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9" autoAdjust="0"/>
    <p:restoredTop sz="94799" autoAdjust="0"/>
  </p:normalViewPr>
  <p:slideViewPr>
    <p:cSldViewPr snapToGrid="0" showGuides="1">
      <p:cViewPr varScale="1">
        <p:scale>
          <a:sx n="67" d="100"/>
          <a:sy n="67" d="100"/>
        </p:scale>
        <p:origin x="652" y="56"/>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7/15/2020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7/15/2020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4"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15/07/2020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pPr marL="285750" indent="-285750">
              <a:buFont typeface="Arial" panose="020B0604020202020204" pitchFamily="34" charset="0"/>
              <a:buChar char="•"/>
            </a:pPr>
            <a:r>
              <a:rPr lang="en-AU" sz="1600" b="0" dirty="0">
                <a:solidFill>
                  <a:schemeClr val="tx1"/>
                </a:solidFill>
                <a:ea typeface="Verdana"/>
                <a:cs typeface="Verdana"/>
              </a:rPr>
              <a:t>Providing an evaluating / scoring methodology for a new financial accounting system for the organisation</a:t>
            </a:r>
          </a:p>
          <a:p>
            <a:pPr marL="285750" indent="-285750">
              <a:buFont typeface="Arial" panose="020B0604020202020204" pitchFamily="34" charset="0"/>
              <a:buChar char="•"/>
            </a:pPr>
            <a:r>
              <a:rPr lang="en-US" sz="1600" b="0" dirty="0">
                <a:solidFill>
                  <a:schemeClr val="tx1"/>
                </a:solidFill>
              </a:rPr>
              <a:t>List of proposed technology solutions.</a:t>
            </a:r>
            <a:endParaRPr lang="en-AU" sz="1600" b="0" dirty="0">
              <a:solidFill>
                <a:schemeClr val="tx1"/>
              </a:solidFill>
              <a:ea typeface="Verdana"/>
              <a:cs typeface="Verdana"/>
            </a:endParaRPr>
          </a:p>
          <a:p>
            <a:pPr marL="285750" indent="-285750">
              <a:buFont typeface="Arial" panose="020B0604020202020204" pitchFamily="34" charset="0"/>
              <a:buChar char="•"/>
            </a:pPr>
            <a:r>
              <a:rPr lang="en-AU" sz="1600" b="0" dirty="0">
                <a:solidFill>
                  <a:schemeClr val="tx1"/>
                </a:solidFill>
                <a:ea typeface="Verdana"/>
                <a:cs typeface="Verdana"/>
              </a:rPr>
              <a:t>Guide and provide framework on requirement elicitation and requitement analysis</a:t>
            </a:r>
          </a:p>
          <a:p>
            <a:pPr marL="285750" indent="-285750">
              <a:buFont typeface="Arial" panose="020B0604020202020204" pitchFamily="34" charset="0"/>
              <a:buChar char="•"/>
            </a:pPr>
            <a:endParaRPr lang="en-AU" sz="1600" b="0" dirty="0"/>
          </a:p>
        </p:txBody>
      </p:sp>
      <p:sp>
        <p:nvSpPr>
          <p:cNvPr id="6" name="Text Placeholder 5"/>
          <p:cNvSpPr>
            <a:spLocks noGrp="1"/>
          </p:cNvSpPr>
          <p:nvPr>
            <p:ph type="body" sz="quarter" idx="23"/>
          </p:nvPr>
        </p:nvSpPr>
        <p:spPr>
          <a:xfrm>
            <a:off x="6178100" y="1857891"/>
            <a:ext cx="5544000" cy="1695451"/>
          </a:xfrm>
        </p:spPr>
        <p:txBody>
          <a:bodyPr/>
          <a:lstStyle/>
          <a:p>
            <a:pPr marL="285750" indent="-285750">
              <a:buFont typeface="Arial" panose="020B0604020202020204" pitchFamily="34" charset="0"/>
              <a:buChar char="•"/>
            </a:pPr>
            <a:r>
              <a:rPr lang="en-AU" sz="1600" b="0" dirty="0">
                <a:solidFill>
                  <a:schemeClr val="tx1"/>
                </a:solidFill>
                <a:ea typeface="Verdana"/>
                <a:cs typeface="Verdana"/>
              </a:rPr>
              <a:t>Lack of responsibility cannot be ignored. It can be mitigated by effective communication, building an ideal team and a high sense of responsibility and productivity</a:t>
            </a:r>
          </a:p>
          <a:p>
            <a:pPr marL="285750" indent="-285750">
              <a:buFont typeface="Arial" panose="020B0604020202020204" pitchFamily="34" charset="0"/>
              <a:buChar char="•"/>
            </a:pPr>
            <a:r>
              <a:rPr lang="en-US" sz="1600" b="0" dirty="0">
                <a:solidFill>
                  <a:schemeClr val="tx1"/>
                </a:solidFill>
              </a:rPr>
              <a:t>Lack of availability of Subject Matter Experts and relevant stakeholders may present a risk to delivery timelines.</a:t>
            </a:r>
          </a:p>
          <a:p>
            <a:pPr marL="285750" indent="-285750">
              <a:buFont typeface="Arial" panose="020B0604020202020204" pitchFamily="34" charset="0"/>
              <a:buChar char="•"/>
            </a:pPr>
            <a:endParaRPr lang="en-AU" sz="1600" b="0" dirty="0">
              <a:solidFill>
                <a:schemeClr val="tx1"/>
              </a:solidFill>
              <a:ea typeface="Verdana"/>
              <a:cs typeface="Verdana"/>
            </a:endParaRPr>
          </a:p>
          <a:p>
            <a:pPr marL="285750" indent="-285750">
              <a:buFont typeface="Arial" panose="020B0604020202020204" pitchFamily="34" charset="0"/>
              <a:buChar char="•"/>
            </a:pPr>
            <a:endParaRPr lang="en-AU" sz="1600" dirty="0"/>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AU" sz="1600" dirty="0"/>
              <a:t>This project plan will outline how Deloitte will deliver this technology evaluation and selection engagement.</a:t>
            </a:r>
          </a:p>
          <a:p>
            <a:endParaRPr lang="en-AU" sz="1600" dirty="0"/>
          </a:p>
        </p:txBody>
      </p:sp>
      <p:sp>
        <p:nvSpPr>
          <p:cNvPr id="3" name="Title 2"/>
          <p:cNvSpPr>
            <a:spLocks noGrp="1"/>
          </p:cNvSpPr>
          <p:nvPr>
            <p:ph type="title"/>
          </p:nvPr>
        </p:nvSpPr>
        <p:spPr/>
        <p:txBody>
          <a:bodyPr/>
          <a:lstStyle/>
          <a:p>
            <a:r>
              <a:rPr lang="en-AU" dirty="0"/>
              <a:t>Project Plan for SectorMetric</a:t>
            </a:r>
          </a:p>
        </p:txBody>
      </p:sp>
      <p:sp>
        <p:nvSpPr>
          <p:cNvPr id="5" name="Text Placeholder 4"/>
          <p:cNvSpPr>
            <a:spLocks noGrp="1"/>
          </p:cNvSpPr>
          <p:nvPr>
            <p:ph type="body" sz="quarter" idx="21"/>
          </p:nvPr>
        </p:nvSpPr>
        <p:spPr/>
        <p:txBody>
          <a:bodyPr/>
          <a:lstStyle/>
          <a:p>
            <a:r>
              <a:rPr lang="en-AU" dirty="0"/>
              <a:t>Guidance: </a:t>
            </a:r>
            <a:r>
              <a:rPr lang="en-AU" b="0" dirty="0"/>
              <a:t>Resource plan and estimation fees are usually broken down into components. This outlines a price tag to the client.</a:t>
            </a:r>
            <a:endParaRPr lang="en-AU" dirty="0"/>
          </a:p>
        </p:txBody>
      </p:sp>
      <p:sp>
        <p:nvSpPr>
          <p:cNvPr id="8" name="TextBox 7"/>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Initial project timeline</a:t>
            </a:r>
          </a:p>
        </p:txBody>
      </p:sp>
      <p:sp>
        <p:nvSpPr>
          <p:cNvPr id="9" name="TextBox 8"/>
          <p:cNvSpPr txBox="1"/>
          <p:nvPr/>
        </p:nvSpPr>
        <p:spPr>
          <a:xfrm>
            <a:off x="6177462" y="1398917"/>
            <a:ext cx="463739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Resource plan and estimation of fees</a:t>
            </a:r>
          </a:p>
        </p:txBody>
      </p:sp>
      <p:sp>
        <p:nvSpPr>
          <p:cNvPr id="68" name="Text Placeholder 4"/>
          <p:cNvSpPr>
            <a:spLocks noGrp="1"/>
          </p:cNvSpPr>
          <p:nvPr>
            <p:ph type="body" sz="quarter" idx="21"/>
          </p:nvPr>
        </p:nvSpPr>
        <p:spPr>
          <a:xfrm>
            <a:off x="460866" y="1841399"/>
            <a:ext cx="5544000" cy="1695451"/>
          </a:xfrm>
        </p:spPr>
        <p:txBody>
          <a:bodyPr/>
          <a:lstStyle/>
          <a:p>
            <a:r>
              <a:rPr lang="en-AU" dirty="0"/>
              <a:t>Guidance: </a:t>
            </a:r>
            <a:r>
              <a:rPr lang="en-AU" b="0" dirty="0"/>
              <a:t>Sample project timeline. Populate using the given information.</a:t>
            </a:r>
          </a:p>
        </p:txBody>
      </p:sp>
      <p:pic>
        <p:nvPicPr>
          <p:cNvPr id="32" name="table">
            <a:extLst>
              <a:ext uri="{FF2B5EF4-FFF2-40B4-BE49-F238E27FC236}">
                <a16:creationId xmlns:a16="http://schemas.microsoft.com/office/drawing/2014/main" id="{AC4F3FA9-FE84-4847-9B03-BBC053EB2E98}"/>
              </a:ext>
            </a:extLst>
          </p:cNvPr>
          <p:cNvPicPr>
            <a:picLocks noChangeAspect="1"/>
          </p:cNvPicPr>
          <p:nvPr/>
        </p:nvPicPr>
        <p:blipFill>
          <a:blip r:embed="rId2"/>
          <a:stretch>
            <a:fillRect/>
          </a:stretch>
        </p:blipFill>
        <p:spPr>
          <a:xfrm>
            <a:off x="6096000" y="2537399"/>
            <a:ext cx="5544000" cy="2667000"/>
          </a:xfrm>
          <a:prstGeom prst="rect">
            <a:avLst/>
          </a:prstGeom>
        </p:spPr>
      </p:pic>
      <p:sp>
        <p:nvSpPr>
          <p:cNvPr id="33" name="Rectangle 32">
            <a:extLst>
              <a:ext uri="{FF2B5EF4-FFF2-40B4-BE49-F238E27FC236}">
                <a16:creationId xmlns:a16="http://schemas.microsoft.com/office/drawing/2014/main" id="{2E674634-44F2-4DB2-9449-BB5FB1F739FF}"/>
              </a:ext>
            </a:extLst>
          </p:cNvPr>
          <p:cNvSpPr/>
          <p:nvPr/>
        </p:nvSpPr>
        <p:spPr>
          <a:xfrm>
            <a:off x="468161" y="2447062"/>
            <a:ext cx="5298882" cy="839760"/>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1219170" rtl="0" eaLnBrk="1" latinLnBrk="0" hangingPunct="1">
              <a:defRPr sz="2400" kern="1200">
                <a:solidFill>
                  <a:schemeClr val="dk1"/>
                </a:solidFill>
                <a:latin typeface="+mn-lt"/>
                <a:ea typeface="+mn-ea"/>
                <a:cs typeface="+mn-cs"/>
              </a:defRPr>
            </a:lvl1pPr>
            <a:lvl2pPr marL="609585" algn="l" defTabSz="1219170" rtl="0" eaLnBrk="1" latinLnBrk="0" hangingPunct="1">
              <a:defRPr sz="2400" kern="1200">
                <a:solidFill>
                  <a:schemeClr val="dk1"/>
                </a:solidFill>
                <a:latin typeface="+mn-lt"/>
                <a:ea typeface="+mn-ea"/>
                <a:cs typeface="+mn-cs"/>
              </a:defRPr>
            </a:lvl2pPr>
            <a:lvl3pPr marL="1219170" algn="l" defTabSz="1219170" rtl="0" eaLnBrk="1" latinLnBrk="0" hangingPunct="1">
              <a:defRPr sz="2400" kern="1200">
                <a:solidFill>
                  <a:schemeClr val="dk1"/>
                </a:solidFill>
                <a:latin typeface="+mn-lt"/>
                <a:ea typeface="+mn-ea"/>
                <a:cs typeface="+mn-cs"/>
              </a:defRPr>
            </a:lvl3pPr>
            <a:lvl4pPr marL="1828754" algn="l" defTabSz="1219170" rtl="0" eaLnBrk="1" latinLnBrk="0" hangingPunct="1">
              <a:defRPr sz="2400" kern="1200">
                <a:solidFill>
                  <a:schemeClr val="dk1"/>
                </a:solidFill>
                <a:latin typeface="+mn-lt"/>
                <a:ea typeface="+mn-ea"/>
                <a:cs typeface="+mn-cs"/>
              </a:defRPr>
            </a:lvl4pPr>
            <a:lvl5pPr marL="2438339" algn="l" defTabSz="1219170" rtl="0" eaLnBrk="1" latinLnBrk="0" hangingPunct="1">
              <a:defRPr sz="2400" kern="1200">
                <a:solidFill>
                  <a:schemeClr val="dk1"/>
                </a:solidFill>
                <a:latin typeface="+mn-lt"/>
                <a:ea typeface="+mn-ea"/>
                <a:cs typeface="+mn-cs"/>
              </a:defRPr>
            </a:lvl5pPr>
            <a:lvl6pPr marL="3047924" algn="l" defTabSz="1219170" rtl="0" eaLnBrk="1" latinLnBrk="0" hangingPunct="1">
              <a:defRPr sz="2400" kern="1200">
                <a:solidFill>
                  <a:schemeClr val="dk1"/>
                </a:solidFill>
                <a:latin typeface="+mn-lt"/>
                <a:ea typeface="+mn-ea"/>
                <a:cs typeface="+mn-cs"/>
              </a:defRPr>
            </a:lvl6pPr>
            <a:lvl7pPr marL="3657509" algn="l" defTabSz="1219170" rtl="0" eaLnBrk="1" latinLnBrk="0" hangingPunct="1">
              <a:defRPr sz="2400" kern="1200">
                <a:solidFill>
                  <a:schemeClr val="dk1"/>
                </a:solidFill>
                <a:latin typeface="+mn-lt"/>
                <a:ea typeface="+mn-ea"/>
                <a:cs typeface="+mn-cs"/>
              </a:defRPr>
            </a:lvl7pPr>
            <a:lvl8pPr marL="4267093" algn="l" defTabSz="1219170" rtl="0" eaLnBrk="1" latinLnBrk="0" hangingPunct="1">
              <a:defRPr sz="2400" kern="1200">
                <a:solidFill>
                  <a:schemeClr val="dk1"/>
                </a:solidFill>
                <a:latin typeface="+mn-lt"/>
                <a:ea typeface="+mn-ea"/>
                <a:cs typeface="+mn-cs"/>
              </a:defRPr>
            </a:lvl8pPr>
            <a:lvl9pPr marL="4876678" algn="l" defTabSz="1219170" rtl="0" eaLnBrk="1" latinLnBrk="0" hangingPunct="1">
              <a:defRPr sz="2400" kern="1200">
                <a:solidFill>
                  <a:schemeClr val="dk1"/>
                </a:solidFill>
                <a:latin typeface="+mn-lt"/>
                <a:ea typeface="+mn-ea"/>
                <a:cs typeface="+mn-cs"/>
              </a:defRPr>
            </a:lvl9pPr>
          </a:lstStyle>
          <a:p>
            <a:pPr algn="ctr"/>
            <a:endParaRPr lang="en-AU" sz="1500"/>
          </a:p>
        </p:txBody>
      </p:sp>
      <p:sp>
        <p:nvSpPr>
          <p:cNvPr id="34" name="Rectangle 33">
            <a:extLst>
              <a:ext uri="{FF2B5EF4-FFF2-40B4-BE49-F238E27FC236}">
                <a16:creationId xmlns:a16="http://schemas.microsoft.com/office/drawing/2014/main" id="{5F9B8C80-4443-4B08-8713-FC4EB95E38D7}"/>
              </a:ext>
            </a:extLst>
          </p:cNvPr>
          <p:cNvSpPr/>
          <p:nvPr/>
        </p:nvSpPr>
        <p:spPr>
          <a:xfrm>
            <a:off x="462306" y="3360366"/>
            <a:ext cx="5299200" cy="34015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1219170" rtl="0" eaLnBrk="1" latinLnBrk="0" hangingPunct="1">
              <a:defRPr sz="2400" kern="1200">
                <a:solidFill>
                  <a:schemeClr val="dk1"/>
                </a:solidFill>
                <a:latin typeface="+mn-lt"/>
                <a:ea typeface="+mn-ea"/>
                <a:cs typeface="+mn-cs"/>
              </a:defRPr>
            </a:lvl1pPr>
            <a:lvl2pPr marL="609585" algn="l" defTabSz="1219170" rtl="0" eaLnBrk="1" latinLnBrk="0" hangingPunct="1">
              <a:defRPr sz="2400" kern="1200">
                <a:solidFill>
                  <a:schemeClr val="dk1"/>
                </a:solidFill>
                <a:latin typeface="+mn-lt"/>
                <a:ea typeface="+mn-ea"/>
                <a:cs typeface="+mn-cs"/>
              </a:defRPr>
            </a:lvl2pPr>
            <a:lvl3pPr marL="1219170" algn="l" defTabSz="1219170" rtl="0" eaLnBrk="1" latinLnBrk="0" hangingPunct="1">
              <a:defRPr sz="2400" kern="1200">
                <a:solidFill>
                  <a:schemeClr val="dk1"/>
                </a:solidFill>
                <a:latin typeface="+mn-lt"/>
                <a:ea typeface="+mn-ea"/>
                <a:cs typeface="+mn-cs"/>
              </a:defRPr>
            </a:lvl3pPr>
            <a:lvl4pPr marL="1828754" algn="l" defTabSz="1219170" rtl="0" eaLnBrk="1" latinLnBrk="0" hangingPunct="1">
              <a:defRPr sz="2400" kern="1200">
                <a:solidFill>
                  <a:schemeClr val="dk1"/>
                </a:solidFill>
                <a:latin typeface="+mn-lt"/>
                <a:ea typeface="+mn-ea"/>
                <a:cs typeface="+mn-cs"/>
              </a:defRPr>
            </a:lvl4pPr>
            <a:lvl5pPr marL="2438339" algn="l" defTabSz="1219170" rtl="0" eaLnBrk="1" latinLnBrk="0" hangingPunct="1">
              <a:defRPr sz="2400" kern="1200">
                <a:solidFill>
                  <a:schemeClr val="dk1"/>
                </a:solidFill>
                <a:latin typeface="+mn-lt"/>
                <a:ea typeface="+mn-ea"/>
                <a:cs typeface="+mn-cs"/>
              </a:defRPr>
            </a:lvl5pPr>
            <a:lvl6pPr marL="3047924" algn="l" defTabSz="1219170" rtl="0" eaLnBrk="1" latinLnBrk="0" hangingPunct="1">
              <a:defRPr sz="2400" kern="1200">
                <a:solidFill>
                  <a:schemeClr val="dk1"/>
                </a:solidFill>
                <a:latin typeface="+mn-lt"/>
                <a:ea typeface="+mn-ea"/>
                <a:cs typeface="+mn-cs"/>
              </a:defRPr>
            </a:lvl6pPr>
            <a:lvl7pPr marL="3657509" algn="l" defTabSz="1219170" rtl="0" eaLnBrk="1" latinLnBrk="0" hangingPunct="1">
              <a:defRPr sz="2400" kern="1200">
                <a:solidFill>
                  <a:schemeClr val="dk1"/>
                </a:solidFill>
                <a:latin typeface="+mn-lt"/>
                <a:ea typeface="+mn-ea"/>
                <a:cs typeface="+mn-cs"/>
              </a:defRPr>
            </a:lvl7pPr>
            <a:lvl8pPr marL="4267093" algn="l" defTabSz="1219170" rtl="0" eaLnBrk="1" latinLnBrk="0" hangingPunct="1">
              <a:defRPr sz="2400" kern="1200">
                <a:solidFill>
                  <a:schemeClr val="dk1"/>
                </a:solidFill>
                <a:latin typeface="+mn-lt"/>
                <a:ea typeface="+mn-ea"/>
                <a:cs typeface="+mn-cs"/>
              </a:defRPr>
            </a:lvl8pPr>
            <a:lvl9pPr marL="4876678" algn="l" defTabSz="1219170" rtl="0" eaLnBrk="1" latinLnBrk="0" hangingPunct="1">
              <a:defRPr sz="2400" kern="1200">
                <a:solidFill>
                  <a:schemeClr val="dk1"/>
                </a:solidFill>
                <a:latin typeface="+mn-lt"/>
                <a:ea typeface="+mn-ea"/>
                <a:cs typeface="+mn-cs"/>
              </a:defRPr>
            </a:lvl9pPr>
          </a:lstStyle>
          <a:p>
            <a:pPr algn="ctr"/>
            <a:endParaRPr lang="en-AU" sz="1500"/>
          </a:p>
        </p:txBody>
      </p:sp>
      <p:sp>
        <p:nvSpPr>
          <p:cNvPr id="46" name="Rectangle 45">
            <a:extLst>
              <a:ext uri="{FF2B5EF4-FFF2-40B4-BE49-F238E27FC236}">
                <a16:creationId xmlns:a16="http://schemas.microsoft.com/office/drawing/2014/main" id="{C7F408DE-D050-47AD-960D-89F962759487}"/>
              </a:ext>
            </a:extLst>
          </p:cNvPr>
          <p:cNvSpPr/>
          <p:nvPr/>
        </p:nvSpPr>
        <p:spPr>
          <a:xfrm>
            <a:off x="478049" y="2499499"/>
            <a:ext cx="1120347" cy="216000"/>
          </a:xfrm>
          <a:prstGeom prst="rect">
            <a:avLst/>
          </a:prstGeom>
          <a:solidFill>
            <a:srgbClr val="49A6D1"/>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nSpc>
                <a:spcPts val="667"/>
              </a:lnSpc>
            </a:pPr>
            <a:r>
              <a:rPr lang="en-AU" sz="667" b="1" dirty="0">
                <a:solidFill>
                  <a:schemeClr val="bg1"/>
                </a:solidFill>
              </a:rPr>
              <a:t>Activity 1</a:t>
            </a:r>
          </a:p>
        </p:txBody>
      </p:sp>
      <p:sp>
        <p:nvSpPr>
          <p:cNvPr id="47" name="Rectangle 46">
            <a:extLst>
              <a:ext uri="{FF2B5EF4-FFF2-40B4-BE49-F238E27FC236}">
                <a16:creationId xmlns:a16="http://schemas.microsoft.com/office/drawing/2014/main" id="{F5F72D25-4C79-4CDA-ADAD-E85705994834}"/>
              </a:ext>
            </a:extLst>
          </p:cNvPr>
          <p:cNvSpPr/>
          <p:nvPr/>
        </p:nvSpPr>
        <p:spPr>
          <a:xfrm>
            <a:off x="478049" y="2752082"/>
            <a:ext cx="1120347" cy="216000"/>
          </a:xfrm>
          <a:prstGeom prst="rect">
            <a:avLst/>
          </a:prstGeom>
          <a:solidFill>
            <a:srgbClr val="1C4E74"/>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nSpc>
                <a:spcPts val="667"/>
              </a:lnSpc>
            </a:pPr>
            <a:r>
              <a:rPr lang="en-AU" sz="667" b="1" dirty="0">
                <a:solidFill>
                  <a:schemeClr val="bg1"/>
                </a:solidFill>
              </a:rPr>
              <a:t>Activity 2</a:t>
            </a:r>
          </a:p>
        </p:txBody>
      </p:sp>
      <p:sp>
        <p:nvSpPr>
          <p:cNvPr id="49" name="Rectangle 48">
            <a:extLst>
              <a:ext uri="{FF2B5EF4-FFF2-40B4-BE49-F238E27FC236}">
                <a16:creationId xmlns:a16="http://schemas.microsoft.com/office/drawing/2014/main" id="{D867C616-B245-4DBD-973F-DE59C13DAC17}"/>
              </a:ext>
            </a:extLst>
          </p:cNvPr>
          <p:cNvSpPr/>
          <p:nvPr/>
        </p:nvSpPr>
        <p:spPr>
          <a:xfrm>
            <a:off x="478264" y="3398990"/>
            <a:ext cx="1120347" cy="215961"/>
          </a:xfrm>
          <a:prstGeom prst="rect">
            <a:avLst/>
          </a:prstGeom>
          <a:solidFill>
            <a:srgbClr val="53565A"/>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nSpc>
                <a:spcPts val="583"/>
              </a:lnSpc>
            </a:pPr>
            <a:r>
              <a:rPr lang="en-AU" sz="667" b="1" dirty="0">
                <a:solidFill>
                  <a:schemeClr val="bg1"/>
                </a:solidFill>
              </a:rPr>
              <a:t>Weekly Leads Meeting</a:t>
            </a:r>
          </a:p>
        </p:txBody>
      </p:sp>
      <p:sp>
        <p:nvSpPr>
          <p:cNvPr id="50" name="Rectangle 49">
            <a:extLst>
              <a:ext uri="{FF2B5EF4-FFF2-40B4-BE49-F238E27FC236}">
                <a16:creationId xmlns:a16="http://schemas.microsoft.com/office/drawing/2014/main" id="{BE7218B7-FD8A-49B5-922D-BF78D7AB52C8}"/>
              </a:ext>
            </a:extLst>
          </p:cNvPr>
          <p:cNvSpPr/>
          <p:nvPr/>
        </p:nvSpPr>
        <p:spPr>
          <a:xfrm>
            <a:off x="478049" y="3004665"/>
            <a:ext cx="1120347" cy="216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nSpc>
                <a:spcPts val="667"/>
              </a:lnSpc>
            </a:pPr>
            <a:r>
              <a:rPr lang="en-AU" sz="667" b="1" dirty="0">
                <a:solidFill>
                  <a:schemeClr val="bg1"/>
                </a:solidFill>
              </a:rPr>
              <a:t>Activity 3</a:t>
            </a:r>
          </a:p>
        </p:txBody>
      </p:sp>
      <p:sp>
        <p:nvSpPr>
          <p:cNvPr id="51" name="Diamond 50">
            <a:extLst>
              <a:ext uri="{FF2B5EF4-FFF2-40B4-BE49-F238E27FC236}">
                <a16:creationId xmlns:a16="http://schemas.microsoft.com/office/drawing/2014/main" id="{CAC5CC66-66E7-4550-9E18-9494913FE6E2}"/>
              </a:ext>
            </a:extLst>
          </p:cNvPr>
          <p:cNvSpPr/>
          <p:nvPr/>
        </p:nvSpPr>
        <p:spPr>
          <a:xfrm>
            <a:off x="1606484" y="4246389"/>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52" name="TextBox 18">
            <a:extLst>
              <a:ext uri="{FF2B5EF4-FFF2-40B4-BE49-F238E27FC236}">
                <a16:creationId xmlns:a16="http://schemas.microsoft.com/office/drawing/2014/main" id="{FA55E853-F4C9-4752-8628-69A66F57F7A9}"/>
              </a:ext>
            </a:extLst>
          </p:cNvPr>
          <p:cNvSpPr txBox="1"/>
          <p:nvPr/>
        </p:nvSpPr>
        <p:spPr>
          <a:xfrm>
            <a:off x="1740118" y="4231864"/>
            <a:ext cx="841810" cy="168792"/>
          </a:xfrm>
          <a:prstGeom prst="rect">
            <a:avLst/>
          </a:prstGeom>
          <a:noFill/>
          <a:ln w="6350">
            <a:noFill/>
          </a:ln>
        </p:spPr>
        <p:txBody>
          <a:bodyPr wrap="square" lIns="15000" tIns="15000" rIns="15000" bIns="15000" rtlCol="0" anchor="ctr">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AU" sz="900" dirty="0"/>
              <a:t>Milestone</a:t>
            </a:r>
          </a:p>
        </p:txBody>
      </p:sp>
      <p:sp>
        <p:nvSpPr>
          <p:cNvPr id="53" name="Diamond 52">
            <a:extLst>
              <a:ext uri="{FF2B5EF4-FFF2-40B4-BE49-F238E27FC236}">
                <a16:creationId xmlns:a16="http://schemas.microsoft.com/office/drawing/2014/main" id="{2751F511-DE5E-4DF1-B029-B96E3B8EE6A4}"/>
              </a:ext>
            </a:extLst>
          </p:cNvPr>
          <p:cNvSpPr/>
          <p:nvPr/>
        </p:nvSpPr>
        <p:spPr>
          <a:xfrm>
            <a:off x="3096022" y="4255158"/>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54" name="TextBox 20">
            <a:extLst>
              <a:ext uri="{FF2B5EF4-FFF2-40B4-BE49-F238E27FC236}">
                <a16:creationId xmlns:a16="http://schemas.microsoft.com/office/drawing/2014/main" id="{A1160EC3-126F-4A89-AAA0-5B586769E145}"/>
              </a:ext>
            </a:extLst>
          </p:cNvPr>
          <p:cNvSpPr txBox="1"/>
          <p:nvPr/>
        </p:nvSpPr>
        <p:spPr>
          <a:xfrm>
            <a:off x="3261665" y="4231613"/>
            <a:ext cx="1919766" cy="168792"/>
          </a:xfrm>
          <a:prstGeom prst="rect">
            <a:avLst/>
          </a:prstGeom>
          <a:noFill/>
          <a:ln w="6350">
            <a:noFill/>
          </a:ln>
        </p:spPr>
        <p:txBody>
          <a:bodyPr wrap="square" lIns="15000" tIns="15000" rIns="15000" bIns="15000" rtlCol="0" anchor="ctr">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AU" sz="900" dirty="0"/>
              <a:t>Project status meeting</a:t>
            </a:r>
            <a:endParaRPr lang="en-US" dirty="0"/>
          </a:p>
        </p:txBody>
      </p:sp>
      <p:cxnSp>
        <p:nvCxnSpPr>
          <p:cNvPr id="55" name="Straight Connector 54">
            <a:extLst>
              <a:ext uri="{FF2B5EF4-FFF2-40B4-BE49-F238E27FC236}">
                <a16:creationId xmlns:a16="http://schemas.microsoft.com/office/drawing/2014/main" id="{C5C54A10-F2F1-4244-8B6A-0FC4E730479D}"/>
              </a:ext>
            </a:extLst>
          </p:cNvPr>
          <p:cNvCxnSpPr/>
          <p:nvPr/>
        </p:nvCxnSpPr>
        <p:spPr>
          <a:xfrm flipH="1">
            <a:off x="2015304"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C815423-C9E6-4923-9714-4A8824BB7B8A}"/>
              </a:ext>
            </a:extLst>
          </p:cNvPr>
          <p:cNvCxnSpPr/>
          <p:nvPr/>
        </p:nvCxnSpPr>
        <p:spPr>
          <a:xfrm flipH="1">
            <a:off x="3628596"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F399186-55D1-4D08-BC77-562D572A8D4E}"/>
              </a:ext>
            </a:extLst>
          </p:cNvPr>
          <p:cNvCxnSpPr/>
          <p:nvPr/>
        </p:nvCxnSpPr>
        <p:spPr>
          <a:xfrm flipH="1">
            <a:off x="2821950"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B93A08B-8782-4F82-B25D-26750E2E6654}"/>
              </a:ext>
            </a:extLst>
          </p:cNvPr>
          <p:cNvCxnSpPr/>
          <p:nvPr/>
        </p:nvCxnSpPr>
        <p:spPr>
          <a:xfrm flipH="1">
            <a:off x="1611981"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920F6EF-A8B7-4564-8185-A9C4D7F6A9DC}"/>
              </a:ext>
            </a:extLst>
          </p:cNvPr>
          <p:cNvCxnSpPr/>
          <p:nvPr/>
        </p:nvCxnSpPr>
        <p:spPr>
          <a:xfrm flipH="1">
            <a:off x="3225273"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4BA7E8CD-B291-4DF1-A0ED-3234546E4B65}"/>
              </a:ext>
            </a:extLst>
          </p:cNvPr>
          <p:cNvCxnSpPr/>
          <p:nvPr/>
        </p:nvCxnSpPr>
        <p:spPr>
          <a:xfrm flipH="1">
            <a:off x="2418627"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7282C1C-E121-4265-A2E8-AC37F6D3E45F}"/>
              </a:ext>
            </a:extLst>
          </p:cNvPr>
          <p:cNvCxnSpPr/>
          <p:nvPr/>
        </p:nvCxnSpPr>
        <p:spPr>
          <a:xfrm flipH="1">
            <a:off x="4031919"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84C55F1-44C2-4C6C-A633-D39CF28AD7D6}"/>
              </a:ext>
            </a:extLst>
          </p:cNvPr>
          <p:cNvCxnSpPr/>
          <p:nvPr/>
        </p:nvCxnSpPr>
        <p:spPr>
          <a:xfrm flipH="1">
            <a:off x="4435242"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506058E-363C-4ACA-A4D8-A3E92BD7E921}"/>
              </a:ext>
            </a:extLst>
          </p:cNvPr>
          <p:cNvCxnSpPr/>
          <p:nvPr/>
        </p:nvCxnSpPr>
        <p:spPr>
          <a:xfrm flipH="1">
            <a:off x="4838565"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51E7126D-8808-43D4-90E7-D0A3145DEC73}"/>
              </a:ext>
            </a:extLst>
          </p:cNvPr>
          <p:cNvCxnSpPr/>
          <p:nvPr/>
        </p:nvCxnSpPr>
        <p:spPr>
          <a:xfrm flipH="1">
            <a:off x="5241888"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E25CCA89-9778-4BB2-B74C-5F5E8AEC7549}"/>
              </a:ext>
            </a:extLst>
          </p:cNvPr>
          <p:cNvCxnSpPr/>
          <p:nvPr/>
        </p:nvCxnSpPr>
        <p:spPr>
          <a:xfrm flipH="1">
            <a:off x="5645211" y="2406750"/>
            <a:ext cx="1" cy="1584000"/>
          </a:xfrm>
          <a:prstGeom prst="line">
            <a:avLst/>
          </a:prstGeom>
          <a:ln>
            <a:solidFill>
              <a:schemeClr val="bg1">
                <a:lumMod val="65000"/>
              </a:schemeClr>
            </a:solidFill>
            <a:prstDash val="sysDot"/>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EB52C966-2BC6-45D6-9FC7-6A9652FF88B7}"/>
              </a:ext>
            </a:extLst>
          </p:cNvPr>
          <p:cNvSpPr/>
          <p:nvPr/>
        </p:nvSpPr>
        <p:spPr>
          <a:xfrm>
            <a:off x="462306" y="2261117"/>
            <a:ext cx="1120347" cy="1800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vert="horz" lIns="15000" tIns="15000" rIns="15000" bIns="15000"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nSpc>
                <a:spcPts val="667"/>
              </a:lnSpc>
            </a:pPr>
            <a:r>
              <a:rPr lang="en-AU" sz="667" b="1" dirty="0">
                <a:solidFill>
                  <a:srgbClr val="53565A"/>
                </a:solidFill>
              </a:rPr>
              <a:t>Phase</a:t>
            </a:r>
          </a:p>
        </p:txBody>
      </p:sp>
      <p:sp>
        <p:nvSpPr>
          <p:cNvPr id="67" name="Diamond 66">
            <a:extLst>
              <a:ext uri="{FF2B5EF4-FFF2-40B4-BE49-F238E27FC236}">
                <a16:creationId xmlns:a16="http://schemas.microsoft.com/office/drawing/2014/main" id="{6E444FC0-821A-422D-9612-9B3036203FA0}"/>
              </a:ext>
            </a:extLst>
          </p:cNvPr>
          <p:cNvSpPr/>
          <p:nvPr/>
        </p:nvSpPr>
        <p:spPr>
          <a:xfrm>
            <a:off x="2569010" y="2527878"/>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69" name="Diamond 68">
            <a:extLst>
              <a:ext uri="{FF2B5EF4-FFF2-40B4-BE49-F238E27FC236}">
                <a16:creationId xmlns:a16="http://schemas.microsoft.com/office/drawing/2014/main" id="{04F2C727-BE33-49F3-AA19-7E931510C9AC}"/>
              </a:ext>
            </a:extLst>
          </p:cNvPr>
          <p:cNvSpPr/>
          <p:nvPr/>
        </p:nvSpPr>
        <p:spPr>
          <a:xfrm>
            <a:off x="1770543" y="3462578"/>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70" name="Diamond 69">
            <a:extLst>
              <a:ext uri="{FF2B5EF4-FFF2-40B4-BE49-F238E27FC236}">
                <a16:creationId xmlns:a16="http://schemas.microsoft.com/office/drawing/2014/main" id="{47D43145-05F1-4AF0-9E4A-AB582267EC1E}"/>
              </a:ext>
            </a:extLst>
          </p:cNvPr>
          <p:cNvSpPr/>
          <p:nvPr/>
        </p:nvSpPr>
        <p:spPr>
          <a:xfrm>
            <a:off x="2993753" y="3452551"/>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71" name="Diamond 70">
            <a:extLst>
              <a:ext uri="{FF2B5EF4-FFF2-40B4-BE49-F238E27FC236}">
                <a16:creationId xmlns:a16="http://schemas.microsoft.com/office/drawing/2014/main" id="{ADCAC2DB-3AAA-46CB-AF1E-B14BAD94AEAE}"/>
              </a:ext>
            </a:extLst>
          </p:cNvPr>
          <p:cNvSpPr/>
          <p:nvPr/>
        </p:nvSpPr>
        <p:spPr>
          <a:xfrm>
            <a:off x="4153168" y="2788563"/>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72" name="Diamond 71">
            <a:extLst>
              <a:ext uri="{FF2B5EF4-FFF2-40B4-BE49-F238E27FC236}">
                <a16:creationId xmlns:a16="http://schemas.microsoft.com/office/drawing/2014/main" id="{2FA439D0-9DB6-49B8-A774-96FBDEDFF569}"/>
              </a:ext>
            </a:extLst>
          </p:cNvPr>
          <p:cNvSpPr/>
          <p:nvPr/>
        </p:nvSpPr>
        <p:spPr>
          <a:xfrm>
            <a:off x="3775806" y="3462578"/>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73" name="Diamond 72">
            <a:extLst>
              <a:ext uri="{FF2B5EF4-FFF2-40B4-BE49-F238E27FC236}">
                <a16:creationId xmlns:a16="http://schemas.microsoft.com/office/drawing/2014/main" id="{CF7B63AF-EB85-451D-93F5-9DC155DF70A1}"/>
              </a:ext>
            </a:extLst>
          </p:cNvPr>
          <p:cNvSpPr/>
          <p:nvPr/>
        </p:nvSpPr>
        <p:spPr>
          <a:xfrm>
            <a:off x="4597964" y="3462578"/>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74" name="Diamond 73">
            <a:extLst>
              <a:ext uri="{FF2B5EF4-FFF2-40B4-BE49-F238E27FC236}">
                <a16:creationId xmlns:a16="http://schemas.microsoft.com/office/drawing/2014/main" id="{25F52BDB-7EAD-45F6-9098-92EE93CBC8B1}"/>
              </a:ext>
            </a:extLst>
          </p:cNvPr>
          <p:cNvSpPr/>
          <p:nvPr/>
        </p:nvSpPr>
        <p:spPr>
          <a:xfrm>
            <a:off x="4999016" y="3472604"/>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75" name="Diamond 74">
            <a:extLst>
              <a:ext uri="{FF2B5EF4-FFF2-40B4-BE49-F238E27FC236}">
                <a16:creationId xmlns:a16="http://schemas.microsoft.com/office/drawing/2014/main" id="{27E50F87-E1A1-4A0A-980B-0E7D1DF4276D}"/>
              </a:ext>
            </a:extLst>
          </p:cNvPr>
          <p:cNvSpPr/>
          <p:nvPr/>
        </p:nvSpPr>
        <p:spPr>
          <a:xfrm>
            <a:off x="5406458" y="3079326"/>
            <a:ext cx="109477" cy="113099"/>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
        <p:nvSpPr>
          <p:cNvPr id="76" name="Diamond 75">
            <a:extLst>
              <a:ext uri="{FF2B5EF4-FFF2-40B4-BE49-F238E27FC236}">
                <a16:creationId xmlns:a16="http://schemas.microsoft.com/office/drawing/2014/main" id="{5C72C9D8-1DEF-427E-83C8-D2C7C0DD5CD6}"/>
              </a:ext>
            </a:extLst>
          </p:cNvPr>
          <p:cNvSpPr/>
          <p:nvPr/>
        </p:nvSpPr>
        <p:spPr>
          <a:xfrm>
            <a:off x="5420122" y="3452552"/>
            <a:ext cx="112894" cy="110847"/>
          </a:xfrm>
          <a:prstGeom prst="diamond">
            <a:avLst/>
          </a:prstGeom>
          <a:solidFill>
            <a:srgbClr val="1C4E74"/>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087" tIns="45543" rIns="91087" bIns="45543" rtlCol="0" anchor="ctr"/>
          <a:lstStyle>
            <a:defPPr>
              <a:defRPr lang="en-US"/>
            </a:defPPr>
            <a:lvl1pPr marL="0" algn="l" defTabSz="1219170" rtl="0" eaLnBrk="1" latinLnBrk="0" hangingPunct="1">
              <a:defRPr sz="2400" kern="1200">
                <a:solidFill>
                  <a:schemeClr val="lt1"/>
                </a:solidFill>
                <a:latin typeface="+mn-lt"/>
                <a:ea typeface="+mn-ea"/>
                <a:cs typeface="+mn-cs"/>
              </a:defRPr>
            </a:lvl1pPr>
            <a:lvl2pPr marL="609585" algn="l" defTabSz="1219170" rtl="0" eaLnBrk="1" latinLnBrk="0" hangingPunct="1">
              <a:defRPr sz="2400" kern="1200">
                <a:solidFill>
                  <a:schemeClr val="lt1"/>
                </a:solidFill>
                <a:latin typeface="+mn-lt"/>
                <a:ea typeface="+mn-ea"/>
                <a:cs typeface="+mn-cs"/>
              </a:defRPr>
            </a:lvl2pPr>
            <a:lvl3pPr marL="1219170" algn="l" defTabSz="1219170" rtl="0" eaLnBrk="1" latinLnBrk="0" hangingPunct="1">
              <a:defRPr sz="2400" kern="1200">
                <a:solidFill>
                  <a:schemeClr val="lt1"/>
                </a:solidFill>
                <a:latin typeface="+mn-lt"/>
                <a:ea typeface="+mn-ea"/>
                <a:cs typeface="+mn-cs"/>
              </a:defRPr>
            </a:lvl3pPr>
            <a:lvl4pPr marL="1828754" algn="l" defTabSz="1219170" rtl="0" eaLnBrk="1" latinLnBrk="0" hangingPunct="1">
              <a:defRPr sz="2400" kern="1200">
                <a:solidFill>
                  <a:schemeClr val="lt1"/>
                </a:solidFill>
                <a:latin typeface="+mn-lt"/>
                <a:ea typeface="+mn-ea"/>
                <a:cs typeface="+mn-cs"/>
              </a:defRPr>
            </a:lvl4pPr>
            <a:lvl5pPr marL="2438339" algn="l" defTabSz="1219170" rtl="0" eaLnBrk="1" latinLnBrk="0" hangingPunct="1">
              <a:defRPr sz="2400" kern="1200">
                <a:solidFill>
                  <a:schemeClr val="lt1"/>
                </a:solidFill>
                <a:latin typeface="+mn-lt"/>
                <a:ea typeface="+mn-ea"/>
                <a:cs typeface="+mn-cs"/>
              </a:defRPr>
            </a:lvl5pPr>
            <a:lvl6pPr marL="3047924" algn="l" defTabSz="1219170" rtl="0" eaLnBrk="1" latinLnBrk="0" hangingPunct="1">
              <a:defRPr sz="2400" kern="1200">
                <a:solidFill>
                  <a:schemeClr val="lt1"/>
                </a:solidFill>
                <a:latin typeface="+mn-lt"/>
                <a:ea typeface="+mn-ea"/>
                <a:cs typeface="+mn-cs"/>
              </a:defRPr>
            </a:lvl6pPr>
            <a:lvl7pPr marL="3657509" algn="l" defTabSz="1219170" rtl="0" eaLnBrk="1" latinLnBrk="0" hangingPunct="1">
              <a:defRPr sz="2400" kern="1200">
                <a:solidFill>
                  <a:schemeClr val="lt1"/>
                </a:solidFill>
                <a:latin typeface="+mn-lt"/>
                <a:ea typeface="+mn-ea"/>
                <a:cs typeface="+mn-cs"/>
              </a:defRPr>
            </a:lvl7pPr>
            <a:lvl8pPr marL="4267093" algn="l" defTabSz="1219170" rtl="0" eaLnBrk="1" latinLnBrk="0" hangingPunct="1">
              <a:defRPr sz="2400" kern="1200">
                <a:solidFill>
                  <a:schemeClr val="lt1"/>
                </a:solidFill>
                <a:latin typeface="+mn-lt"/>
                <a:ea typeface="+mn-ea"/>
                <a:cs typeface="+mn-cs"/>
              </a:defRPr>
            </a:lvl8pPr>
            <a:lvl9pPr marL="4876678" algn="l" defTabSz="1219170" rtl="0" eaLnBrk="1" latinLnBrk="0" hangingPunct="1">
              <a:defRPr sz="2400" kern="1200">
                <a:solidFill>
                  <a:schemeClr val="lt1"/>
                </a:solidFill>
                <a:latin typeface="+mn-lt"/>
                <a:ea typeface="+mn-ea"/>
                <a:cs typeface="+mn-cs"/>
              </a:defRPr>
            </a:lvl9pPr>
          </a:lstStyle>
          <a:p>
            <a:pPr algn="ctr"/>
            <a:endParaRPr lang="en-AU" sz="1500" dirty="0"/>
          </a:p>
        </p:txBody>
      </p:sp>
    </p:spTree>
    <p:extLst>
      <p:ext uri="{BB962C8B-B14F-4D97-AF65-F5344CB8AC3E}">
        <p14:creationId xmlns:p14="http://schemas.microsoft.com/office/powerpoint/2010/main" val="155570599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125</TotalTime>
  <Words>206</Words>
  <Application>Microsoft Office PowerPoint</Application>
  <PresentationFormat>Widescreen</PresentationFormat>
  <Paragraphs>29</Paragraphs>
  <Slides>4</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0" baseType="lpstr">
      <vt:lpstr>Arial</vt:lpstr>
      <vt:lpstr>Verdana</vt:lpstr>
      <vt:lpstr>Wingdings</vt:lpstr>
      <vt:lpstr>Wingdings 2</vt:lpstr>
      <vt:lpstr>Deloitte_US_Onscreen</vt:lpstr>
      <vt:lpstr>think-cell Slide</vt:lpstr>
      <vt:lpstr>Inside Sherpa – Digital Internship</vt:lpstr>
      <vt:lpstr>Project Plan for SectorMetric</vt:lpstr>
      <vt:lpstr>Project Plan for SectorMetric</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Naman Jain</cp:lastModifiedBy>
  <cp:revision>26</cp:revision>
  <cp:lastPrinted>2014-06-25T02:16:22Z</cp:lastPrinted>
  <dcterms:created xsi:type="dcterms:W3CDTF">2016-11-09T03:27:53Z</dcterms:created>
  <dcterms:modified xsi:type="dcterms:W3CDTF">2020-07-15T14:10:54Z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