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1"/>
  </p:notesMasterIdLst>
  <p:handoutMasterIdLst>
    <p:handoutMasterId r:id="rId12"/>
  </p:handoutMasterIdLst>
  <p:sldIdLst>
    <p:sldId id="340" r:id="rId6"/>
    <p:sldId id="445" r:id="rId7"/>
    <p:sldId id="447" r:id="rId8"/>
    <p:sldId id="448" r:id="rId9"/>
    <p:sldId id="436" r:id="rId10"/>
  </p:sldIdLst>
  <p:sldSz cx="12192000" cy="6858000"/>
  <p:notesSz cx="7315200" cy="9601200"/>
  <p:custDataLst>
    <p:tags r:id="rId1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445"/>
            <p14:sldId id="447"/>
            <p14:sldId id="448"/>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6" autoAdjust="0"/>
    <p:restoredTop sz="94799" autoAdjust="0"/>
  </p:normalViewPr>
  <p:slideViewPr>
    <p:cSldViewPr snapToGrid="0" showGuides="1">
      <p:cViewPr varScale="1">
        <p:scale>
          <a:sx n="67" d="100"/>
          <a:sy n="67" d="100"/>
        </p:scale>
        <p:origin x="652" y="56"/>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7/15/2020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7/15/2020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6968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68869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245701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3"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15/07/2020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2.jpe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645692" y="220890"/>
            <a:ext cx="11252200" cy="334102"/>
          </a:xfrm>
        </p:spPr>
        <p:txBody>
          <a:bodyPr/>
          <a:lstStyle/>
          <a:p>
            <a:r>
              <a:rPr lang="en-US" noProof="0" dirty="0">
                <a:solidFill>
                  <a:schemeClr val="accent1">
                    <a:lumMod val="75000"/>
                  </a:schemeClr>
                </a:solidFill>
              </a:rPr>
              <a:t>Market Scan | Shortlisting and Provider Attributes</a:t>
            </a: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000" i="1" dirty="0"/>
              <a:t>Financial Accounting service offering</a:t>
            </a:r>
          </a:p>
          <a:p>
            <a:pPr marL="542925" indent="-171450">
              <a:spcAft>
                <a:spcPts val="0"/>
              </a:spcAft>
              <a:buFont typeface="Arial" panose="020B0604020202020204" pitchFamily="34" charset="0"/>
              <a:buChar char="•"/>
            </a:pPr>
            <a:r>
              <a:rPr lang="en-AU" sz="1000" i="1" dirty="0"/>
              <a:t>Operations and Support in Australia</a:t>
            </a:r>
          </a:p>
          <a:p>
            <a:pPr marL="371475">
              <a:spcAft>
                <a:spcPts val="0"/>
              </a:spcAft>
            </a:pPr>
            <a:endParaRPr lang="en-AU" sz="1000" i="1" dirty="0"/>
          </a:p>
          <a:p>
            <a:pPr lvl="1">
              <a:spcAft>
                <a:spcPts val="600"/>
              </a:spcAft>
              <a:buClr>
                <a:srgbClr val="0093A0"/>
              </a:buClr>
            </a:pPr>
            <a:r>
              <a:rPr lang="en-US" b="1" dirty="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000" i="1" dirty="0"/>
              <a:t>Time in operation and history</a:t>
            </a:r>
          </a:p>
          <a:p>
            <a:pPr marL="542925" indent="-171450">
              <a:spcAft>
                <a:spcPts val="0"/>
              </a:spcAft>
              <a:buFont typeface="Arial" panose="020B0604020202020204" pitchFamily="34" charset="0"/>
              <a:buChar char="•"/>
            </a:pPr>
            <a:r>
              <a:rPr lang="en-AU" sz="1000" i="1" dirty="0"/>
              <a:t>Financial position and performance</a:t>
            </a:r>
          </a:p>
          <a:p>
            <a:pPr marL="542925" indent="-171450">
              <a:spcAft>
                <a:spcPts val="0"/>
              </a:spcAft>
              <a:buFont typeface="Arial" panose="020B0604020202020204" pitchFamily="34" charset="0"/>
              <a:buChar char="•"/>
            </a:pPr>
            <a:r>
              <a:rPr lang="en-AU" sz="1000" i="1" dirty="0"/>
              <a:t>Credibility of ownership and leadership</a:t>
            </a:r>
          </a:p>
          <a:p>
            <a:pPr marL="542925" indent="-171450">
              <a:spcAft>
                <a:spcPts val="0"/>
              </a:spcAft>
              <a:buFont typeface="Arial" panose="020B0604020202020204" pitchFamily="34" charset="0"/>
              <a:buChar char="•"/>
            </a:pPr>
            <a:r>
              <a:rPr lang="en-AU" sz="1000" i="1" dirty="0"/>
              <a:t>Scale</a:t>
            </a:r>
          </a:p>
          <a:p>
            <a:pPr marL="542925" indent="-171450">
              <a:spcAft>
                <a:spcPts val="0"/>
              </a:spcAft>
              <a:buFont typeface="Arial" panose="020B0604020202020204" pitchFamily="34" charset="0"/>
              <a:buChar char="•"/>
            </a:pPr>
            <a:r>
              <a:rPr lang="en-AU" sz="1000" i="1" dirty="0"/>
              <a:t>Reputation </a:t>
            </a:r>
          </a:p>
          <a:p>
            <a:pPr marL="371475">
              <a:spcAft>
                <a:spcPts val="0"/>
              </a:spcAft>
            </a:pPr>
            <a:endParaRPr lang="en-US" b="1" dirty="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experience in Financial Accounting System</a:t>
            </a:r>
          </a:p>
          <a:p>
            <a:pPr marL="542925" indent="-171450">
              <a:spcAft>
                <a:spcPts val="0"/>
              </a:spcAft>
              <a:buFont typeface="Arial" panose="020B0604020202020204" pitchFamily="34" charset="0"/>
              <a:buChar char="•"/>
            </a:pPr>
            <a:r>
              <a:rPr lang="en-AU" sz="1000" i="1" dirty="0"/>
              <a:t>Client base</a:t>
            </a:r>
          </a:p>
          <a:p>
            <a:pPr marL="542925" indent="-171450">
              <a:spcAft>
                <a:spcPts val="0"/>
              </a:spcAft>
              <a:buFont typeface="Arial" panose="020B0604020202020204" pitchFamily="34" charset="0"/>
              <a:buChar char="•"/>
            </a:pPr>
            <a:r>
              <a:rPr lang="en-AU" sz="1000" i="1" dirty="0"/>
              <a:t>Experience and clients delivering similar services (SaaS)</a:t>
            </a:r>
          </a:p>
          <a:p>
            <a:pPr marL="542925" indent="-171450">
              <a:spcAft>
                <a:spcPts val="0"/>
              </a:spcAft>
              <a:buFont typeface="Arial" panose="020B0604020202020204" pitchFamily="34" charset="0"/>
              <a:buChar char="•"/>
            </a:pPr>
            <a:r>
              <a:rPr lang="en-AU" sz="1000" i="1" dirty="0"/>
              <a:t>Relevant projects of similar scope and scale</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Scope of Service </a:t>
            </a:r>
          </a:p>
          <a:p>
            <a:pPr marL="542925" indent="-171450">
              <a:spcAft>
                <a:spcPts val="0"/>
              </a:spcAft>
              <a:buFont typeface="Arial" panose="020B0604020202020204" pitchFamily="34" charset="0"/>
              <a:buChar char="•"/>
            </a:pPr>
            <a:r>
              <a:rPr lang="en-AU" sz="1000" i="1" dirty="0"/>
              <a:t>Financial Accounting system functions and capabilities</a:t>
            </a:r>
          </a:p>
          <a:p>
            <a:pPr marL="542925" indent="-171450">
              <a:spcAft>
                <a:spcPts val="0"/>
              </a:spcAft>
              <a:buFont typeface="Arial" panose="020B0604020202020204" pitchFamily="34" charset="0"/>
              <a:buChar char="•"/>
            </a:pPr>
            <a:r>
              <a:rPr lang="en-AU" sz="1000" i="1" dirty="0"/>
              <a:t>Additional service offerings such as Payroll and Expense Management System</a:t>
            </a:r>
          </a:p>
          <a:p>
            <a:pPr marL="542925" indent="-171450">
              <a:spcAft>
                <a:spcPts val="0"/>
              </a:spcAft>
              <a:buFont typeface="Arial" panose="020B0604020202020204" pitchFamily="34" charset="0"/>
              <a:buChar char="•"/>
            </a:pPr>
            <a:r>
              <a:rPr lang="en-AU" sz="1000" i="1" dirty="0"/>
              <a:t>Ease of Integration with Salesforce</a:t>
            </a:r>
          </a:p>
          <a:p>
            <a:pPr marL="542925" indent="-171450">
              <a:spcAft>
                <a:spcPts val="0"/>
              </a:spcAft>
              <a:buFont typeface="Arial" panose="020B0604020202020204" pitchFamily="34" charset="0"/>
              <a:buChar char="•"/>
            </a:pPr>
            <a:r>
              <a:rPr lang="en-AU" sz="1000" i="1" dirty="0"/>
              <a:t>Reporting capabilities</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000" i="1" dirty="0"/>
              <a:t>Native Cloud Application</a:t>
            </a:r>
          </a:p>
          <a:p>
            <a:pPr marL="542925" indent="-171450">
              <a:spcAft>
                <a:spcPts val="0"/>
              </a:spcAft>
              <a:buFont typeface="Arial" panose="020B0604020202020204" pitchFamily="34" charset="0"/>
              <a:buChar char="•"/>
            </a:pPr>
            <a:r>
              <a:rPr lang="en-AU" sz="1000" i="1" dirty="0"/>
              <a:t>Supports API capabilities</a:t>
            </a:r>
          </a:p>
          <a:p>
            <a:pPr marL="542925" indent="-171450">
              <a:spcAft>
                <a:spcPts val="0"/>
              </a:spcAft>
              <a:buFont typeface="Arial" panose="020B0604020202020204" pitchFamily="34" charset="0"/>
              <a:buChar char="•"/>
            </a:pPr>
            <a:r>
              <a:rPr lang="en-AU" sz="1000" i="1" dirty="0"/>
              <a:t>Strong investment in R&amp;D and innovation</a:t>
            </a:r>
          </a:p>
          <a:p>
            <a:pPr marL="371475">
              <a:spcAft>
                <a:spcPts val="0"/>
              </a:spcAft>
            </a:pPr>
            <a:endParaRPr lang="en-AU" sz="1000" i="1" dirty="0"/>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a:spLocks/>
          </p:cNvSpPr>
          <p:nvPr/>
        </p:nvSpPr>
        <p:spPr>
          <a:xfrm>
            <a:off x="1900237" y="65160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074" name="Group 2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4597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Initial assessment of each provides demonstrated capability to deliver specific services related to the scope of work</a:t>
            </a:r>
          </a:p>
        </p:txBody>
      </p:sp>
      <p:graphicFrame>
        <p:nvGraphicFramePr>
          <p:cNvPr id="19" name="Table 56"/>
          <p:cNvGraphicFramePr>
            <a:graphicFrameLocks noGrp="1"/>
          </p:cNvGraphicFramePr>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gridCol w="1289089">
                  <a:extLst>
                    <a:ext uri="{9D8B030D-6E8A-4147-A177-3AD203B41FA5}">
                      <a16:colId xmlns:a16="http://schemas.microsoft.com/office/drawing/2014/main" val="20003"/>
                    </a:ext>
                  </a:extLst>
                </a:gridCol>
                <a:gridCol w="1216043">
                  <a:extLst>
                    <a:ext uri="{9D8B030D-6E8A-4147-A177-3AD203B41FA5}">
                      <a16:colId xmlns:a16="http://schemas.microsoft.com/office/drawing/2014/main" val="20004"/>
                    </a:ext>
                  </a:extLst>
                </a:gridCol>
                <a:gridCol w="1253341">
                  <a:extLst>
                    <a:ext uri="{9D8B030D-6E8A-4147-A177-3AD203B41FA5}">
                      <a16:colId xmlns:a16="http://schemas.microsoft.com/office/drawing/2014/main" val="20005"/>
                    </a:ext>
                  </a:extLst>
                </a:gridCol>
                <a:gridCol w="1178745">
                  <a:extLst>
                    <a:ext uri="{9D8B030D-6E8A-4147-A177-3AD203B41FA5}">
                      <a16:colId xmlns:a16="http://schemas.microsoft.com/office/drawing/2014/main" val="392293305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Provider</a:t>
                      </a: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a:solidFill>
                            <a:schemeClr val="tx1"/>
                          </a:solidFill>
                          <a:latin typeface="+mj-lt"/>
                          <a:ea typeface="Open Sans" panose="020B0606030504020204" pitchFamily="34" charset="0"/>
                          <a:cs typeface="Open Sans" panose="020B0606030504020204" pitchFamily="34" charset="0"/>
                        </a:rPr>
                        <a:t>Core Financial Functions </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Deferred Revenue</a:t>
                      </a: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Payroll and Expense Management System</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Reporting</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API</a:t>
                      </a:r>
                      <a:r>
                        <a:rPr lang="en-AU" sz="1000" b="0" baseline="0" dirty="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Native Cloud</a:t>
                      </a: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9227303"/>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4" name="Picture 63"/>
          <p:cNvPicPr>
            <a:picLocks noChangeAspect="1"/>
          </p:cNvPicPr>
          <p:nvPr/>
        </p:nvPicPr>
        <p:blipFill>
          <a:blip r:embed="rId3"/>
          <a:stretch>
            <a:fillRect/>
          </a:stretch>
        </p:blipFill>
        <p:spPr>
          <a:xfrm>
            <a:off x="1895537" y="2313950"/>
            <a:ext cx="1043394" cy="342841"/>
          </a:xfrm>
          <a:prstGeom prst="rect">
            <a:avLst/>
          </a:prstGeom>
        </p:spPr>
      </p:pic>
      <p:pic>
        <p:nvPicPr>
          <p:cNvPr id="70" name="Picture 69"/>
          <p:cNvPicPr>
            <a:picLocks noChangeAspect="1"/>
          </p:cNvPicPr>
          <p:nvPr/>
        </p:nvPicPr>
        <p:blipFill>
          <a:blip r:embed="rId4"/>
          <a:stretch>
            <a:fillRect/>
          </a:stretch>
        </p:blipFill>
        <p:spPr>
          <a:xfrm>
            <a:off x="1847912" y="5615307"/>
            <a:ext cx="1057600" cy="215298"/>
          </a:xfrm>
          <a:prstGeom prst="rect">
            <a:avLst/>
          </a:prstGeom>
        </p:spPr>
      </p:pic>
      <p:pic>
        <p:nvPicPr>
          <p:cNvPr id="71" name="Picture 70"/>
          <p:cNvPicPr>
            <a:picLocks noChangeAspect="1"/>
          </p:cNvPicPr>
          <p:nvPr/>
        </p:nvPicPr>
        <p:blipFill>
          <a:blip r:embed="rId5"/>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9"/>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870159" y="801996"/>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nvGraphicFramePr>
        <p:xfrm>
          <a:off x="1900235" y="1368462"/>
          <a:ext cx="8391527" cy="2487454"/>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852236">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err="1">
                          <a:solidFill>
                            <a:schemeClr val="tx2"/>
                          </a:solidFill>
                          <a:latin typeface="+mn-lt"/>
                        </a:rPr>
                        <a:t>x</a:t>
                      </a:r>
                      <a:r>
                        <a:rPr lang="en-AU" sz="800" b="0" i="0" u="none" strike="noStrike" kern="1200" baseline="0" noProof="0" dirty="0" err="1">
                          <a:solidFill>
                            <a:schemeClr val="tx2"/>
                          </a:solidFill>
                          <a:latin typeface="Verdana"/>
                        </a:rPr>
                        <a:t>trong</a:t>
                      </a:r>
                      <a:r>
                        <a:rPr lang="en-AU" sz="800" b="0" i="0" u="none" strike="noStrike" kern="1200" baseline="0" noProof="0" dirty="0">
                          <a:solidFill>
                            <a:schemeClr val="tx2"/>
                          </a:solidFill>
                          <a:latin typeface="Verdana"/>
                        </a:rPr>
                        <a:t> evidence of alignment to  key requirements, including dedicated Australian support and partner with Tier 1 Payroll and Expense Management Systems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a:solidFill>
                            <a:schemeClr val="tx2"/>
                          </a:solidFill>
                          <a:latin typeface="+mn-lt"/>
                          <a:ea typeface="Open Sans" panose="020B0606030504020204" pitchFamily="34" charset="0"/>
                          <a:cs typeface="Open Sans" panose="020B0606030504020204" pitchFamily="34" charset="0"/>
                        </a:rPr>
                        <a:t>Strong alignment to requirements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a:solidFill>
                            <a:schemeClr val="tx2"/>
                          </a:solidFill>
                          <a:latin typeface="+mn-lt"/>
                          <a:ea typeface="Open Sans" panose="020B0606030504020204" pitchFamily="34" charset="0"/>
                          <a:cs typeface="Open Sans" panose="020B0606030504020204" pitchFamily="34" charset="0"/>
                        </a:rPr>
                        <a:t>Strong alignment level to the requirements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to be sent to the shortlisted vendors.</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vendors will be invited to discuss their submission and showcase their solution capability.</a:t>
              </a: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 </a:t>
              </a:r>
              <a:r>
                <a:rPr lang="en-AU" sz="1000" dirty="0">
                  <a:solidFill>
                    <a:schemeClr val="tx2"/>
                  </a:solidFill>
                  <a:ea typeface="Open Sans" panose="020B0606030504020204" pitchFamily="34" charset="0"/>
                  <a:cs typeface="Open Sans" panose="020B0606030504020204" pitchFamily="34" charset="0"/>
                </a:rPr>
                <a:t>Define scoring sheet and evaluate each vendor on their product offering, using 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a:solidFill>
                    <a:schemeClr val="tx2"/>
                  </a:solidFill>
                  <a:ea typeface="Open Sans" panose="020B0606030504020204" pitchFamily="34" charset="0"/>
                  <a:cs typeface="Open Sans" panose="020B0606030504020204" pitchFamily="34" charset="0"/>
                </a:rPr>
                <a:t>Vendors will be requested to provide their licencing, implementation and ongoing maintenance costs for reviewed and negotiation. </a:t>
              </a: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prstTxWarp prst="textNoShape">
              <a:avLst/>
            </a:prstTxWarp>
          </a:bodyPr>
          <a:lstStyle/>
          <a:p>
            <a:endParaRPr lang="en-GB" sz="319" dirty="0"/>
          </a:p>
        </p:txBody>
      </p:sp>
      <p:pic>
        <p:nvPicPr>
          <p:cNvPr id="4" name="Picture 3">
            <a:extLst>
              <a:ext uri="{FF2B5EF4-FFF2-40B4-BE49-F238E27FC236}">
                <a16:creationId xmlns:a16="http://schemas.microsoft.com/office/drawing/2014/main" id="{C8EC5354-AA25-4AC5-9EEB-F9EA890DA565}"/>
              </a:ext>
            </a:extLst>
          </p:cNvPr>
          <p:cNvPicPr>
            <a:picLocks noChangeAspect="1"/>
          </p:cNvPicPr>
          <p:nvPr/>
        </p:nvPicPr>
        <p:blipFill>
          <a:blip r:embed="rId4"/>
          <a:stretch>
            <a:fillRect/>
          </a:stretch>
        </p:blipFill>
        <p:spPr>
          <a:xfrm>
            <a:off x="1846358" y="1872754"/>
            <a:ext cx="1043394" cy="342841"/>
          </a:xfrm>
          <a:prstGeom prst="rect">
            <a:avLst/>
          </a:prstGeom>
        </p:spPr>
      </p:pic>
      <p:sp>
        <p:nvSpPr>
          <p:cNvPr id="5" name="Oval 6">
            <a:extLst>
              <a:ext uri="{FF2B5EF4-FFF2-40B4-BE49-F238E27FC236}">
                <a16:creationId xmlns:a16="http://schemas.microsoft.com/office/drawing/2014/main" id="{E97EDFC7-CDD6-403C-8E99-134CC970833F}"/>
              </a:ext>
            </a:extLst>
          </p:cNvPr>
          <p:cNvSpPr/>
          <p:nvPr/>
        </p:nvSpPr>
        <p:spPr bwMode="gray">
          <a:xfrm>
            <a:off x="3444307"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 name="Oval 7">
            <a:extLst>
              <a:ext uri="{FF2B5EF4-FFF2-40B4-BE49-F238E27FC236}">
                <a16:creationId xmlns:a16="http://schemas.microsoft.com/office/drawing/2014/main" id="{C9D9D432-4BE8-459A-9E5D-9EBE92408DBB}"/>
              </a:ext>
            </a:extLst>
          </p:cNvPr>
          <p:cNvSpPr/>
          <p:nvPr/>
        </p:nvSpPr>
        <p:spPr bwMode="gray">
          <a:xfrm>
            <a:off x="5027852"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 name="Oval 8">
            <a:extLst>
              <a:ext uri="{FF2B5EF4-FFF2-40B4-BE49-F238E27FC236}">
                <a16:creationId xmlns:a16="http://schemas.microsoft.com/office/drawing/2014/main" id="{AD41FA9D-148E-4478-901F-7CBE87DD7A79}"/>
              </a:ext>
            </a:extLst>
          </p:cNvPr>
          <p:cNvSpPr/>
          <p:nvPr/>
        </p:nvSpPr>
        <p:spPr bwMode="gray">
          <a:xfrm>
            <a:off x="6416146"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 name="Oval 9">
            <a:extLst>
              <a:ext uri="{FF2B5EF4-FFF2-40B4-BE49-F238E27FC236}">
                <a16:creationId xmlns:a16="http://schemas.microsoft.com/office/drawing/2014/main" id="{46EF529F-D7AB-453B-B767-35D3250E3A79}"/>
              </a:ext>
            </a:extLst>
          </p:cNvPr>
          <p:cNvSpPr/>
          <p:nvPr/>
        </p:nvSpPr>
        <p:spPr bwMode="gray">
          <a:xfrm>
            <a:off x="7589607" y="196429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pic>
        <p:nvPicPr>
          <p:cNvPr id="9" name="Picture 8" descr="https://upload.wikimedia.org/wikipedia/commons/thumb/9/96/Microsoft_logo_%282012%29.svg/1280px-Microsoft_logo_%282012%29.svg.png">
            <a:extLst>
              <a:ext uri="{FF2B5EF4-FFF2-40B4-BE49-F238E27FC236}">
                <a16:creationId xmlns:a16="http://schemas.microsoft.com/office/drawing/2014/main" id="{421B614A-BBA8-4A11-9494-9ECD0D16DA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2688" y="2803515"/>
            <a:ext cx="950944" cy="202818"/>
          </a:xfrm>
          <a:prstGeom prst="rect">
            <a:avLst/>
          </a:prstGeom>
          <a:noFill/>
          <a:extLst>
            <a:ext uri="{909E8E84-426E-40DD-AFC4-6F175D3DCCD1}">
              <a14:hiddenFill xmlns:a14="http://schemas.microsoft.com/office/drawing/2010/main">
                <a:solidFill>
                  <a:srgbClr val="FFFFFF"/>
                </a:solidFill>
              </a14:hiddenFill>
            </a:ext>
          </a:extLst>
        </p:spPr>
      </p:pic>
      <p:sp>
        <p:nvSpPr>
          <p:cNvPr id="10" name="Oval 6">
            <a:extLst>
              <a:ext uri="{FF2B5EF4-FFF2-40B4-BE49-F238E27FC236}">
                <a16:creationId xmlns:a16="http://schemas.microsoft.com/office/drawing/2014/main" id="{56507070-4C4D-4BC2-B120-54DF00833846}"/>
              </a:ext>
            </a:extLst>
          </p:cNvPr>
          <p:cNvSpPr/>
          <p:nvPr/>
        </p:nvSpPr>
        <p:spPr bwMode="gray">
          <a:xfrm>
            <a:off x="7575678" y="281087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 name="Oval 6">
            <a:extLst>
              <a:ext uri="{FF2B5EF4-FFF2-40B4-BE49-F238E27FC236}">
                <a16:creationId xmlns:a16="http://schemas.microsoft.com/office/drawing/2014/main" id="{2E14C8C5-24B1-4B79-9FDE-348C4236338E}"/>
              </a:ext>
            </a:extLst>
          </p:cNvPr>
          <p:cNvSpPr/>
          <p:nvPr/>
        </p:nvSpPr>
        <p:spPr bwMode="gray">
          <a:xfrm>
            <a:off x="6389753" y="2833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 name="Oval 6">
            <a:extLst>
              <a:ext uri="{FF2B5EF4-FFF2-40B4-BE49-F238E27FC236}">
                <a16:creationId xmlns:a16="http://schemas.microsoft.com/office/drawing/2014/main" id="{52ACCF47-A6C6-4912-89B8-78EFE289B6EE}"/>
              </a:ext>
            </a:extLst>
          </p:cNvPr>
          <p:cNvSpPr/>
          <p:nvPr/>
        </p:nvSpPr>
        <p:spPr bwMode="gray">
          <a:xfrm>
            <a:off x="3434660" y="27713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3" name="Oval 6">
            <a:extLst>
              <a:ext uri="{FF2B5EF4-FFF2-40B4-BE49-F238E27FC236}">
                <a16:creationId xmlns:a16="http://schemas.microsoft.com/office/drawing/2014/main" id="{C18F36BB-B3E4-4D5B-9267-5800DEADBE58}"/>
              </a:ext>
            </a:extLst>
          </p:cNvPr>
          <p:cNvSpPr/>
          <p:nvPr/>
        </p:nvSpPr>
        <p:spPr bwMode="gray">
          <a:xfrm>
            <a:off x="4991880" y="283092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pic>
        <p:nvPicPr>
          <p:cNvPr id="14" name="Picture 13">
            <a:extLst>
              <a:ext uri="{FF2B5EF4-FFF2-40B4-BE49-F238E27FC236}">
                <a16:creationId xmlns:a16="http://schemas.microsoft.com/office/drawing/2014/main" id="{082BF60F-0910-4A4E-BADE-21A569B3FEE6}"/>
              </a:ext>
            </a:extLst>
          </p:cNvPr>
          <p:cNvPicPr>
            <a:picLocks noChangeAspect="1"/>
          </p:cNvPicPr>
          <p:nvPr/>
        </p:nvPicPr>
        <p:blipFill>
          <a:blip r:embed="rId6"/>
          <a:stretch>
            <a:fillRect/>
          </a:stretch>
        </p:blipFill>
        <p:spPr>
          <a:xfrm>
            <a:off x="1936026" y="3429429"/>
            <a:ext cx="984377" cy="223125"/>
          </a:xfrm>
          <a:prstGeom prst="rect">
            <a:avLst/>
          </a:prstGeom>
        </p:spPr>
      </p:pic>
      <p:sp>
        <p:nvSpPr>
          <p:cNvPr id="15" name="Oval 6">
            <a:extLst>
              <a:ext uri="{FF2B5EF4-FFF2-40B4-BE49-F238E27FC236}">
                <a16:creationId xmlns:a16="http://schemas.microsoft.com/office/drawing/2014/main" id="{95C43A84-80CD-4869-AD0A-9804C89A92B9}"/>
              </a:ext>
            </a:extLst>
          </p:cNvPr>
          <p:cNvSpPr/>
          <p:nvPr/>
        </p:nvSpPr>
        <p:spPr bwMode="gray">
          <a:xfrm>
            <a:off x="3449643" y="343546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6" name="Oval 6">
            <a:extLst>
              <a:ext uri="{FF2B5EF4-FFF2-40B4-BE49-F238E27FC236}">
                <a16:creationId xmlns:a16="http://schemas.microsoft.com/office/drawing/2014/main" id="{41F32112-CD50-4B10-A754-83722FFC3CE1}"/>
              </a:ext>
            </a:extLst>
          </p:cNvPr>
          <p:cNvSpPr/>
          <p:nvPr/>
        </p:nvSpPr>
        <p:spPr bwMode="gray">
          <a:xfrm>
            <a:off x="7614188" y="343946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7" name="Oval 6">
            <a:extLst>
              <a:ext uri="{FF2B5EF4-FFF2-40B4-BE49-F238E27FC236}">
                <a16:creationId xmlns:a16="http://schemas.microsoft.com/office/drawing/2014/main" id="{F0ACC7C1-15DF-48DD-AF18-E3AF2F2E6231}"/>
              </a:ext>
            </a:extLst>
          </p:cNvPr>
          <p:cNvSpPr/>
          <p:nvPr/>
        </p:nvSpPr>
        <p:spPr bwMode="gray">
          <a:xfrm>
            <a:off x="6414464" y="342067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8" name="Oval 6">
            <a:extLst>
              <a:ext uri="{FF2B5EF4-FFF2-40B4-BE49-F238E27FC236}">
                <a16:creationId xmlns:a16="http://schemas.microsoft.com/office/drawing/2014/main" id="{0783EC90-9D28-466D-AE3E-F0CF99D24130}"/>
              </a:ext>
            </a:extLst>
          </p:cNvPr>
          <p:cNvSpPr/>
          <p:nvPr/>
        </p:nvSpPr>
        <p:spPr bwMode="gray">
          <a:xfrm>
            <a:off x="4986361" y="343588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231558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5.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4.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2.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3.xml><?xml version="1.0" encoding="utf-8"?>
<ds:datastoreItem xmlns:ds="http://schemas.openxmlformats.org/officeDocument/2006/customXml" ds:itemID="{1B14554E-08F4-4595-B005-99FEB531E0F4}">
  <ds:schemaRefs>
    <ds:schemaRef ds:uri="http://schemas.openxmlformats.org/package/2006/metadata/core-properties"/>
    <ds:schemaRef ds:uri="http://schemas.microsoft.com/office/2006/metadata/properties"/>
    <ds:schemaRef ds:uri="39C40E9B-856B-46A7-8793-65A6FC1828D8"/>
    <ds:schemaRef ds:uri="http://purl.org/dc/dcmitype/"/>
    <ds:schemaRef ds:uri="203f0f4d-b3b9-4ed8-8c19-eebed11dd308"/>
    <ds:schemaRef ds:uri="http://purl.org/dc/terms/"/>
    <ds:schemaRef ds:uri="8DD08C88-CC4C-4D35-9129-A70DAA36BE5E"/>
    <ds:schemaRef ds:uri="5a51c775-c49c-428b-8c1e-2f89178d00f4"/>
    <ds:schemaRef ds:uri="83DDB362-4C05-4E52-A8D9-EF2F47978B8D"/>
    <ds:schemaRef ds:uri="2e263111-b571-4954-8ad9-3d41fbcd6be7"/>
    <ds:schemaRef ds:uri="http://schemas.microsoft.com/office/infopath/2007/PartnerControls"/>
    <ds:schemaRef ds:uri="http://purl.org/dc/elements/1.1/"/>
    <ds:schemaRef ds:uri="http://www.w3.org/XML/1998/namespace"/>
    <ds:schemaRef ds:uri="http://schemas.microsoft.com/office/2006/documentManagement/types"/>
    <ds:schemaRef ds:uri="http://schemas.microsoft.com/sharepoint/v3"/>
    <ds:schemaRef ds:uri="428bb8f6-6046-4ac8-a522-70af368045b5"/>
    <ds:schemaRef ds:uri="7D1768DD-F29E-4DC2-9191-F2636B9FA92C"/>
  </ds:schemaRefs>
</ds:datastoreItem>
</file>

<file path=customXml/itemProps4.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162</TotalTime>
  <Words>504</Words>
  <Application>Microsoft Office PowerPoint</Application>
  <PresentationFormat>Widescreen</PresentationFormat>
  <Paragraphs>127</Paragraphs>
  <Slides>5</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2" baseType="lpstr">
      <vt:lpstr>Arial</vt:lpstr>
      <vt:lpstr>Open Sans</vt:lpstr>
      <vt:lpstr>Verdana</vt:lpstr>
      <vt:lpstr>Wingdings</vt:lpstr>
      <vt:lpstr>Wingdings 2</vt:lpstr>
      <vt:lpstr>Deloitte_US_Onscreen</vt:lpstr>
      <vt:lpstr>think-cell Slide</vt:lpstr>
      <vt:lpstr>Inside Sherpa – Digital Internship</vt:lpstr>
      <vt:lpstr>Market Scan | Shortlisting and Provider Attributes</vt:lpstr>
      <vt:lpstr>Scope of Service - Capability Assessment </vt:lpstr>
      <vt:lpstr>Targeted Vendors for Further Assessment</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Naman Jain</cp:lastModifiedBy>
  <cp:revision>24</cp:revision>
  <cp:lastPrinted>2014-06-25T02:16:22Z</cp:lastPrinted>
  <dcterms:created xsi:type="dcterms:W3CDTF">2016-11-09T03:27:53Z</dcterms:created>
  <dcterms:modified xsi:type="dcterms:W3CDTF">2020-07-15T14:19:35Z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