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0"/>
  </p:notesMasterIdLst>
  <p:handoutMasterIdLst>
    <p:handoutMasterId r:id="rId11"/>
  </p:handoutMasterIdLst>
  <p:sldIdLst>
    <p:sldId id="340" r:id="rId6"/>
    <p:sldId id="437" r:id="rId7"/>
    <p:sldId id="439" r:id="rId8"/>
    <p:sldId id="436" r:id="rId9"/>
  </p:sldIdLst>
  <p:sldSz cx="12192000" cy="6858000"/>
  <p:notesSz cx="7315200" cy="9601200"/>
  <p:custDataLst>
    <p:tags r:id="rId1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 id="437"/>
            <p14:sldId id="439"/>
            <p14:sldId id="436"/>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26" autoAdjust="0"/>
    <p:restoredTop sz="94799" autoAdjust="0"/>
  </p:normalViewPr>
  <p:slideViewPr>
    <p:cSldViewPr snapToGrid="0" showGuides="1">
      <p:cViewPr varScale="1">
        <p:scale>
          <a:sx n="67" d="100"/>
          <a:sy n="67" d="100"/>
        </p:scale>
        <p:origin x="652" y="56"/>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7/15/2020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7/15/2020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457019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73113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3"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15/07/2020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7.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6.xml"/><Relationship Id="rId7" Type="http://schemas.openxmlformats.org/officeDocument/2006/relationships/image" Target="../media/image11.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3.xml"/><Relationship Id="rId10" Type="http://schemas.openxmlformats.org/officeDocument/2006/relationships/image" Target="../media/image9.png"/><Relationship Id="rId4" Type="http://schemas.openxmlformats.org/officeDocument/2006/relationships/slideLayout" Target="../slideLayouts/slideLayout27.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389345" cy="505645"/>
          </a:xfrm>
        </p:spPr>
        <p:txBody>
          <a:bodyPr/>
          <a:lstStyle/>
          <a:p>
            <a:r>
              <a:rPr lang="en-AU" dirty="0">
                <a:latin typeface="+mj-lt"/>
                <a:cs typeface="Segoe UI Light" panose="020B0502040204020203" pitchFamily="34" charset="0"/>
              </a:rPr>
              <a:t>Technology, Strategy &amp; Architecture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Targeted Vendors for Further Assessment</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1870159" y="801996"/>
            <a:ext cx="8547327" cy="434744"/>
          </a:xfrm>
        </p:spPr>
        <p:txBody>
          <a:bodyPr vert="horz" lIns="0" tIns="0" rIns="0" bIns="0" rtlCol="0">
            <a:noAutofit/>
          </a:bodyPr>
          <a:lstStyle/>
          <a:p>
            <a:r>
              <a:rPr lang="en-US" sz="1400" dirty="0"/>
              <a:t>The following is a list of vendors targeted for further assessment. </a:t>
            </a:r>
          </a:p>
        </p:txBody>
      </p:sp>
      <p:graphicFrame>
        <p:nvGraphicFramePr>
          <p:cNvPr id="19" name="Table 5"/>
          <p:cNvGraphicFramePr>
            <a:graphicFrameLocks noGrp="1"/>
          </p:cNvGraphicFramePr>
          <p:nvPr/>
        </p:nvGraphicFramePr>
        <p:xfrm>
          <a:off x="1900235" y="1368462"/>
          <a:ext cx="8391527" cy="2487454"/>
        </p:xfrm>
        <a:graphic>
          <a:graphicData uri="http://schemas.openxmlformats.org/drawingml/2006/table">
            <a:tbl>
              <a:tblPr firstRow="1" bandRow="1">
                <a:tableStyleId>{073A0DAA-6AF3-43AB-8588-CEC1D06C72B9}</a:tableStyleId>
              </a:tblPr>
              <a:tblGrid>
                <a:gridCol w="1158951">
                  <a:extLst>
                    <a:ext uri="{9D8B030D-6E8A-4147-A177-3AD203B41FA5}">
                      <a16:colId xmlns:a16="http://schemas.microsoft.com/office/drawing/2014/main" val="20000"/>
                    </a:ext>
                  </a:extLst>
                </a:gridCol>
                <a:gridCol w="1257890">
                  <a:extLst>
                    <a:ext uri="{9D8B030D-6E8A-4147-A177-3AD203B41FA5}">
                      <a16:colId xmlns:a16="http://schemas.microsoft.com/office/drawing/2014/main" val="20001"/>
                    </a:ext>
                  </a:extLst>
                </a:gridCol>
                <a:gridCol w="1428244">
                  <a:extLst>
                    <a:ext uri="{9D8B030D-6E8A-4147-A177-3AD203B41FA5}">
                      <a16:colId xmlns:a16="http://schemas.microsoft.com/office/drawing/2014/main" val="20002"/>
                    </a:ext>
                  </a:extLst>
                </a:gridCol>
                <a:gridCol w="1428244">
                  <a:extLst>
                    <a:ext uri="{9D8B030D-6E8A-4147-A177-3AD203B41FA5}">
                      <a16:colId xmlns:a16="http://schemas.microsoft.com/office/drawing/2014/main" val="20003"/>
                    </a:ext>
                  </a:extLst>
                </a:gridCol>
                <a:gridCol w="1428244">
                  <a:extLst>
                    <a:ext uri="{9D8B030D-6E8A-4147-A177-3AD203B41FA5}">
                      <a16:colId xmlns:a16="http://schemas.microsoft.com/office/drawing/2014/main" val="20004"/>
                    </a:ext>
                  </a:extLst>
                </a:gridCol>
                <a:gridCol w="1689954">
                  <a:extLst>
                    <a:ext uri="{9D8B030D-6E8A-4147-A177-3AD203B41FA5}">
                      <a16:colId xmlns:a16="http://schemas.microsoft.com/office/drawing/2014/main" val="20005"/>
                    </a:ext>
                  </a:extLst>
                </a:gridCol>
              </a:tblGrid>
              <a:tr h="424942">
                <a:tc>
                  <a:txBody>
                    <a:bodyPr/>
                    <a:lstStyle/>
                    <a:p>
                      <a:pPr algn="l"/>
                      <a:r>
                        <a:rPr lang="en-AU" sz="1100" dirty="0">
                          <a:solidFill>
                            <a:schemeClr val="tx1"/>
                          </a:solidFill>
                          <a:latin typeface="+mn-lt"/>
                          <a:ea typeface="Open Sans" panose="020B0606030504020204" pitchFamily="34" charset="0"/>
                          <a:cs typeface="Open Sans" panose="020B0606030504020204" pitchFamily="34" charset="0"/>
                        </a:rPr>
                        <a:t>Provider</a:t>
                      </a:r>
                    </a:p>
                  </a:txBody>
                  <a:tcPr marL="45720" marR="45720"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800" b="0" dirty="0">
                          <a:solidFill>
                            <a:schemeClr val="tx1"/>
                          </a:solidFill>
                          <a:latin typeface="+mn-lt"/>
                          <a:ea typeface="Open Sans" panose="020B0606030504020204" pitchFamily="34" charset="0"/>
                          <a:cs typeface="Open Sans" panose="020B0606030504020204" pitchFamily="34" charset="0"/>
                        </a:rPr>
                        <a:t>Company</a:t>
                      </a:r>
                      <a:r>
                        <a:rPr lang="en-AU" sz="800" b="0" baseline="0" dirty="0">
                          <a:solidFill>
                            <a:schemeClr val="tx1"/>
                          </a:solidFill>
                          <a:latin typeface="+mn-lt"/>
                          <a:ea typeface="Open Sans" panose="020B0606030504020204" pitchFamily="34" charset="0"/>
                          <a:cs typeface="Open Sans" panose="020B0606030504020204" pitchFamily="34" charset="0"/>
                        </a:rPr>
                        <a:t> Fundamentals</a:t>
                      </a:r>
                      <a:endParaRPr lang="en-AU" sz="800" b="0" dirty="0">
                        <a:solidFill>
                          <a:schemeClr val="tx1"/>
                        </a:solidFill>
                        <a:latin typeface="+mn-lt"/>
                        <a:ea typeface="Open Sans" panose="020B0606030504020204" pitchFamily="34" charset="0"/>
                        <a:cs typeface="Open Sans" panose="020B0606030504020204" pitchFamily="34" charset="0"/>
                      </a:endParaRP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Proven Experience</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Scope of Services</a:t>
                      </a:r>
                    </a:p>
                  </a:txBody>
                  <a:tcPr marL="0" marR="0" marT="0" marB="0" anchor="b">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AU" sz="800" b="0" kern="1200" dirty="0">
                          <a:solidFill>
                            <a:schemeClr val="tx1"/>
                          </a:solidFill>
                          <a:latin typeface="+mn-lt"/>
                          <a:ea typeface="Open Sans" panose="020B0606030504020204" pitchFamily="34" charset="0"/>
                          <a:cs typeface="Open Sans" panose="020B0606030504020204" pitchFamily="34" charset="0"/>
                        </a:rPr>
                        <a:t>Vision and Culture</a:t>
                      </a:r>
                    </a:p>
                  </a:txBody>
                  <a:tcPr marL="0" marR="0" marT="0" marB="0" anchor="b">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050" b="1" dirty="0">
                          <a:solidFill>
                            <a:schemeClr val="tx1"/>
                          </a:solidFill>
                          <a:latin typeface="+mn-lt"/>
                          <a:ea typeface="Open Sans" panose="020B0606030504020204" pitchFamily="34" charset="0"/>
                          <a:cs typeface="Open Sans" panose="020B0606030504020204" pitchFamily="34" charset="0"/>
                        </a:rPr>
                        <a:t>Comment</a:t>
                      </a:r>
                    </a:p>
                  </a:txBody>
                  <a:tcPr marL="0" marR="0" marT="0" marB="0"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852236">
                <a:tc>
                  <a:txBody>
                    <a:bodyPr/>
                    <a:lstStyle/>
                    <a:p>
                      <a:pPr algn="ctr"/>
                      <a:endParaRPr lang="en-AU" sz="1000" b="1"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rtl="0" eaLnBrk="1" fontAlgn="auto" latinLnBrk="0" hangingPunct="1">
                        <a:lnSpc>
                          <a:spcPct val="100000"/>
                        </a:lnSpc>
                        <a:spcBef>
                          <a:spcPts val="0"/>
                        </a:spcBef>
                        <a:spcAft>
                          <a:spcPts val="0"/>
                        </a:spcAft>
                        <a:buFontTx/>
                        <a:buNone/>
                      </a:pPr>
                      <a:r>
                        <a:rPr lang="en-AU" sz="800" i="0" kern="1200" baseline="0" dirty="0" err="1">
                          <a:solidFill>
                            <a:schemeClr val="tx2"/>
                          </a:solidFill>
                          <a:latin typeface="+mn-lt"/>
                        </a:rPr>
                        <a:t>x</a:t>
                      </a:r>
                      <a:r>
                        <a:rPr lang="en-AU" sz="800" b="0" i="0" u="none" strike="noStrike" kern="1200" baseline="0" noProof="0" dirty="0" err="1">
                          <a:solidFill>
                            <a:schemeClr val="tx2"/>
                          </a:solidFill>
                          <a:latin typeface="Verdana"/>
                        </a:rPr>
                        <a:t>trong</a:t>
                      </a:r>
                      <a:r>
                        <a:rPr lang="en-AU" sz="800" b="0" i="0" u="none" strike="noStrike" kern="1200" baseline="0" noProof="0" dirty="0">
                          <a:solidFill>
                            <a:schemeClr val="tx2"/>
                          </a:solidFill>
                          <a:latin typeface="Verdana"/>
                        </a:rPr>
                        <a:t> evidence of alignment to  key requirements, including dedicated Australian support and partner with Tier 1 Payroll and Expense Management Systems</a:t>
                      </a:r>
                      <a:endParaRPr lang="en-AU" sz="800" i="0" kern="1200" baseline="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6051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rtl="0" eaLnBrk="1" fontAlgn="auto" latinLnBrk="0" hangingPunct="1">
                        <a:lnSpc>
                          <a:spcPct val="100000"/>
                        </a:lnSpc>
                        <a:spcBef>
                          <a:spcPts val="0"/>
                        </a:spcBef>
                        <a:spcAft>
                          <a:spcPts val="0"/>
                        </a:spcAft>
                        <a:buFontTx/>
                        <a:buNone/>
                      </a:pPr>
                      <a:r>
                        <a:rPr lang="en-AU" sz="800" i="0" kern="1200" baseline="0" dirty="0">
                          <a:solidFill>
                            <a:schemeClr val="tx2"/>
                          </a:solidFill>
                          <a:latin typeface="+mn-lt"/>
                          <a:ea typeface="Open Sans" panose="020B0606030504020204" pitchFamily="34" charset="0"/>
                          <a:cs typeface="Open Sans" panose="020B0606030504020204" pitchFamily="34" charset="0"/>
                        </a:rPr>
                        <a:t>Strong alignment to requirements</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605138">
                <a:tc>
                  <a:txBody>
                    <a:bodyPr/>
                    <a:lstStyle/>
                    <a:p>
                      <a:pPr algn="ctr"/>
                      <a:endParaRPr lang="en-AU" sz="1000" b="1" kern="1200" dirty="0">
                        <a:solidFill>
                          <a:schemeClr val="tx2"/>
                        </a:solidFill>
                        <a:latin typeface="+mn-lt"/>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AU" sz="800" b="1" dirty="0">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rtl="0" eaLnBrk="1" fontAlgn="auto" latinLnBrk="0" hangingPunct="1">
                        <a:lnSpc>
                          <a:spcPct val="100000"/>
                        </a:lnSpc>
                        <a:spcBef>
                          <a:spcPts val="0"/>
                        </a:spcBef>
                        <a:spcAft>
                          <a:spcPts val="0"/>
                        </a:spcAft>
                        <a:buFontTx/>
                        <a:buNone/>
                      </a:pPr>
                      <a:r>
                        <a:rPr lang="en-AU" sz="800" i="0" kern="1200" baseline="0" dirty="0">
                          <a:solidFill>
                            <a:schemeClr val="tx2"/>
                          </a:solidFill>
                          <a:latin typeface="+mn-lt"/>
                          <a:ea typeface="Open Sans" panose="020B0606030504020204" pitchFamily="34" charset="0"/>
                          <a:cs typeface="Open Sans" panose="020B0606030504020204" pitchFamily="34" charset="0"/>
                        </a:rPr>
                        <a:t>Strong alignment level to the requirements</a:t>
                      </a:r>
                    </a:p>
                  </a:txBody>
                  <a:tcPr marL="0" marR="0" marT="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bl>
          </a:graphicData>
        </a:graphic>
      </p:graphicFrame>
      <p:grpSp>
        <p:nvGrpSpPr>
          <p:cNvPr id="3" name="Group 2"/>
          <p:cNvGrpSpPr/>
          <p:nvPr/>
        </p:nvGrpSpPr>
        <p:grpSpPr>
          <a:xfrm>
            <a:off x="3350120" y="6391567"/>
            <a:ext cx="4559143" cy="515368"/>
            <a:chOff x="1695490" y="6442576"/>
            <a:chExt cx="4559143" cy="515368"/>
          </a:xfrm>
        </p:grpSpPr>
        <p:sp>
          <p:nvSpPr>
            <p:cNvPr id="115" name="Oval 114"/>
            <p:cNvSpPr/>
            <p:nvPr/>
          </p:nvSpPr>
          <p:spPr bwMode="gray">
            <a:xfrm>
              <a:off x="2231151" y="6442576"/>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6" name="Oval 115"/>
            <p:cNvSpPr/>
            <p:nvPr/>
          </p:nvSpPr>
          <p:spPr bwMode="gray">
            <a:xfrm>
              <a:off x="3333120" y="6442576"/>
              <a:ext cx="144000" cy="144000"/>
            </a:xfrm>
            <a:prstGeom prst="ellipse">
              <a:avLst/>
            </a:prstGeom>
            <a:solidFill>
              <a:srgbClr val="FFCD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7" name="Oval 116"/>
            <p:cNvSpPr/>
            <p:nvPr/>
          </p:nvSpPr>
          <p:spPr bwMode="gray">
            <a:xfrm>
              <a:off x="4435089" y="6442576"/>
              <a:ext cx="144000" cy="144000"/>
            </a:xfrm>
            <a:prstGeom prst="ellipse">
              <a:avLst/>
            </a:prstGeom>
            <a:solidFill>
              <a:srgbClr val="FF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8" name="Oval 117"/>
            <p:cNvSpPr/>
            <p:nvPr/>
          </p:nvSpPr>
          <p:spPr bwMode="gray">
            <a:xfrm>
              <a:off x="5537059" y="6442576"/>
              <a:ext cx="144000" cy="144000"/>
            </a:xfrm>
            <a:prstGeom prst="ellipse">
              <a:avLst/>
            </a:prstGeom>
            <a:solidFill>
              <a:schemeClr val="bg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9" name="Rectangle 118"/>
            <p:cNvSpPr/>
            <p:nvPr/>
          </p:nvSpPr>
          <p:spPr>
            <a:xfrm>
              <a:off x="1695490"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Strong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0" name="Rectangle 119"/>
            <p:cNvSpPr/>
            <p:nvPr/>
          </p:nvSpPr>
          <p:spPr>
            <a:xfrm>
              <a:off x="2807204"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Moderate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1" name="Rectangle 120"/>
            <p:cNvSpPr/>
            <p:nvPr/>
          </p:nvSpPr>
          <p:spPr>
            <a:xfrm>
              <a:off x="3918918" y="6542446"/>
              <a:ext cx="1224000" cy="415498"/>
            </a:xfrm>
            <a:prstGeom prst="rect">
              <a:avLst/>
            </a:prstGeom>
          </p:spPr>
          <p:txBody>
            <a:bodyPr wrap="square">
              <a:sp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Limited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evidence of alignment to requirements</a:t>
              </a:r>
            </a:p>
          </p:txBody>
        </p:sp>
        <p:sp>
          <p:nvSpPr>
            <p:cNvPr id="122" name="Rectangle 121"/>
            <p:cNvSpPr/>
            <p:nvPr/>
          </p:nvSpPr>
          <p:spPr>
            <a:xfrm>
              <a:off x="5030633" y="6542446"/>
              <a:ext cx="1224000" cy="305790"/>
            </a:xfrm>
            <a:prstGeom prst="rect">
              <a:avLst/>
            </a:prstGeom>
          </p:spPr>
          <p:txBody>
            <a:bodyPr wrap="square">
              <a:noAutofit/>
            </a:bodyPr>
            <a:lstStyle/>
            <a:p>
              <a:pPr algn="ctr">
                <a:defRPr/>
              </a:pPr>
              <a:r>
                <a:rPr lang="en-AU" sz="700" b="1" dirty="0">
                  <a:solidFill>
                    <a:schemeClr val="tx2"/>
                  </a:solidFill>
                  <a:latin typeface="Open Sans" panose="020B0606030504020204" pitchFamily="34" charset="0"/>
                  <a:ea typeface="Open Sans" panose="020B0606030504020204" pitchFamily="34" charset="0"/>
                  <a:cs typeface="Open Sans" panose="020B0606030504020204" pitchFamily="34" charset="0"/>
                </a:rPr>
                <a:t>Insufficient data </a:t>
              </a:r>
              <a:r>
                <a:rPr lang="en-AU" sz="700" dirty="0">
                  <a:solidFill>
                    <a:schemeClr val="tx2"/>
                  </a:solidFill>
                  <a:latin typeface="Open Sans" panose="020B0606030504020204" pitchFamily="34" charset="0"/>
                  <a:ea typeface="Open Sans" panose="020B0606030504020204" pitchFamily="34" charset="0"/>
                  <a:cs typeface="Open Sans" panose="020B0606030504020204" pitchFamily="34" charset="0"/>
                </a:rPr>
                <a:t>to score at this point in time</a:t>
              </a:r>
            </a:p>
          </p:txBody>
        </p:sp>
      </p:grpSp>
      <p:grpSp>
        <p:nvGrpSpPr>
          <p:cNvPr id="33" name="Group 28"/>
          <p:cNvGrpSpPr/>
          <p:nvPr/>
        </p:nvGrpSpPr>
        <p:grpSpPr>
          <a:xfrm>
            <a:off x="7769398" y="1389599"/>
            <a:ext cx="181466" cy="195061"/>
            <a:chOff x="9547225" y="3155950"/>
            <a:chExt cx="515938" cy="588963"/>
          </a:xfrm>
          <a:solidFill>
            <a:schemeClr val="tx1"/>
          </a:solidFill>
        </p:grpSpPr>
        <p:sp>
          <p:nvSpPr>
            <p:cNvPr id="46" name="Freeform 430"/>
            <p:cNvSpPr>
              <a:spLocks noEditPoints="1"/>
            </p:cNvSpPr>
            <p:nvPr/>
          </p:nvSpPr>
          <p:spPr bwMode="auto">
            <a:xfrm>
              <a:off x="9674225" y="3209925"/>
              <a:ext cx="327025" cy="271463"/>
            </a:xfrm>
            <a:custGeom>
              <a:avLst/>
              <a:gdLst>
                <a:gd name="T0" fmla="*/ 128 w 132"/>
                <a:gd name="T1" fmla="*/ 51 h 110"/>
                <a:gd name="T2" fmla="*/ 122 w 132"/>
                <a:gd name="T3" fmla="*/ 35 h 110"/>
                <a:gd name="T4" fmla="*/ 110 w 132"/>
                <a:gd name="T5" fmla="*/ 23 h 110"/>
                <a:gd name="T6" fmla="*/ 107 w 132"/>
                <a:gd name="T7" fmla="*/ 19 h 110"/>
                <a:gd name="T8" fmla="*/ 99 w 132"/>
                <a:gd name="T9" fmla="*/ 13 h 110"/>
                <a:gd name="T10" fmla="*/ 92 w 132"/>
                <a:gd name="T11" fmla="*/ 8 h 110"/>
                <a:gd name="T12" fmla="*/ 81 w 132"/>
                <a:gd name="T13" fmla="*/ 7 h 110"/>
                <a:gd name="T14" fmla="*/ 65 w 132"/>
                <a:gd name="T15" fmla="*/ 3 h 110"/>
                <a:gd name="T16" fmla="*/ 56 w 132"/>
                <a:gd name="T17" fmla="*/ 0 h 110"/>
                <a:gd name="T18" fmla="*/ 41 w 132"/>
                <a:gd name="T19" fmla="*/ 4 h 110"/>
                <a:gd name="T20" fmla="*/ 29 w 132"/>
                <a:gd name="T21" fmla="*/ 10 h 110"/>
                <a:gd name="T22" fmla="*/ 10 w 132"/>
                <a:gd name="T23" fmla="*/ 29 h 110"/>
                <a:gd name="T24" fmla="*/ 2 w 132"/>
                <a:gd name="T25" fmla="*/ 46 h 110"/>
                <a:gd name="T26" fmla="*/ 2 w 132"/>
                <a:gd name="T27" fmla="*/ 51 h 110"/>
                <a:gd name="T28" fmla="*/ 5 w 132"/>
                <a:gd name="T29" fmla="*/ 71 h 110"/>
                <a:gd name="T30" fmla="*/ 8 w 132"/>
                <a:gd name="T31" fmla="*/ 73 h 110"/>
                <a:gd name="T32" fmla="*/ 19 w 132"/>
                <a:gd name="T33" fmla="*/ 82 h 110"/>
                <a:gd name="T34" fmla="*/ 24 w 132"/>
                <a:gd name="T35" fmla="*/ 82 h 110"/>
                <a:gd name="T36" fmla="*/ 39 w 132"/>
                <a:gd name="T37" fmla="*/ 90 h 110"/>
                <a:gd name="T38" fmla="*/ 47 w 132"/>
                <a:gd name="T39" fmla="*/ 87 h 110"/>
                <a:gd name="T40" fmla="*/ 48 w 132"/>
                <a:gd name="T41" fmla="*/ 87 h 110"/>
                <a:gd name="T42" fmla="*/ 65 w 132"/>
                <a:gd name="T43" fmla="*/ 88 h 110"/>
                <a:gd name="T44" fmla="*/ 70 w 132"/>
                <a:gd name="T45" fmla="*/ 88 h 110"/>
                <a:gd name="T46" fmla="*/ 76 w 132"/>
                <a:gd name="T47" fmla="*/ 97 h 110"/>
                <a:gd name="T48" fmla="*/ 81 w 132"/>
                <a:gd name="T49" fmla="*/ 100 h 110"/>
                <a:gd name="T50" fmla="*/ 91 w 132"/>
                <a:gd name="T51" fmla="*/ 108 h 110"/>
                <a:gd name="T52" fmla="*/ 96 w 132"/>
                <a:gd name="T53" fmla="*/ 110 h 110"/>
                <a:gd name="T54" fmla="*/ 107 w 132"/>
                <a:gd name="T55" fmla="*/ 100 h 110"/>
                <a:gd name="T56" fmla="*/ 123 w 132"/>
                <a:gd name="T57" fmla="*/ 94 h 110"/>
                <a:gd name="T58" fmla="*/ 124 w 132"/>
                <a:gd name="T59" fmla="*/ 85 h 110"/>
                <a:gd name="T60" fmla="*/ 128 w 132"/>
                <a:gd name="T61" fmla="*/ 68 h 110"/>
                <a:gd name="T62" fmla="*/ 128 w 132"/>
                <a:gd name="T63" fmla="*/ 52 h 110"/>
                <a:gd name="T64" fmla="*/ 117 w 132"/>
                <a:gd name="T65" fmla="*/ 74 h 110"/>
                <a:gd name="T66" fmla="*/ 114 w 132"/>
                <a:gd name="T67" fmla="*/ 87 h 110"/>
                <a:gd name="T68" fmla="*/ 97 w 132"/>
                <a:gd name="T69" fmla="*/ 98 h 110"/>
                <a:gd name="T70" fmla="*/ 93 w 132"/>
                <a:gd name="T71" fmla="*/ 98 h 110"/>
                <a:gd name="T72" fmla="*/ 88 w 132"/>
                <a:gd name="T73" fmla="*/ 92 h 110"/>
                <a:gd name="T74" fmla="*/ 80 w 132"/>
                <a:gd name="T75" fmla="*/ 80 h 110"/>
                <a:gd name="T76" fmla="*/ 74 w 132"/>
                <a:gd name="T77" fmla="*/ 78 h 110"/>
                <a:gd name="T78" fmla="*/ 71 w 132"/>
                <a:gd name="T79" fmla="*/ 78 h 110"/>
                <a:gd name="T80" fmla="*/ 56 w 132"/>
                <a:gd name="T81" fmla="*/ 81 h 110"/>
                <a:gd name="T82" fmla="*/ 48 w 132"/>
                <a:gd name="T83" fmla="*/ 76 h 110"/>
                <a:gd name="T84" fmla="*/ 39 w 132"/>
                <a:gd name="T85" fmla="*/ 80 h 110"/>
                <a:gd name="T86" fmla="*/ 38 w 132"/>
                <a:gd name="T87" fmla="*/ 79 h 110"/>
                <a:gd name="T88" fmla="*/ 24 w 132"/>
                <a:gd name="T89" fmla="*/ 72 h 110"/>
                <a:gd name="T90" fmla="*/ 20 w 132"/>
                <a:gd name="T91" fmla="*/ 73 h 110"/>
                <a:gd name="T92" fmla="*/ 11 w 132"/>
                <a:gd name="T93" fmla="*/ 58 h 110"/>
                <a:gd name="T94" fmla="*/ 12 w 132"/>
                <a:gd name="T95" fmla="*/ 49 h 110"/>
                <a:gd name="T96" fmla="*/ 12 w 132"/>
                <a:gd name="T97" fmla="*/ 44 h 110"/>
                <a:gd name="T98" fmla="*/ 20 w 132"/>
                <a:gd name="T99" fmla="*/ 29 h 110"/>
                <a:gd name="T100" fmla="*/ 37 w 132"/>
                <a:gd name="T101" fmla="*/ 15 h 110"/>
                <a:gd name="T102" fmla="*/ 55 w 132"/>
                <a:gd name="T103" fmla="*/ 10 h 110"/>
                <a:gd name="T104" fmla="*/ 66 w 132"/>
                <a:gd name="T105" fmla="*/ 13 h 110"/>
                <a:gd name="T106" fmla="*/ 79 w 132"/>
                <a:gd name="T107" fmla="*/ 18 h 110"/>
                <a:gd name="T108" fmla="*/ 85 w 132"/>
                <a:gd name="T109" fmla="*/ 16 h 110"/>
                <a:gd name="T110" fmla="*/ 89 w 132"/>
                <a:gd name="T111" fmla="*/ 17 h 110"/>
                <a:gd name="T112" fmla="*/ 96 w 132"/>
                <a:gd name="T113" fmla="*/ 23 h 110"/>
                <a:gd name="T114" fmla="*/ 99 w 132"/>
                <a:gd name="T115" fmla="*/ 24 h 110"/>
                <a:gd name="T116" fmla="*/ 101 w 132"/>
                <a:gd name="T117" fmla="*/ 26 h 110"/>
                <a:gd name="T118" fmla="*/ 110 w 132"/>
                <a:gd name="T119" fmla="*/ 33 h 110"/>
                <a:gd name="T120" fmla="*/ 118 w 132"/>
                <a:gd name="T121" fmla="*/ 48 h 110"/>
                <a:gd name="T122" fmla="*/ 120 w 132"/>
                <a:gd name="T123" fmla="*/ 59 h 110"/>
                <a:gd name="T124" fmla="*/ 121 w 132"/>
                <a:gd name="T12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110">
                  <a:moveTo>
                    <a:pt x="128" y="52"/>
                  </a:moveTo>
                  <a:cubicBezTo>
                    <a:pt x="128" y="52"/>
                    <a:pt x="128" y="52"/>
                    <a:pt x="128" y="51"/>
                  </a:cubicBezTo>
                  <a:cubicBezTo>
                    <a:pt x="128" y="50"/>
                    <a:pt x="128" y="49"/>
                    <a:pt x="128" y="47"/>
                  </a:cubicBezTo>
                  <a:cubicBezTo>
                    <a:pt x="128" y="43"/>
                    <a:pt x="125" y="37"/>
                    <a:pt x="122" y="35"/>
                  </a:cubicBezTo>
                  <a:cubicBezTo>
                    <a:pt x="122" y="34"/>
                    <a:pt x="120" y="33"/>
                    <a:pt x="120" y="32"/>
                  </a:cubicBezTo>
                  <a:cubicBezTo>
                    <a:pt x="119" y="28"/>
                    <a:pt x="116" y="23"/>
                    <a:pt x="110" y="23"/>
                  </a:cubicBezTo>
                  <a:cubicBezTo>
                    <a:pt x="110" y="23"/>
                    <a:pt x="110" y="22"/>
                    <a:pt x="110" y="22"/>
                  </a:cubicBezTo>
                  <a:cubicBezTo>
                    <a:pt x="109" y="21"/>
                    <a:pt x="109" y="20"/>
                    <a:pt x="107" y="19"/>
                  </a:cubicBezTo>
                  <a:cubicBezTo>
                    <a:pt x="107" y="18"/>
                    <a:pt x="107" y="18"/>
                    <a:pt x="107" y="18"/>
                  </a:cubicBezTo>
                  <a:cubicBezTo>
                    <a:pt x="105" y="16"/>
                    <a:pt x="103" y="13"/>
                    <a:pt x="99" y="13"/>
                  </a:cubicBezTo>
                  <a:cubicBezTo>
                    <a:pt x="98" y="13"/>
                    <a:pt x="98" y="13"/>
                    <a:pt x="97" y="13"/>
                  </a:cubicBezTo>
                  <a:cubicBezTo>
                    <a:pt x="96" y="11"/>
                    <a:pt x="95" y="9"/>
                    <a:pt x="92" y="8"/>
                  </a:cubicBezTo>
                  <a:cubicBezTo>
                    <a:pt x="92" y="8"/>
                    <a:pt x="91" y="8"/>
                    <a:pt x="91" y="8"/>
                  </a:cubicBezTo>
                  <a:cubicBezTo>
                    <a:pt x="88" y="7"/>
                    <a:pt x="85" y="6"/>
                    <a:pt x="81" y="7"/>
                  </a:cubicBezTo>
                  <a:cubicBezTo>
                    <a:pt x="81" y="6"/>
                    <a:pt x="80" y="5"/>
                    <a:pt x="79" y="4"/>
                  </a:cubicBezTo>
                  <a:cubicBezTo>
                    <a:pt x="76" y="0"/>
                    <a:pt x="69" y="0"/>
                    <a:pt x="65" y="3"/>
                  </a:cubicBezTo>
                  <a:cubicBezTo>
                    <a:pt x="65" y="3"/>
                    <a:pt x="64" y="3"/>
                    <a:pt x="64" y="2"/>
                  </a:cubicBezTo>
                  <a:cubicBezTo>
                    <a:pt x="62" y="1"/>
                    <a:pt x="59" y="0"/>
                    <a:pt x="56" y="0"/>
                  </a:cubicBezTo>
                  <a:cubicBezTo>
                    <a:pt x="55" y="0"/>
                    <a:pt x="51" y="0"/>
                    <a:pt x="48" y="3"/>
                  </a:cubicBezTo>
                  <a:cubicBezTo>
                    <a:pt x="47" y="3"/>
                    <a:pt x="44" y="4"/>
                    <a:pt x="41" y="4"/>
                  </a:cubicBezTo>
                  <a:cubicBezTo>
                    <a:pt x="40" y="4"/>
                    <a:pt x="33" y="5"/>
                    <a:pt x="30" y="8"/>
                  </a:cubicBezTo>
                  <a:cubicBezTo>
                    <a:pt x="29" y="9"/>
                    <a:pt x="29" y="10"/>
                    <a:pt x="29" y="10"/>
                  </a:cubicBezTo>
                  <a:cubicBezTo>
                    <a:pt x="27" y="12"/>
                    <a:pt x="22" y="15"/>
                    <a:pt x="19" y="16"/>
                  </a:cubicBezTo>
                  <a:cubicBezTo>
                    <a:pt x="15" y="18"/>
                    <a:pt x="10" y="21"/>
                    <a:pt x="10" y="29"/>
                  </a:cubicBezTo>
                  <a:cubicBezTo>
                    <a:pt x="10" y="30"/>
                    <a:pt x="10" y="31"/>
                    <a:pt x="5" y="37"/>
                  </a:cubicBezTo>
                  <a:cubicBezTo>
                    <a:pt x="2" y="40"/>
                    <a:pt x="2" y="43"/>
                    <a:pt x="2" y="46"/>
                  </a:cubicBezTo>
                  <a:cubicBezTo>
                    <a:pt x="2" y="46"/>
                    <a:pt x="2" y="47"/>
                    <a:pt x="2" y="47"/>
                  </a:cubicBezTo>
                  <a:cubicBezTo>
                    <a:pt x="2" y="49"/>
                    <a:pt x="2" y="50"/>
                    <a:pt x="2" y="51"/>
                  </a:cubicBezTo>
                  <a:cubicBezTo>
                    <a:pt x="2" y="53"/>
                    <a:pt x="2" y="53"/>
                    <a:pt x="1" y="55"/>
                  </a:cubicBezTo>
                  <a:cubicBezTo>
                    <a:pt x="0" y="62"/>
                    <a:pt x="4" y="70"/>
                    <a:pt x="5" y="71"/>
                  </a:cubicBezTo>
                  <a:cubicBezTo>
                    <a:pt x="6" y="73"/>
                    <a:pt x="6" y="73"/>
                    <a:pt x="6" y="73"/>
                  </a:cubicBezTo>
                  <a:cubicBezTo>
                    <a:pt x="8" y="73"/>
                    <a:pt x="8" y="73"/>
                    <a:pt x="8" y="73"/>
                  </a:cubicBezTo>
                  <a:cubicBezTo>
                    <a:pt x="9" y="74"/>
                    <a:pt x="11" y="75"/>
                    <a:pt x="11" y="75"/>
                  </a:cubicBezTo>
                  <a:cubicBezTo>
                    <a:pt x="11" y="80"/>
                    <a:pt x="14" y="82"/>
                    <a:pt x="19" y="82"/>
                  </a:cubicBezTo>
                  <a:cubicBezTo>
                    <a:pt x="20" y="82"/>
                    <a:pt x="22" y="82"/>
                    <a:pt x="23" y="82"/>
                  </a:cubicBezTo>
                  <a:cubicBezTo>
                    <a:pt x="23" y="82"/>
                    <a:pt x="24" y="82"/>
                    <a:pt x="24" y="82"/>
                  </a:cubicBezTo>
                  <a:cubicBezTo>
                    <a:pt x="25" y="82"/>
                    <a:pt x="28" y="83"/>
                    <a:pt x="32" y="86"/>
                  </a:cubicBezTo>
                  <a:cubicBezTo>
                    <a:pt x="34" y="88"/>
                    <a:pt x="36" y="90"/>
                    <a:pt x="39" y="90"/>
                  </a:cubicBezTo>
                  <a:cubicBezTo>
                    <a:pt x="42" y="90"/>
                    <a:pt x="44" y="89"/>
                    <a:pt x="45" y="88"/>
                  </a:cubicBezTo>
                  <a:cubicBezTo>
                    <a:pt x="46" y="87"/>
                    <a:pt x="46" y="87"/>
                    <a:pt x="47" y="87"/>
                  </a:cubicBezTo>
                  <a:cubicBezTo>
                    <a:pt x="47" y="86"/>
                    <a:pt x="47" y="86"/>
                    <a:pt x="47" y="86"/>
                  </a:cubicBezTo>
                  <a:cubicBezTo>
                    <a:pt x="48" y="87"/>
                    <a:pt x="48" y="87"/>
                    <a:pt x="48" y="87"/>
                  </a:cubicBezTo>
                  <a:cubicBezTo>
                    <a:pt x="49" y="88"/>
                    <a:pt x="49" y="88"/>
                    <a:pt x="49" y="88"/>
                  </a:cubicBezTo>
                  <a:cubicBezTo>
                    <a:pt x="54" y="93"/>
                    <a:pt x="61" y="92"/>
                    <a:pt x="65" y="88"/>
                  </a:cubicBezTo>
                  <a:cubicBezTo>
                    <a:pt x="65" y="88"/>
                    <a:pt x="66" y="88"/>
                    <a:pt x="70" y="88"/>
                  </a:cubicBezTo>
                  <a:cubicBezTo>
                    <a:pt x="70" y="88"/>
                    <a:pt x="70" y="88"/>
                    <a:pt x="70" y="88"/>
                  </a:cubicBezTo>
                  <a:cubicBezTo>
                    <a:pt x="69" y="90"/>
                    <a:pt x="70" y="93"/>
                    <a:pt x="71" y="94"/>
                  </a:cubicBezTo>
                  <a:cubicBezTo>
                    <a:pt x="71" y="95"/>
                    <a:pt x="73" y="97"/>
                    <a:pt x="76" y="97"/>
                  </a:cubicBezTo>
                  <a:cubicBezTo>
                    <a:pt x="77" y="97"/>
                    <a:pt x="78" y="97"/>
                    <a:pt x="79" y="96"/>
                  </a:cubicBezTo>
                  <a:cubicBezTo>
                    <a:pt x="80" y="97"/>
                    <a:pt x="80" y="99"/>
                    <a:pt x="81" y="100"/>
                  </a:cubicBezTo>
                  <a:cubicBezTo>
                    <a:pt x="83" y="104"/>
                    <a:pt x="86" y="105"/>
                    <a:pt x="88" y="106"/>
                  </a:cubicBezTo>
                  <a:cubicBezTo>
                    <a:pt x="90" y="107"/>
                    <a:pt x="90" y="108"/>
                    <a:pt x="91" y="108"/>
                  </a:cubicBezTo>
                  <a:cubicBezTo>
                    <a:pt x="93" y="110"/>
                    <a:pt x="95" y="110"/>
                    <a:pt x="96" y="110"/>
                  </a:cubicBezTo>
                  <a:cubicBezTo>
                    <a:pt x="96" y="110"/>
                    <a:pt x="96" y="110"/>
                    <a:pt x="96" y="110"/>
                  </a:cubicBezTo>
                  <a:cubicBezTo>
                    <a:pt x="100" y="110"/>
                    <a:pt x="103" y="107"/>
                    <a:pt x="105" y="103"/>
                  </a:cubicBezTo>
                  <a:cubicBezTo>
                    <a:pt x="106" y="102"/>
                    <a:pt x="106" y="101"/>
                    <a:pt x="107" y="100"/>
                  </a:cubicBezTo>
                  <a:cubicBezTo>
                    <a:pt x="109" y="98"/>
                    <a:pt x="112" y="97"/>
                    <a:pt x="116" y="97"/>
                  </a:cubicBezTo>
                  <a:cubicBezTo>
                    <a:pt x="119" y="97"/>
                    <a:pt x="122" y="96"/>
                    <a:pt x="123" y="94"/>
                  </a:cubicBezTo>
                  <a:cubicBezTo>
                    <a:pt x="125" y="91"/>
                    <a:pt x="125" y="88"/>
                    <a:pt x="124" y="87"/>
                  </a:cubicBezTo>
                  <a:cubicBezTo>
                    <a:pt x="124" y="86"/>
                    <a:pt x="124" y="86"/>
                    <a:pt x="124" y="85"/>
                  </a:cubicBezTo>
                  <a:cubicBezTo>
                    <a:pt x="124" y="83"/>
                    <a:pt x="124" y="81"/>
                    <a:pt x="125" y="81"/>
                  </a:cubicBezTo>
                  <a:cubicBezTo>
                    <a:pt x="127" y="78"/>
                    <a:pt x="131" y="73"/>
                    <a:pt x="128" y="68"/>
                  </a:cubicBezTo>
                  <a:cubicBezTo>
                    <a:pt x="128" y="68"/>
                    <a:pt x="128" y="67"/>
                    <a:pt x="129" y="67"/>
                  </a:cubicBezTo>
                  <a:cubicBezTo>
                    <a:pt x="132" y="63"/>
                    <a:pt x="131" y="56"/>
                    <a:pt x="128" y="52"/>
                  </a:cubicBezTo>
                  <a:close/>
                  <a:moveTo>
                    <a:pt x="119" y="73"/>
                  </a:moveTo>
                  <a:cubicBezTo>
                    <a:pt x="118" y="73"/>
                    <a:pt x="118" y="74"/>
                    <a:pt x="117" y="74"/>
                  </a:cubicBezTo>
                  <a:cubicBezTo>
                    <a:pt x="114" y="78"/>
                    <a:pt x="114" y="82"/>
                    <a:pt x="114" y="86"/>
                  </a:cubicBezTo>
                  <a:cubicBezTo>
                    <a:pt x="114" y="86"/>
                    <a:pt x="114" y="87"/>
                    <a:pt x="114" y="87"/>
                  </a:cubicBezTo>
                  <a:cubicBezTo>
                    <a:pt x="108" y="88"/>
                    <a:pt x="103" y="90"/>
                    <a:pt x="100" y="94"/>
                  </a:cubicBezTo>
                  <a:cubicBezTo>
                    <a:pt x="99" y="95"/>
                    <a:pt x="98" y="96"/>
                    <a:pt x="97" y="98"/>
                  </a:cubicBezTo>
                  <a:cubicBezTo>
                    <a:pt x="96" y="98"/>
                    <a:pt x="96" y="99"/>
                    <a:pt x="96" y="99"/>
                  </a:cubicBezTo>
                  <a:cubicBezTo>
                    <a:pt x="95" y="99"/>
                    <a:pt x="94" y="98"/>
                    <a:pt x="93" y="98"/>
                  </a:cubicBezTo>
                  <a:cubicBezTo>
                    <a:pt x="91" y="97"/>
                    <a:pt x="90" y="96"/>
                    <a:pt x="89" y="95"/>
                  </a:cubicBezTo>
                  <a:cubicBezTo>
                    <a:pt x="89" y="93"/>
                    <a:pt x="88" y="92"/>
                    <a:pt x="88" y="92"/>
                  </a:cubicBezTo>
                  <a:cubicBezTo>
                    <a:pt x="86" y="90"/>
                    <a:pt x="85" y="87"/>
                    <a:pt x="81" y="86"/>
                  </a:cubicBezTo>
                  <a:cubicBezTo>
                    <a:pt x="82" y="84"/>
                    <a:pt x="82" y="82"/>
                    <a:pt x="80" y="80"/>
                  </a:cubicBezTo>
                  <a:cubicBezTo>
                    <a:pt x="80" y="79"/>
                    <a:pt x="78" y="78"/>
                    <a:pt x="74" y="78"/>
                  </a:cubicBezTo>
                  <a:cubicBezTo>
                    <a:pt x="74" y="78"/>
                    <a:pt x="74" y="78"/>
                    <a:pt x="74" y="78"/>
                  </a:cubicBezTo>
                  <a:cubicBezTo>
                    <a:pt x="73" y="78"/>
                    <a:pt x="73" y="78"/>
                    <a:pt x="73" y="78"/>
                  </a:cubicBezTo>
                  <a:cubicBezTo>
                    <a:pt x="71" y="78"/>
                    <a:pt x="71" y="78"/>
                    <a:pt x="71" y="78"/>
                  </a:cubicBezTo>
                  <a:cubicBezTo>
                    <a:pt x="66" y="78"/>
                    <a:pt x="61" y="78"/>
                    <a:pt x="58" y="81"/>
                  </a:cubicBezTo>
                  <a:cubicBezTo>
                    <a:pt x="57" y="82"/>
                    <a:pt x="56" y="82"/>
                    <a:pt x="56" y="81"/>
                  </a:cubicBezTo>
                  <a:cubicBezTo>
                    <a:pt x="55" y="81"/>
                    <a:pt x="55" y="81"/>
                    <a:pt x="55" y="81"/>
                  </a:cubicBezTo>
                  <a:cubicBezTo>
                    <a:pt x="54" y="79"/>
                    <a:pt x="51" y="76"/>
                    <a:pt x="48" y="76"/>
                  </a:cubicBezTo>
                  <a:cubicBezTo>
                    <a:pt x="46" y="76"/>
                    <a:pt x="44" y="77"/>
                    <a:pt x="42" y="78"/>
                  </a:cubicBezTo>
                  <a:cubicBezTo>
                    <a:pt x="41" y="79"/>
                    <a:pt x="40" y="79"/>
                    <a:pt x="39" y="80"/>
                  </a:cubicBezTo>
                  <a:cubicBezTo>
                    <a:pt x="39" y="80"/>
                    <a:pt x="39" y="80"/>
                    <a:pt x="39" y="80"/>
                  </a:cubicBezTo>
                  <a:cubicBezTo>
                    <a:pt x="39" y="80"/>
                    <a:pt x="39" y="80"/>
                    <a:pt x="38" y="79"/>
                  </a:cubicBezTo>
                  <a:cubicBezTo>
                    <a:pt x="34" y="75"/>
                    <a:pt x="28" y="72"/>
                    <a:pt x="24" y="72"/>
                  </a:cubicBezTo>
                  <a:cubicBezTo>
                    <a:pt x="24" y="72"/>
                    <a:pt x="24" y="72"/>
                    <a:pt x="24" y="72"/>
                  </a:cubicBezTo>
                  <a:cubicBezTo>
                    <a:pt x="23" y="72"/>
                    <a:pt x="22" y="72"/>
                    <a:pt x="21" y="72"/>
                  </a:cubicBezTo>
                  <a:cubicBezTo>
                    <a:pt x="21" y="72"/>
                    <a:pt x="20" y="72"/>
                    <a:pt x="20" y="73"/>
                  </a:cubicBezTo>
                  <a:cubicBezTo>
                    <a:pt x="19" y="68"/>
                    <a:pt x="15" y="66"/>
                    <a:pt x="13" y="65"/>
                  </a:cubicBezTo>
                  <a:cubicBezTo>
                    <a:pt x="11" y="62"/>
                    <a:pt x="10" y="59"/>
                    <a:pt x="11" y="58"/>
                  </a:cubicBezTo>
                  <a:cubicBezTo>
                    <a:pt x="12" y="55"/>
                    <a:pt x="12" y="53"/>
                    <a:pt x="12" y="52"/>
                  </a:cubicBezTo>
                  <a:cubicBezTo>
                    <a:pt x="12" y="51"/>
                    <a:pt x="12" y="50"/>
                    <a:pt x="12" y="49"/>
                  </a:cubicBezTo>
                  <a:cubicBezTo>
                    <a:pt x="12" y="47"/>
                    <a:pt x="12" y="45"/>
                    <a:pt x="12" y="44"/>
                  </a:cubicBezTo>
                  <a:cubicBezTo>
                    <a:pt x="12" y="44"/>
                    <a:pt x="12" y="44"/>
                    <a:pt x="12" y="44"/>
                  </a:cubicBezTo>
                  <a:cubicBezTo>
                    <a:pt x="12" y="44"/>
                    <a:pt x="12" y="44"/>
                    <a:pt x="13" y="43"/>
                  </a:cubicBezTo>
                  <a:cubicBezTo>
                    <a:pt x="18" y="37"/>
                    <a:pt x="20" y="33"/>
                    <a:pt x="20" y="29"/>
                  </a:cubicBezTo>
                  <a:cubicBezTo>
                    <a:pt x="20" y="26"/>
                    <a:pt x="21" y="26"/>
                    <a:pt x="22" y="25"/>
                  </a:cubicBezTo>
                  <a:cubicBezTo>
                    <a:pt x="22" y="25"/>
                    <a:pt x="34" y="21"/>
                    <a:pt x="37" y="15"/>
                  </a:cubicBezTo>
                  <a:cubicBezTo>
                    <a:pt x="38" y="15"/>
                    <a:pt x="40" y="14"/>
                    <a:pt x="42" y="14"/>
                  </a:cubicBezTo>
                  <a:cubicBezTo>
                    <a:pt x="42" y="14"/>
                    <a:pt x="51" y="13"/>
                    <a:pt x="55" y="10"/>
                  </a:cubicBezTo>
                  <a:cubicBezTo>
                    <a:pt x="55" y="10"/>
                    <a:pt x="57" y="10"/>
                    <a:pt x="57" y="10"/>
                  </a:cubicBezTo>
                  <a:cubicBezTo>
                    <a:pt x="59" y="11"/>
                    <a:pt x="62" y="13"/>
                    <a:pt x="66" y="13"/>
                  </a:cubicBezTo>
                  <a:cubicBezTo>
                    <a:pt x="68" y="13"/>
                    <a:pt x="70" y="13"/>
                    <a:pt x="72" y="11"/>
                  </a:cubicBezTo>
                  <a:cubicBezTo>
                    <a:pt x="73" y="13"/>
                    <a:pt x="75" y="18"/>
                    <a:pt x="79" y="18"/>
                  </a:cubicBezTo>
                  <a:cubicBezTo>
                    <a:pt x="81" y="18"/>
                    <a:pt x="82" y="17"/>
                    <a:pt x="83" y="17"/>
                  </a:cubicBezTo>
                  <a:cubicBezTo>
                    <a:pt x="84" y="16"/>
                    <a:pt x="84" y="16"/>
                    <a:pt x="85" y="16"/>
                  </a:cubicBezTo>
                  <a:cubicBezTo>
                    <a:pt x="85" y="16"/>
                    <a:pt x="86" y="17"/>
                    <a:pt x="87" y="17"/>
                  </a:cubicBezTo>
                  <a:cubicBezTo>
                    <a:pt x="88" y="17"/>
                    <a:pt x="88" y="17"/>
                    <a:pt x="89" y="17"/>
                  </a:cubicBezTo>
                  <a:cubicBezTo>
                    <a:pt x="89" y="18"/>
                    <a:pt x="89" y="18"/>
                    <a:pt x="89" y="19"/>
                  </a:cubicBezTo>
                  <a:cubicBezTo>
                    <a:pt x="90" y="20"/>
                    <a:pt x="92" y="23"/>
                    <a:pt x="96" y="23"/>
                  </a:cubicBezTo>
                  <a:cubicBezTo>
                    <a:pt x="97" y="23"/>
                    <a:pt x="98" y="23"/>
                    <a:pt x="98" y="23"/>
                  </a:cubicBezTo>
                  <a:cubicBezTo>
                    <a:pt x="99" y="23"/>
                    <a:pt x="99" y="23"/>
                    <a:pt x="99" y="24"/>
                  </a:cubicBezTo>
                  <a:cubicBezTo>
                    <a:pt x="100" y="24"/>
                    <a:pt x="100" y="25"/>
                    <a:pt x="100" y="25"/>
                  </a:cubicBezTo>
                  <a:cubicBezTo>
                    <a:pt x="101" y="26"/>
                    <a:pt x="101" y="26"/>
                    <a:pt x="101" y="26"/>
                  </a:cubicBezTo>
                  <a:cubicBezTo>
                    <a:pt x="102" y="28"/>
                    <a:pt x="104" y="33"/>
                    <a:pt x="110" y="32"/>
                  </a:cubicBezTo>
                  <a:cubicBezTo>
                    <a:pt x="110" y="32"/>
                    <a:pt x="110" y="33"/>
                    <a:pt x="110" y="33"/>
                  </a:cubicBezTo>
                  <a:cubicBezTo>
                    <a:pt x="110" y="37"/>
                    <a:pt x="113" y="40"/>
                    <a:pt x="115" y="42"/>
                  </a:cubicBezTo>
                  <a:cubicBezTo>
                    <a:pt x="117" y="43"/>
                    <a:pt x="118" y="46"/>
                    <a:pt x="118" y="48"/>
                  </a:cubicBezTo>
                  <a:cubicBezTo>
                    <a:pt x="118" y="48"/>
                    <a:pt x="118" y="49"/>
                    <a:pt x="118" y="49"/>
                  </a:cubicBezTo>
                  <a:cubicBezTo>
                    <a:pt x="118" y="51"/>
                    <a:pt x="117" y="55"/>
                    <a:pt x="120" y="59"/>
                  </a:cubicBezTo>
                  <a:cubicBezTo>
                    <a:pt x="121" y="59"/>
                    <a:pt x="121" y="60"/>
                    <a:pt x="121" y="60"/>
                  </a:cubicBezTo>
                  <a:cubicBezTo>
                    <a:pt x="121" y="60"/>
                    <a:pt x="121" y="60"/>
                    <a:pt x="121" y="60"/>
                  </a:cubicBezTo>
                  <a:cubicBezTo>
                    <a:pt x="116" y="66"/>
                    <a:pt x="117" y="70"/>
                    <a:pt x="11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31"/>
            <p:cNvSpPr>
              <a:spLocks noEditPoints="1"/>
            </p:cNvSpPr>
            <p:nvPr/>
          </p:nvSpPr>
          <p:spPr bwMode="auto">
            <a:xfrm>
              <a:off x="9547225" y="3155950"/>
              <a:ext cx="515938" cy="588963"/>
            </a:xfrm>
            <a:custGeom>
              <a:avLst/>
              <a:gdLst>
                <a:gd name="T0" fmla="*/ 204 w 209"/>
                <a:gd name="T1" fmla="*/ 59 h 239"/>
                <a:gd name="T2" fmla="*/ 119 w 209"/>
                <a:gd name="T3" fmla="*/ 0 h 239"/>
                <a:gd name="T4" fmla="*/ 116 w 209"/>
                <a:gd name="T5" fmla="*/ 0 h 239"/>
                <a:gd name="T6" fmla="*/ 24 w 209"/>
                <a:gd name="T7" fmla="*/ 71 h 239"/>
                <a:gd name="T8" fmla="*/ 9 w 209"/>
                <a:gd name="T9" fmla="*/ 113 h 239"/>
                <a:gd name="T10" fmla="*/ 3 w 209"/>
                <a:gd name="T11" fmla="*/ 129 h 239"/>
                <a:gd name="T12" fmla="*/ 19 w 209"/>
                <a:gd name="T13" fmla="*/ 136 h 239"/>
                <a:gd name="T14" fmla="*/ 18 w 209"/>
                <a:gd name="T15" fmla="*/ 139 h 239"/>
                <a:gd name="T16" fmla="*/ 17 w 209"/>
                <a:gd name="T17" fmla="*/ 145 h 239"/>
                <a:gd name="T18" fmla="*/ 21 w 209"/>
                <a:gd name="T19" fmla="*/ 153 h 239"/>
                <a:gd name="T20" fmla="*/ 24 w 209"/>
                <a:gd name="T21" fmla="*/ 165 h 239"/>
                <a:gd name="T22" fmla="*/ 24 w 209"/>
                <a:gd name="T23" fmla="*/ 173 h 239"/>
                <a:gd name="T24" fmla="*/ 53 w 209"/>
                <a:gd name="T25" fmla="*/ 195 h 239"/>
                <a:gd name="T26" fmla="*/ 54 w 209"/>
                <a:gd name="T27" fmla="*/ 194 h 239"/>
                <a:gd name="T28" fmla="*/ 62 w 209"/>
                <a:gd name="T29" fmla="*/ 194 h 239"/>
                <a:gd name="T30" fmla="*/ 67 w 209"/>
                <a:gd name="T31" fmla="*/ 195 h 239"/>
                <a:gd name="T32" fmla="*/ 71 w 209"/>
                <a:gd name="T33" fmla="*/ 200 h 239"/>
                <a:gd name="T34" fmla="*/ 77 w 209"/>
                <a:gd name="T35" fmla="*/ 219 h 239"/>
                <a:gd name="T36" fmla="*/ 79 w 209"/>
                <a:gd name="T37" fmla="*/ 234 h 239"/>
                <a:gd name="T38" fmla="*/ 80 w 209"/>
                <a:gd name="T39" fmla="*/ 236 h 239"/>
                <a:gd name="T40" fmla="*/ 84 w 209"/>
                <a:gd name="T41" fmla="*/ 239 h 239"/>
                <a:gd name="T42" fmla="*/ 85 w 209"/>
                <a:gd name="T43" fmla="*/ 239 h 239"/>
                <a:gd name="T44" fmla="*/ 168 w 209"/>
                <a:gd name="T45" fmla="*/ 214 h 239"/>
                <a:gd name="T46" fmla="*/ 172 w 209"/>
                <a:gd name="T47" fmla="*/ 209 h 239"/>
                <a:gd name="T48" fmla="*/ 184 w 209"/>
                <a:gd name="T49" fmla="*/ 144 h 239"/>
                <a:gd name="T50" fmla="*/ 192 w 209"/>
                <a:gd name="T51" fmla="*/ 129 h 239"/>
                <a:gd name="T52" fmla="*/ 204 w 209"/>
                <a:gd name="T53" fmla="*/ 59 h 239"/>
                <a:gd name="T54" fmla="*/ 184 w 209"/>
                <a:gd name="T55" fmla="*/ 125 h 239"/>
                <a:gd name="T56" fmla="*/ 175 w 209"/>
                <a:gd name="T57" fmla="*/ 140 h 239"/>
                <a:gd name="T58" fmla="*/ 161 w 209"/>
                <a:gd name="T59" fmla="*/ 206 h 239"/>
                <a:gd name="T60" fmla="*/ 87 w 209"/>
                <a:gd name="T61" fmla="*/ 228 h 239"/>
                <a:gd name="T62" fmla="*/ 87 w 209"/>
                <a:gd name="T63" fmla="*/ 219 h 239"/>
                <a:gd name="T64" fmla="*/ 78 w 209"/>
                <a:gd name="T65" fmla="*/ 194 h 239"/>
                <a:gd name="T66" fmla="*/ 74 w 209"/>
                <a:gd name="T67" fmla="*/ 189 h 239"/>
                <a:gd name="T68" fmla="*/ 62 w 209"/>
                <a:gd name="T69" fmla="*/ 184 h 239"/>
                <a:gd name="T70" fmla="*/ 52 w 209"/>
                <a:gd name="T71" fmla="*/ 185 h 239"/>
                <a:gd name="T72" fmla="*/ 51 w 209"/>
                <a:gd name="T73" fmla="*/ 185 h 239"/>
                <a:gd name="T74" fmla="*/ 34 w 209"/>
                <a:gd name="T75" fmla="*/ 173 h 239"/>
                <a:gd name="T76" fmla="*/ 31 w 209"/>
                <a:gd name="T77" fmla="*/ 158 h 239"/>
                <a:gd name="T78" fmla="*/ 31 w 209"/>
                <a:gd name="T79" fmla="*/ 155 h 239"/>
                <a:gd name="T80" fmla="*/ 32 w 209"/>
                <a:gd name="T81" fmla="*/ 154 h 239"/>
                <a:gd name="T82" fmla="*/ 32 w 209"/>
                <a:gd name="T83" fmla="*/ 149 h 239"/>
                <a:gd name="T84" fmla="*/ 29 w 209"/>
                <a:gd name="T85" fmla="*/ 147 h 239"/>
                <a:gd name="T86" fmla="*/ 27 w 209"/>
                <a:gd name="T87" fmla="*/ 145 h 239"/>
                <a:gd name="T88" fmla="*/ 27 w 209"/>
                <a:gd name="T89" fmla="*/ 142 h 239"/>
                <a:gd name="T90" fmla="*/ 29 w 209"/>
                <a:gd name="T91" fmla="*/ 132 h 239"/>
                <a:gd name="T92" fmla="*/ 25 w 209"/>
                <a:gd name="T93" fmla="*/ 127 h 239"/>
                <a:gd name="T94" fmla="*/ 19 w 209"/>
                <a:gd name="T95" fmla="*/ 126 h 239"/>
                <a:gd name="T96" fmla="*/ 12 w 209"/>
                <a:gd name="T97" fmla="*/ 125 h 239"/>
                <a:gd name="T98" fmla="*/ 16 w 209"/>
                <a:gd name="T99" fmla="*/ 120 h 239"/>
                <a:gd name="T100" fmla="*/ 33 w 209"/>
                <a:gd name="T101" fmla="*/ 72 h 239"/>
                <a:gd name="T102" fmla="*/ 116 w 209"/>
                <a:gd name="T103" fmla="*/ 9 h 239"/>
                <a:gd name="T104" fmla="*/ 119 w 209"/>
                <a:gd name="T105" fmla="*/ 10 h 239"/>
                <a:gd name="T106" fmla="*/ 194 w 209"/>
                <a:gd name="T107" fmla="*/ 61 h 239"/>
                <a:gd name="T108" fmla="*/ 184 w 209"/>
                <a:gd name="T109" fmla="*/ 12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9" h="239">
                  <a:moveTo>
                    <a:pt x="204" y="59"/>
                  </a:moveTo>
                  <a:cubicBezTo>
                    <a:pt x="197" y="11"/>
                    <a:pt x="131" y="0"/>
                    <a:pt x="119" y="0"/>
                  </a:cubicBezTo>
                  <a:cubicBezTo>
                    <a:pt x="116" y="0"/>
                    <a:pt x="116" y="0"/>
                    <a:pt x="116" y="0"/>
                  </a:cubicBezTo>
                  <a:cubicBezTo>
                    <a:pt x="36" y="0"/>
                    <a:pt x="25" y="55"/>
                    <a:pt x="24" y="71"/>
                  </a:cubicBezTo>
                  <a:cubicBezTo>
                    <a:pt x="22" y="83"/>
                    <a:pt x="17" y="105"/>
                    <a:pt x="9" y="113"/>
                  </a:cubicBezTo>
                  <a:cubicBezTo>
                    <a:pt x="7" y="115"/>
                    <a:pt x="0" y="121"/>
                    <a:pt x="3" y="129"/>
                  </a:cubicBezTo>
                  <a:cubicBezTo>
                    <a:pt x="6" y="136"/>
                    <a:pt x="14" y="136"/>
                    <a:pt x="19" y="136"/>
                  </a:cubicBezTo>
                  <a:cubicBezTo>
                    <a:pt x="18" y="137"/>
                    <a:pt x="18" y="138"/>
                    <a:pt x="18" y="139"/>
                  </a:cubicBezTo>
                  <a:cubicBezTo>
                    <a:pt x="17" y="141"/>
                    <a:pt x="17" y="142"/>
                    <a:pt x="17" y="145"/>
                  </a:cubicBezTo>
                  <a:cubicBezTo>
                    <a:pt x="17" y="148"/>
                    <a:pt x="18" y="151"/>
                    <a:pt x="21" y="153"/>
                  </a:cubicBezTo>
                  <a:cubicBezTo>
                    <a:pt x="19" y="157"/>
                    <a:pt x="20" y="162"/>
                    <a:pt x="24" y="165"/>
                  </a:cubicBezTo>
                  <a:cubicBezTo>
                    <a:pt x="24" y="166"/>
                    <a:pt x="24" y="167"/>
                    <a:pt x="24" y="173"/>
                  </a:cubicBezTo>
                  <a:cubicBezTo>
                    <a:pt x="24" y="189"/>
                    <a:pt x="40" y="197"/>
                    <a:pt x="53" y="195"/>
                  </a:cubicBezTo>
                  <a:cubicBezTo>
                    <a:pt x="54" y="194"/>
                    <a:pt x="54" y="194"/>
                    <a:pt x="54" y="194"/>
                  </a:cubicBezTo>
                  <a:cubicBezTo>
                    <a:pt x="56" y="194"/>
                    <a:pt x="59" y="194"/>
                    <a:pt x="62" y="194"/>
                  </a:cubicBezTo>
                  <a:cubicBezTo>
                    <a:pt x="65" y="194"/>
                    <a:pt x="66" y="194"/>
                    <a:pt x="67" y="195"/>
                  </a:cubicBezTo>
                  <a:cubicBezTo>
                    <a:pt x="68" y="197"/>
                    <a:pt x="70" y="199"/>
                    <a:pt x="71" y="200"/>
                  </a:cubicBezTo>
                  <a:cubicBezTo>
                    <a:pt x="75" y="205"/>
                    <a:pt x="77" y="207"/>
                    <a:pt x="77" y="219"/>
                  </a:cubicBezTo>
                  <a:cubicBezTo>
                    <a:pt x="77" y="229"/>
                    <a:pt x="78" y="233"/>
                    <a:pt x="79" y="234"/>
                  </a:cubicBezTo>
                  <a:cubicBezTo>
                    <a:pt x="80" y="236"/>
                    <a:pt x="80" y="236"/>
                    <a:pt x="80" y="236"/>
                  </a:cubicBezTo>
                  <a:cubicBezTo>
                    <a:pt x="80" y="238"/>
                    <a:pt x="82" y="239"/>
                    <a:pt x="84" y="239"/>
                  </a:cubicBezTo>
                  <a:cubicBezTo>
                    <a:pt x="85" y="239"/>
                    <a:pt x="85" y="239"/>
                    <a:pt x="85" y="239"/>
                  </a:cubicBezTo>
                  <a:cubicBezTo>
                    <a:pt x="168" y="214"/>
                    <a:pt x="168" y="214"/>
                    <a:pt x="168" y="214"/>
                  </a:cubicBezTo>
                  <a:cubicBezTo>
                    <a:pt x="170" y="214"/>
                    <a:pt x="172" y="211"/>
                    <a:pt x="172" y="209"/>
                  </a:cubicBezTo>
                  <a:cubicBezTo>
                    <a:pt x="170" y="193"/>
                    <a:pt x="171" y="167"/>
                    <a:pt x="184" y="144"/>
                  </a:cubicBezTo>
                  <a:cubicBezTo>
                    <a:pt x="187" y="139"/>
                    <a:pt x="190" y="134"/>
                    <a:pt x="192" y="129"/>
                  </a:cubicBezTo>
                  <a:cubicBezTo>
                    <a:pt x="207" y="104"/>
                    <a:pt x="209" y="100"/>
                    <a:pt x="204" y="59"/>
                  </a:cubicBezTo>
                  <a:close/>
                  <a:moveTo>
                    <a:pt x="184" y="125"/>
                  </a:moveTo>
                  <a:cubicBezTo>
                    <a:pt x="181" y="129"/>
                    <a:pt x="178" y="134"/>
                    <a:pt x="175" y="140"/>
                  </a:cubicBezTo>
                  <a:cubicBezTo>
                    <a:pt x="163" y="162"/>
                    <a:pt x="160" y="188"/>
                    <a:pt x="161" y="206"/>
                  </a:cubicBezTo>
                  <a:cubicBezTo>
                    <a:pt x="87" y="228"/>
                    <a:pt x="87" y="228"/>
                    <a:pt x="87" y="228"/>
                  </a:cubicBezTo>
                  <a:cubicBezTo>
                    <a:pt x="87" y="226"/>
                    <a:pt x="87" y="223"/>
                    <a:pt x="87" y="219"/>
                  </a:cubicBezTo>
                  <a:cubicBezTo>
                    <a:pt x="87" y="204"/>
                    <a:pt x="83" y="200"/>
                    <a:pt x="78" y="194"/>
                  </a:cubicBezTo>
                  <a:cubicBezTo>
                    <a:pt x="77" y="192"/>
                    <a:pt x="76" y="191"/>
                    <a:pt x="74" y="189"/>
                  </a:cubicBezTo>
                  <a:cubicBezTo>
                    <a:pt x="71" y="184"/>
                    <a:pt x="65" y="184"/>
                    <a:pt x="62" y="184"/>
                  </a:cubicBezTo>
                  <a:cubicBezTo>
                    <a:pt x="58" y="184"/>
                    <a:pt x="55" y="184"/>
                    <a:pt x="52" y="185"/>
                  </a:cubicBezTo>
                  <a:cubicBezTo>
                    <a:pt x="51" y="185"/>
                    <a:pt x="51" y="185"/>
                    <a:pt x="51" y="185"/>
                  </a:cubicBezTo>
                  <a:cubicBezTo>
                    <a:pt x="44" y="186"/>
                    <a:pt x="34" y="182"/>
                    <a:pt x="34" y="173"/>
                  </a:cubicBezTo>
                  <a:cubicBezTo>
                    <a:pt x="34" y="164"/>
                    <a:pt x="34" y="161"/>
                    <a:pt x="31" y="158"/>
                  </a:cubicBezTo>
                  <a:cubicBezTo>
                    <a:pt x="30" y="157"/>
                    <a:pt x="29" y="157"/>
                    <a:pt x="31" y="155"/>
                  </a:cubicBezTo>
                  <a:cubicBezTo>
                    <a:pt x="31" y="154"/>
                    <a:pt x="32" y="154"/>
                    <a:pt x="32" y="154"/>
                  </a:cubicBezTo>
                  <a:cubicBezTo>
                    <a:pt x="33" y="152"/>
                    <a:pt x="33" y="151"/>
                    <a:pt x="32" y="149"/>
                  </a:cubicBezTo>
                  <a:cubicBezTo>
                    <a:pt x="31" y="148"/>
                    <a:pt x="30" y="147"/>
                    <a:pt x="29" y="147"/>
                  </a:cubicBezTo>
                  <a:cubicBezTo>
                    <a:pt x="27" y="146"/>
                    <a:pt x="27" y="145"/>
                    <a:pt x="27" y="145"/>
                  </a:cubicBezTo>
                  <a:cubicBezTo>
                    <a:pt x="27" y="144"/>
                    <a:pt x="27" y="143"/>
                    <a:pt x="27" y="142"/>
                  </a:cubicBezTo>
                  <a:cubicBezTo>
                    <a:pt x="28" y="140"/>
                    <a:pt x="28" y="137"/>
                    <a:pt x="29" y="132"/>
                  </a:cubicBezTo>
                  <a:cubicBezTo>
                    <a:pt x="29" y="130"/>
                    <a:pt x="28" y="127"/>
                    <a:pt x="25" y="127"/>
                  </a:cubicBezTo>
                  <a:cubicBezTo>
                    <a:pt x="23" y="126"/>
                    <a:pt x="21" y="126"/>
                    <a:pt x="19" y="126"/>
                  </a:cubicBezTo>
                  <a:cubicBezTo>
                    <a:pt x="16" y="126"/>
                    <a:pt x="13" y="126"/>
                    <a:pt x="12" y="125"/>
                  </a:cubicBezTo>
                  <a:cubicBezTo>
                    <a:pt x="12" y="124"/>
                    <a:pt x="13" y="122"/>
                    <a:pt x="16" y="120"/>
                  </a:cubicBezTo>
                  <a:cubicBezTo>
                    <a:pt x="29" y="106"/>
                    <a:pt x="33" y="73"/>
                    <a:pt x="33" y="72"/>
                  </a:cubicBezTo>
                  <a:cubicBezTo>
                    <a:pt x="38" y="14"/>
                    <a:pt x="97" y="9"/>
                    <a:pt x="116" y="9"/>
                  </a:cubicBezTo>
                  <a:cubicBezTo>
                    <a:pt x="119" y="10"/>
                    <a:pt x="119" y="10"/>
                    <a:pt x="119" y="10"/>
                  </a:cubicBezTo>
                  <a:cubicBezTo>
                    <a:pt x="128" y="10"/>
                    <a:pt x="188" y="19"/>
                    <a:pt x="194" y="61"/>
                  </a:cubicBezTo>
                  <a:cubicBezTo>
                    <a:pt x="199" y="98"/>
                    <a:pt x="198" y="101"/>
                    <a:pt x="18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
          <p:cNvGrpSpPr/>
          <p:nvPr/>
        </p:nvGrpSpPr>
        <p:grpSpPr>
          <a:xfrm>
            <a:off x="6370418" y="1398063"/>
            <a:ext cx="156898" cy="186649"/>
            <a:chOff x="3104044" y="3546255"/>
            <a:chExt cx="372240" cy="470269"/>
          </a:xfrm>
          <a:solidFill>
            <a:schemeClr val="tx1"/>
          </a:solidFill>
        </p:grpSpPr>
        <p:sp>
          <p:nvSpPr>
            <p:cNvPr id="44" name="Freeform 134"/>
            <p:cNvSpPr>
              <a:spLocks noEditPoints="1"/>
            </p:cNvSpPr>
            <p:nvPr/>
          </p:nvSpPr>
          <p:spPr bwMode="auto">
            <a:xfrm>
              <a:off x="3104044" y="3547579"/>
              <a:ext cx="226523" cy="466294"/>
            </a:xfrm>
            <a:custGeom>
              <a:avLst/>
              <a:gdLst>
                <a:gd name="T0" fmla="*/ 90 w 116"/>
                <a:gd name="T1" fmla="*/ 1 h 238"/>
                <a:gd name="T2" fmla="*/ 85 w 116"/>
                <a:gd name="T3" fmla="*/ 1 h 238"/>
                <a:gd name="T4" fmla="*/ 83 w 116"/>
                <a:gd name="T5" fmla="*/ 5 h 238"/>
                <a:gd name="T6" fmla="*/ 83 w 116"/>
                <a:gd name="T7" fmla="*/ 38 h 238"/>
                <a:gd name="T8" fmla="*/ 71 w 116"/>
                <a:gd name="T9" fmla="*/ 56 h 238"/>
                <a:gd name="T10" fmla="*/ 45 w 116"/>
                <a:gd name="T11" fmla="*/ 56 h 238"/>
                <a:gd name="T12" fmla="*/ 33 w 116"/>
                <a:gd name="T13" fmla="*/ 38 h 238"/>
                <a:gd name="T14" fmla="*/ 33 w 116"/>
                <a:gd name="T15" fmla="*/ 5 h 238"/>
                <a:gd name="T16" fmla="*/ 31 w 116"/>
                <a:gd name="T17" fmla="*/ 1 h 238"/>
                <a:gd name="T18" fmla="*/ 26 w 116"/>
                <a:gd name="T19" fmla="*/ 1 h 238"/>
                <a:gd name="T20" fmla="*/ 0 w 116"/>
                <a:gd name="T21" fmla="*/ 49 h 238"/>
                <a:gd name="T22" fmla="*/ 32 w 116"/>
                <a:gd name="T23" fmla="*/ 96 h 238"/>
                <a:gd name="T24" fmla="*/ 25 w 116"/>
                <a:gd name="T25" fmla="*/ 205 h 238"/>
                <a:gd name="T26" fmla="*/ 58 w 116"/>
                <a:gd name="T27" fmla="*/ 238 h 238"/>
                <a:gd name="T28" fmla="*/ 91 w 116"/>
                <a:gd name="T29" fmla="*/ 205 h 238"/>
                <a:gd name="T30" fmla="*/ 84 w 116"/>
                <a:gd name="T31" fmla="*/ 96 h 238"/>
                <a:gd name="T32" fmla="*/ 116 w 116"/>
                <a:gd name="T33" fmla="*/ 49 h 238"/>
                <a:gd name="T34" fmla="*/ 90 w 116"/>
                <a:gd name="T35" fmla="*/ 1 h 238"/>
                <a:gd name="T36" fmla="*/ 76 w 116"/>
                <a:gd name="T37" fmla="*/ 89 h 238"/>
                <a:gd name="T38" fmla="*/ 74 w 116"/>
                <a:gd name="T39" fmla="*/ 94 h 238"/>
                <a:gd name="T40" fmla="*/ 81 w 116"/>
                <a:gd name="T41" fmla="*/ 205 h 238"/>
                <a:gd name="T42" fmla="*/ 58 w 116"/>
                <a:gd name="T43" fmla="*/ 229 h 238"/>
                <a:gd name="T44" fmla="*/ 34 w 116"/>
                <a:gd name="T45" fmla="*/ 205 h 238"/>
                <a:gd name="T46" fmla="*/ 42 w 116"/>
                <a:gd name="T47" fmla="*/ 94 h 238"/>
                <a:gd name="T48" fmla="*/ 40 w 116"/>
                <a:gd name="T49" fmla="*/ 89 h 238"/>
                <a:gd name="T50" fmla="*/ 10 w 116"/>
                <a:gd name="T51" fmla="*/ 49 h 238"/>
                <a:gd name="T52" fmla="*/ 24 w 116"/>
                <a:gd name="T53" fmla="*/ 15 h 238"/>
                <a:gd name="T54" fmla="*/ 24 w 116"/>
                <a:gd name="T55" fmla="*/ 39 h 238"/>
                <a:gd name="T56" fmla="*/ 25 w 116"/>
                <a:gd name="T57" fmla="*/ 42 h 238"/>
                <a:gd name="T58" fmla="*/ 39 w 116"/>
                <a:gd name="T59" fmla="*/ 64 h 238"/>
                <a:gd name="T60" fmla="*/ 43 w 116"/>
                <a:gd name="T61" fmla="*/ 66 h 238"/>
                <a:gd name="T62" fmla="*/ 73 w 116"/>
                <a:gd name="T63" fmla="*/ 66 h 238"/>
                <a:gd name="T64" fmla="*/ 77 w 116"/>
                <a:gd name="T65" fmla="*/ 64 h 238"/>
                <a:gd name="T66" fmla="*/ 91 w 116"/>
                <a:gd name="T67" fmla="*/ 42 h 238"/>
                <a:gd name="T68" fmla="*/ 92 w 116"/>
                <a:gd name="T69" fmla="*/ 39 h 238"/>
                <a:gd name="T70" fmla="*/ 92 w 116"/>
                <a:gd name="T71" fmla="*/ 15 h 238"/>
                <a:gd name="T72" fmla="*/ 106 w 116"/>
                <a:gd name="T73" fmla="*/ 49 h 238"/>
                <a:gd name="T74" fmla="*/ 76 w 116"/>
                <a:gd name="T75" fmla="*/ 8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 h="238">
                  <a:moveTo>
                    <a:pt x="90" y="1"/>
                  </a:moveTo>
                  <a:cubicBezTo>
                    <a:pt x="89" y="0"/>
                    <a:pt x="87" y="0"/>
                    <a:pt x="85" y="1"/>
                  </a:cubicBezTo>
                  <a:cubicBezTo>
                    <a:pt x="83" y="2"/>
                    <a:pt x="83" y="3"/>
                    <a:pt x="83" y="5"/>
                  </a:cubicBezTo>
                  <a:cubicBezTo>
                    <a:pt x="83" y="38"/>
                    <a:pt x="83" y="38"/>
                    <a:pt x="83" y="38"/>
                  </a:cubicBezTo>
                  <a:cubicBezTo>
                    <a:pt x="71" y="56"/>
                    <a:pt x="71" y="56"/>
                    <a:pt x="71" y="56"/>
                  </a:cubicBezTo>
                  <a:cubicBezTo>
                    <a:pt x="45" y="56"/>
                    <a:pt x="45" y="56"/>
                    <a:pt x="45" y="56"/>
                  </a:cubicBezTo>
                  <a:cubicBezTo>
                    <a:pt x="33" y="38"/>
                    <a:pt x="33" y="38"/>
                    <a:pt x="33" y="38"/>
                  </a:cubicBezTo>
                  <a:cubicBezTo>
                    <a:pt x="33" y="5"/>
                    <a:pt x="33" y="5"/>
                    <a:pt x="33" y="5"/>
                  </a:cubicBezTo>
                  <a:cubicBezTo>
                    <a:pt x="33" y="3"/>
                    <a:pt x="32" y="2"/>
                    <a:pt x="31" y="1"/>
                  </a:cubicBezTo>
                  <a:cubicBezTo>
                    <a:pt x="29" y="0"/>
                    <a:pt x="27" y="0"/>
                    <a:pt x="26" y="1"/>
                  </a:cubicBezTo>
                  <a:cubicBezTo>
                    <a:pt x="10" y="12"/>
                    <a:pt x="0" y="30"/>
                    <a:pt x="0" y="49"/>
                  </a:cubicBezTo>
                  <a:cubicBezTo>
                    <a:pt x="0" y="72"/>
                    <a:pt x="22" y="89"/>
                    <a:pt x="32" y="96"/>
                  </a:cubicBezTo>
                  <a:cubicBezTo>
                    <a:pt x="25" y="205"/>
                    <a:pt x="25" y="205"/>
                    <a:pt x="25" y="205"/>
                  </a:cubicBezTo>
                  <a:cubicBezTo>
                    <a:pt x="25" y="223"/>
                    <a:pt x="40" y="238"/>
                    <a:pt x="58" y="238"/>
                  </a:cubicBezTo>
                  <a:cubicBezTo>
                    <a:pt x="76" y="238"/>
                    <a:pt x="91" y="223"/>
                    <a:pt x="91" y="205"/>
                  </a:cubicBezTo>
                  <a:cubicBezTo>
                    <a:pt x="84" y="96"/>
                    <a:pt x="84" y="96"/>
                    <a:pt x="84" y="96"/>
                  </a:cubicBezTo>
                  <a:cubicBezTo>
                    <a:pt x="93" y="89"/>
                    <a:pt x="116" y="72"/>
                    <a:pt x="116" y="49"/>
                  </a:cubicBezTo>
                  <a:cubicBezTo>
                    <a:pt x="116" y="30"/>
                    <a:pt x="106" y="12"/>
                    <a:pt x="90" y="1"/>
                  </a:cubicBezTo>
                  <a:close/>
                  <a:moveTo>
                    <a:pt x="76" y="89"/>
                  </a:moveTo>
                  <a:cubicBezTo>
                    <a:pt x="74" y="90"/>
                    <a:pt x="74" y="92"/>
                    <a:pt x="74" y="94"/>
                  </a:cubicBezTo>
                  <a:cubicBezTo>
                    <a:pt x="81" y="205"/>
                    <a:pt x="81" y="205"/>
                    <a:pt x="81" y="205"/>
                  </a:cubicBezTo>
                  <a:cubicBezTo>
                    <a:pt x="81" y="218"/>
                    <a:pt x="71" y="229"/>
                    <a:pt x="58" y="229"/>
                  </a:cubicBezTo>
                  <a:cubicBezTo>
                    <a:pt x="45" y="229"/>
                    <a:pt x="34" y="218"/>
                    <a:pt x="34" y="205"/>
                  </a:cubicBezTo>
                  <a:cubicBezTo>
                    <a:pt x="42" y="94"/>
                    <a:pt x="42" y="94"/>
                    <a:pt x="42" y="94"/>
                  </a:cubicBezTo>
                  <a:cubicBezTo>
                    <a:pt x="42" y="92"/>
                    <a:pt x="41" y="90"/>
                    <a:pt x="40" y="89"/>
                  </a:cubicBezTo>
                  <a:cubicBezTo>
                    <a:pt x="33" y="85"/>
                    <a:pt x="10" y="69"/>
                    <a:pt x="10" y="49"/>
                  </a:cubicBezTo>
                  <a:cubicBezTo>
                    <a:pt x="10" y="36"/>
                    <a:pt x="15" y="24"/>
                    <a:pt x="24" y="15"/>
                  </a:cubicBezTo>
                  <a:cubicBezTo>
                    <a:pt x="24" y="39"/>
                    <a:pt x="24" y="39"/>
                    <a:pt x="24" y="39"/>
                  </a:cubicBezTo>
                  <a:cubicBezTo>
                    <a:pt x="24" y="40"/>
                    <a:pt x="24" y="41"/>
                    <a:pt x="25" y="42"/>
                  </a:cubicBezTo>
                  <a:cubicBezTo>
                    <a:pt x="39" y="64"/>
                    <a:pt x="39" y="64"/>
                    <a:pt x="39" y="64"/>
                  </a:cubicBezTo>
                  <a:cubicBezTo>
                    <a:pt x="40" y="65"/>
                    <a:pt x="41" y="66"/>
                    <a:pt x="43" y="66"/>
                  </a:cubicBezTo>
                  <a:cubicBezTo>
                    <a:pt x="73" y="66"/>
                    <a:pt x="73" y="66"/>
                    <a:pt x="73" y="66"/>
                  </a:cubicBezTo>
                  <a:cubicBezTo>
                    <a:pt x="75" y="66"/>
                    <a:pt x="76" y="65"/>
                    <a:pt x="77" y="64"/>
                  </a:cubicBezTo>
                  <a:cubicBezTo>
                    <a:pt x="91" y="42"/>
                    <a:pt x="91" y="42"/>
                    <a:pt x="91" y="42"/>
                  </a:cubicBezTo>
                  <a:cubicBezTo>
                    <a:pt x="92" y="41"/>
                    <a:pt x="92" y="40"/>
                    <a:pt x="92" y="39"/>
                  </a:cubicBezTo>
                  <a:cubicBezTo>
                    <a:pt x="92" y="15"/>
                    <a:pt x="92" y="15"/>
                    <a:pt x="92" y="15"/>
                  </a:cubicBezTo>
                  <a:cubicBezTo>
                    <a:pt x="101" y="24"/>
                    <a:pt x="106" y="36"/>
                    <a:pt x="106" y="49"/>
                  </a:cubicBezTo>
                  <a:cubicBezTo>
                    <a:pt x="106" y="69"/>
                    <a:pt x="83" y="85"/>
                    <a:pt x="7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6"/>
            <p:cNvSpPr>
              <a:spLocks noEditPoints="1"/>
            </p:cNvSpPr>
            <p:nvPr/>
          </p:nvSpPr>
          <p:spPr bwMode="auto">
            <a:xfrm>
              <a:off x="3362360" y="3546255"/>
              <a:ext cx="113924" cy="470269"/>
            </a:xfrm>
            <a:custGeom>
              <a:avLst/>
              <a:gdLst>
                <a:gd name="T0" fmla="*/ 56 w 58"/>
                <a:gd name="T1" fmla="*/ 133 h 240"/>
                <a:gd name="T2" fmla="*/ 58 w 58"/>
                <a:gd name="T3" fmla="*/ 129 h 240"/>
                <a:gd name="T4" fmla="*/ 58 w 58"/>
                <a:gd name="T5" fmla="*/ 108 h 240"/>
                <a:gd name="T6" fmla="*/ 53 w 58"/>
                <a:gd name="T7" fmla="*/ 103 h 240"/>
                <a:gd name="T8" fmla="*/ 34 w 58"/>
                <a:gd name="T9" fmla="*/ 103 h 240"/>
                <a:gd name="T10" fmla="*/ 34 w 58"/>
                <a:gd name="T11" fmla="*/ 35 h 240"/>
                <a:gd name="T12" fmla="*/ 34 w 58"/>
                <a:gd name="T13" fmla="*/ 35 h 240"/>
                <a:gd name="T14" fmla="*/ 38 w 58"/>
                <a:gd name="T15" fmla="*/ 32 h 240"/>
                <a:gd name="T16" fmla="*/ 42 w 58"/>
                <a:gd name="T17" fmla="*/ 17 h 240"/>
                <a:gd name="T18" fmla="*/ 42 w 58"/>
                <a:gd name="T19" fmla="*/ 14 h 240"/>
                <a:gd name="T20" fmla="*/ 38 w 58"/>
                <a:gd name="T21" fmla="*/ 3 h 240"/>
                <a:gd name="T22" fmla="*/ 34 w 58"/>
                <a:gd name="T23" fmla="*/ 0 h 240"/>
                <a:gd name="T24" fmla="*/ 24 w 58"/>
                <a:gd name="T25" fmla="*/ 0 h 240"/>
                <a:gd name="T26" fmla="*/ 19 w 58"/>
                <a:gd name="T27" fmla="*/ 3 h 240"/>
                <a:gd name="T28" fmla="*/ 16 w 58"/>
                <a:gd name="T29" fmla="*/ 14 h 240"/>
                <a:gd name="T30" fmla="*/ 16 w 58"/>
                <a:gd name="T31" fmla="*/ 17 h 240"/>
                <a:gd name="T32" fmla="*/ 19 w 58"/>
                <a:gd name="T33" fmla="*/ 32 h 240"/>
                <a:gd name="T34" fmla="*/ 24 w 58"/>
                <a:gd name="T35" fmla="*/ 35 h 240"/>
                <a:gd name="T36" fmla="*/ 24 w 58"/>
                <a:gd name="T37" fmla="*/ 35 h 240"/>
                <a:gd name="T38" fmla="*/ 24 w 58"/>
                <a:gd name="T39" fmla="*/ 103 h 240"/>
                <a:gd name="T40" fmla="*/ 4 w 58"/>
                <a:gd name="T41" fmla="*/ 103 h 240"/>
                <a:gd name="T42" fmla="*/ 0 w 58"/>
                <a:gd name="T43" fmla="*/ 108 h 240"/>
                <a:gd name="T44" fmla="*/ 0 w 58"/>
                <a:gd name="T45" fmla="*/ 129 h 240"/>
                <a:gd name="T46" fmla="*/ 2 w 58"/>
                <a:gd name="T47" fmla="*/ 133 h 240"/>
                <a:gd name="T48" fmla="*/ 7 w 58"/>
                <a:gd name="T49" fmla="*/ 141 h 240"/>
                <a:gd name="T50" fmla="*/ 2 w 58"/>
                <a:gd name="T51" fmla="*/ 149 h 240"/>
                <a:gd name="T52" fmla="*/ 0 w 58"/>
                <a:gd name="T53" fmla="*/ 153 h 240"/>
                <a:gd name="T54" fmla="*/ 0 w 58"/>
                <a:gd name="T55" fmla="*/ 210 h 240"/>
                <a:gd name="T56" fmla="*/ 29 w 58"/>
                <a:gd name="T57" fmla="*/ 240 h 240"/>
                <a:gd name="T58" fmla="*/ 58 w 58"/>
                <a:gd name="T59" fmla="*/ 210 h 240"/>
                <a:gd name="T60" fmla="*/ 58 w 58"/>
                <a:gd name="T61" fmla="*/ 153 h 240"/>
                <a:gd name="T62" fmla="*/ 56 w 58"/>
                <a:gd name="T63" fmla="*/ 149 h 240"/>
                <a:gd name="T64" fmla="*/ 51 w 58"/>
                <a:gd name="T65" fmla="*/ 141 h 240"/>
                <a:gd name="T66" fmla="*/ 56 w 58"/>
                <a:gd name="T67" fmla="*/ 133 h 240"/>
                <a:gd name="T68" fmla="*/ 27 w 58"/>
                <a:gd name="T69" fmla="*/ 9 h 240"/>
                <a:gd name="T70" fmla="*/ 30 w 58"/>
                <a:gd name="T71" fmla="*/ 9 h 240"/>
                <a:gd name="T72" fmla="*/ 32 w 58"/>
                <a:gd name="T73" fmla="*/ 16 h 240"/>
                <a:gd name="T74" fmla="*/ 30 w 58"/>
                <a:gd name="T75" fmla="*/ 26 h 240"/>
                <a:gd name="T76" fmla="*/ 28 w 58"/>
                <a:gd name="T77" fmla="*/ 26 h 240"/>
                <a:gd name="T78" fmla="*/ 25 w 58"/>
                <a:gd name="T79" fmla="*/ 16 h 240"/>
                <a:gd name="T80" fmla="*/ 27 w 58"/>
                <a:gd name="T81" fmla="*/ 9 h 240"/>
                <a:gd name="T82" fmla="*/ 48 w 58"/>
                <a:gd name="T83" fmla="*/ 126 h 240"/>
                <a:gd name="T84" fmla="*/ 41 w 58"/>
                <a:gd name="T85" fmla="*/ 141 h 240"/>
                <a:gd name="T86" fmla="*/ 48 w 58"/>
                <a:gd name="T87" fmla="*/ 156 h 240"/>
                <a:gd name="T88" fmla="*/ 48 w 58"/>
                <a:gd name="T89" fmla="*/ 210 h 240"/>
                <a:gd name="T90" fmla="*/ 29 w 58"/>
                <a:gd name="T91" fmla="*/ 230 h 240"/>
                <a:gd name="T92" fmla="*/ 9 w 58"/>
                <a:gd name="T93" fmla="*/ 210 h 240"/>
                <a:gd name="T94" fmla="*/ 9 w 58"/>
                <a:gd name="T95" fmla="*/ 156 h 240"/>
                <a:gd name="T96" fmla="*/ 16 w 58"/>
                <a:gd name="T97" fmla="*/ 141 h 240"/>
                <a:gd name="T98" fmla="*/ 9 w 58"/>
                <a:gd name="T99" fmla="*/ 126 h 240"/>
                <a:gd name="T100" fmla="*/ 9 w 58"/>
                <a:gd name="T101" fmla="*/ 113 h 240"/>
                <a:gd name="T102" fmla="*/ 48 w 58"/>
                <a:gd name="T103" fmla="*/ 113 h 240"/>
                <a:gd name="T104" fmla="*/ 48 w 58"/>
                <a:gd name="T105" fmla="*/ 12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 h="240">
                  <a:moveTo>
                    <a:pt x="56" y="133"/>
                  </a:moveTo>
                  <a:cubicBezTo>
                    <a:pt x="57" y="132"/>
                    <a:pt x="58" y="131"/>
                    <a:pt x="58" y="129"/>
                  </a:cubicBezTo>
                  <a:cubicBezTo>
                    <a:pt x="58" y="108"/>
                    <a:pt x="58" y="108"/>
                    <a:pt x="58" y="108"/>
                  </a:cubicBezTo>
                  <a:cubicBezTo>
                    <a:pt x="58" y="105"/>
                    <a:pt x="56" y="103"/>
                    <a:pt x="53" y="103"/>
                  </a:cubicBezTo>
                  <a:cubicBezTo>
                    <a:pt x="34" y="103"/>
                    <a:pt x="34" y="103"/>
                    <a:pt x="34" y="103"/>
                  </a:cubicBezTo>
                  <a:cubicBezTo>
                    <a:pt x="34" y="35"/>
                    <a:pt x="34" y="35"/>
                    <a:pt x="34" y="35"/>
                  </a:cubicBezTo>
                  <a:cubicBezTo>
                    <a:pt x="34" y="35"/>
                    <a:pt x="34" y="35"/>
                    <a:pt x="34" y="35"/>
                  </a:cubicBezTo>
                  <a:cubicBezTo>
                    <a:pt x="36" y="35"/>
                    <a:pt x="38" y="34"/>
                    <a:pt x="38" y="32"/>
                  </a:cubicBezTo>
                  <a:cubicBezTo>
                    <a:pt x="42" y="17"/>
                    <a:pt x="42" y="17"/>
                    <a:pt x="42" y="17"/>
                  </a:cubicBezTo>
                  <a:cubicBezTo>
                    <a:pt x="42" y="16"/>
                    <a:pt x="42" y="15"/>
                    <a:pt x="42" y="14"/>
                  </a:cubicBezTo>
                  <a:cubicBezTo>
                    <a:pt x="38" y="3"/>
                    <a:pt x="38" y="3"/>
                    <a:pt x="38" y="3"/>
                  </a:cubicBezTo>
                  <a:cubicBezTo>
                    <a:pt x="37" y="1"/>
                    <a:pt x="36" y="0"/>
                    <a:pt x="34" y="0"/>
                  </a:cubicBezTo>
                  <a:cubicBezTo>
                    <a:pt x="24" y="0"/>
                    <a:pt x="24" y="0"/>
                    <a:pt x="24" y="0"/>
                  </a:cubicBezTo>
                  <a:cubicBezTo>
                    <a:pt x="22" y="0"/>
                    <a:pt x="20" y="1"/>
                    <a:pt x="19" y="3"/>
                  </a:cubicBezTo>
                  <a:cubicBezTo>
                    <a:pt x="16" y="14"/>
                    <a:pt x="16" y="14"/>
                    <a:pt x="16" y="14"/>
                  </a:cubicBezTo>
                  <a:cubicBezTo>
                    <a:pt x="15" y="15"/>
                    <a:pt x="15" y="16"/>
                    <a:pt x="16" y="17"/>
                  </a:cubicBezTo>
                  <a:cubicBezTo>
                    <a:pt x="19" y="32"/>
                    <a:pt x="19" y="32"/>
                    <a:pt x="19" y="32"/>
                  </a:cubicBezTo>
                  <a:cubicBezTo>
                    <a:pt x="20" y="34"/>
                    <a:pt x="22" y="35"/>
                    <a:pt x="24" y="35"/>
                  </a:cubicBezTo>
                  <a:cubicBezTo>
                    <a:pt x="24" y="35"/>
                    <a:pt x="24" y="35"/>
                    <a:pt x="24" y="35"/>
                  </a:cubicBezTo>
                  <a:cubicBezTo>
                    <a:pt x="24" y="103"/>
                    <a:pt x="24" y="103"/>
                    <a:pt x="24" y="103"/>
                  </a:cubicBezTo>
                  <a:cubicBezTo>
                    <a:pt x="4" y="103"/>
                    <a:pt x="4" y="103"/>
                    <a:pt x="4" y="103"/>
                  </a:cubicBezTo>
                  <a:cubicBezTo>
                    <a:pt x="2" y="103"/>
                    <a:pt x="0" y="105"/>
                    <a:pt x="0" y="108"/>
                  </a:cubicBezTo>
                  <a:cubicBezTo>
                    <a:pt x="0" y="129"/>
                    <a:pt x="0" y="129"/>
                    <a:pt x="0" y="129"/>
                  </a:cubicBezTo>
                  <a:cubicBezTo>
                    <a:pt x="0" y="131"/>
                    <a:pt x="0" y="132"/>
                    <a:pt x="2" y="133"/>
                  </a:cubicBezTo>
                  <a:cubicBezTo>
                    <a:pt x="5" y="135"/>
                    <a:pt x="7" y="138"/>
                    <a:pt x="7" y="141"/>
                  </a:cubicBezTo>
                  <a:cubicBezTo>
                    <a:pt x="7" y="145"/>
                    <a:pt x="5" y="148"/>
                    <a:pt x="2" y="149"/>
                  </a:cubicBezTo>
                  <a:cubicBezTo>
                    <a:pt x="0" y="150"/>
                    <a:pt x="0" y="152"/>
                    <a:pt x="0" y="153"/>
                  </a:cubicBezTo>
                  <a:cubicBezTo>
                    <a:pt x="0" y="210"/>
                    <a:pt x="0" y="210"/>
                    <a:pt x="0" y="210"/>
                  </a:cubicBezTo>
                  <a:cubicBezTo>
                    <a:pt x="0" y="226"/>
                    <a:pt x="13" y="240"/>
                    <a:pt x="29" y="240"/>
                  </a:cubicBezTo>
                  <a:cubicBezTo>
                    <a:pt x="45" y="240"/>
                    <a:pt x="58" y="226"/>
                    <a:pt x="58" y="210"/>
                  </a:cubicBezTo>
                  <a:cubicBezTo>
                    <a:pt x="58" y="153"/>
                    <a:pt x="58" y="153"/>
                    <a:pt x="58" y="153"/>
                  </a:cubicBezTo>
                  <a:cubicBezTo>
                    <a:pt x="58" y="152"/>
                    <a:pt x="57" y="150"/>
                    <a:pt x="56" y="149"/>
                  </a:cubicBezTo>
                  <a:cubicBezTo>
                    <a:pt x="53" y="148"/>
                    <a:pt x="51" y="145"/>
                    <a:pt x="51" y="141"/>
                  </a:cubicBezTo>
                  <a:cubicBezTo>
                    <a:pt x="51" y="138"/>
                    <a:pt x="53" y="135"/>
                    <a:pt x="56" y="133"/>
                  </a:cubicBezTo>
                  <a:close/>
                  <a:moveTo>
                    <a:pt x="27" y="9"/>
                  </a:moveTo>
                  <a:cubicBezTo>
                    <a:pt x="30" y="9"/>
                    <a:pt x="30" y="9"/>
                    <a:pt x="30" y="9"/>
                  </a:cubicBezTo>
                  <a:cubicBezTo>
                    <a:pt x="32" y="16"/>
                    <a:pt x="32" y="16"/>
                    <a:pt x="32" y="16"/>
                  </a:cubicBezTo>
                  <a:cubicBezTo>
                    <a:pt x="30" y="26"/>
                    <a:pt x="30" y="26"/>
                    <a:pt x="30" y="26"/>
                  </a:cubicBezTo>
                  <a:cubicBezTo>
                    <a:pt x="28" y="26"/>
                    <a:pt x="28" y="26"/>
                    <a:pt x="28" y="26"/>
                  </a:cubicBezTo>
                  <a:cubicBezTo>
                    <a:pt x="25" y="16"/>
                    <a:pt x="25" y="16"/>
                    <a:pt x="25" y="16"/>
                  </a:cubicBezTo>
                  <a:lnTo>
                    <a:pt x="27" y="9"/>
                  </a:lnTo>
                  <a:close/>
                  <a:moveTo>
                    <a:pt x="48" y="126"/>
                  </a:moveTo>
                  <a:cubicBezTo>
                    <a:pt x="44" y="130"/>
                    <a:pt x="41" y="135"/>
                    <a:pt x="41" y="141"/>
                  </a:cubicBezTo>
                  <a:cubicBezTo>
                    <a:pt x="41" y="147"/>
                    <a:pt x="44" y="152"/>
                    <a:pt x="48" y="156"/>
                  </a:cubicBezTo>
                  <a:cubicBezTo>
                    <a:pt x="48" y="210"/>
                    <a:pt x="48" y="210"/>
                    <a:pt x="48" y="210"/>
                  </a:cubicBezTo>
                  <a:cubicBezTo>
                    <a:pt x="48" y="221"/>
                    <a:pt x="40" y="230"/>
                    <a:pt x="29" y="230"/>
                  </a:cubicBezTo>
                  <a:cubicBezTo>
                    <a:pt x="18" y="230"/>
                    <a:pt x="9" y="221"/>
                    <a:pt x="9" y="210"/>
                  </a:cubicBezTo>
                  <a:cubicBezTo>
                    <a:pt x="9" y="156"/>
                    <a:pt x="9" y="156"/>
                    <a:pt x="9" y="156"/>
                  </a:cubicBezTo>
                  <a:cubicBezTo>
                    <a:pt x="14" y="152"/>
                    <a:pt x="16" y="147"/>
                    <a:pt x="16" y="141"/>
                  </a:cubicBezTo>
                  <a:cubicBezTo>
                    <a:pt x="16" y="135"/>
                    <a:pt x="14" y="130"/>
                    <a:pt x="9" y="126"/>
                  </a:cubicBezTo>
                  <a:cubicBezTo>
                    <a:pt x="9" y="113"/>
                    <a:pt x="9" y="113"/>
                    <a:pt x="9" y="113"/>
                  </a:cubicBezTo>
                  <a:cubicBezTo>
                    <a:pt x="48" y="113"/>
                    <a:pt x="48" y="113"/>
                    <a:pt x="48" y="113"/>
                  </a:cubicBezTo>
                  <a:lnTo>
                    <a:pt x="48"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7" name="Group 36"/>
          <p:cNvGrpSpPr/>
          <p:nvPr/>
        </p:nvGrpSpPr>
        <p:grpSpPr>
          <a:xfrm>
            <a:off x="4931235" y="1409105"/>
            <a:ext cx="197101" cy="175607"/>
            <a:chOff x="-3728641" y="3014910"/>
            <a:chExt cx="560388" cy="530225"/>
          </a:xfrm>
          <a:solidFill>
            <a:schemeClr val="tx1"/>
          </a:solidFill>
        </p:grpSpPr>
        <p:sp>
          <p:nvSpPr>
            <p:cNvPr id="41" name="Freeform 394"/>
            <p:cNvSpPr>
              <a:spLocks/>
            </p:cNvSpPr>
            <p:nvPr/>
          </p:nvSpPr>
          <p:spPr bwMode="auto">
            <a:xfrm>
              <a:off x="-3728641" y="3014910"/>
              <a:ext cx="352425" cy="473075"/>
            </a:xfrm>
            <a:custGeom>
              <a:avLst/>
              <a:gdLst>
                <a:gd name="T0" fmla="*/ 117 w 153"/>
                <a:gd name="T1" fmla="*/ 196 h 205"/>
                <a:gd name="T2" fmla="*/ 12 w 153"/>
                <a:gd name="T3" fmla="*/ 196 h 205"/>
                <a:gd name="T4" fmla="*/ 10 w 153"/>
                <a:gd name="T5" fmla="*/ 194 h 205"/>
                <a:gd name="T6" fmla="*/ 10 w 153"/>
                <a:gd name="T7" fmla="*/ 169 h 205"/>
                <a:gd name="T8" fmla="*/ 11 w 153"/>
                <a:gd name="T9" fmla="*/ 167 h 205"/>
                <a:gd name="T10" fmla="*/ 84 w 153"/>
                <a:gd name="T11" fmla="*/ 127 h 205"/>
                <a:gd name="T12" fmla="*/ 84 w 153"/>
                <a:gd name="T13" fmla="*/ 126 h 205"/>
                <a:gd name="T14" fmla="*/ 84 w 153"/>
                <a:gd name="T15" fmla="*/ 116 h 205"/>
                <a:gd name="T16" fmla="*/ 82 w 153"/>
                <a:gd name="T17" fmla="*/ 112 h 205"/>
                <a:gd name="T18" fmla="*/ 69 w 153"/>
                <a:gd name="T19" fmla="*/ 88 h 205"/>
                <a:gd name="T20" fmla="*/ 67 w 153"/>
                <a:gd name="T21" fmla="*/ 85 h 205"/>
                <a:gd name="T22" fmla="*/ 62 w 153"/>
                <a:gd name="T23" fmla="*/ 76 h 205"/>
                <a:gd name="T24" fmla="*/ 65 w 153"/>
                <a:gd name="T25" fmla="*/ 69 h 205"/>
                <a:gd name="T26" fmla="*/ 66 w 153"/>
                <a:gd name="T27" fmla="*/ 66 h 205"/>
                <a:gd name="T28" fmla="*/ 66 w 153"/>
                <a:gd name="T29" fmla="*/ 44 h 205"/>
                <a:gd name="T30" fmla="*/ 103 w 153"/>
                <a:gd name="T31" fmla="*/ 10 h 205"/>
                <a:gd name="T32" fmla="*/ 140 w 153"/>
                <a:gd name="T33" fmla="*/ 44 h 205"/>
                <a:gd name="T34" fmla="*/ 140 w 153"/>
                <a:gd name="T35" fmla="*/ 66 h 205"/>
                <a:gd name="T36" fmla="*/ 141 w 153"/>
                <a:gd name="T37" fmla="*/ 69 h 205"/>
                <a:gd name="T38" fmla="*/ 143 w 153"/>
                <a:gd name="T39" fmla="*/ 76 h 205"/>
                <a:gd name="T40" fmla="*/ 139 w 153"/>
                <a:gd name="T41" fmla="*/ 85 h 205"/>
                <a:gd name="T42" fmla="*/ 137 w 153"/>
                <a:gd name="T43" fmla="*/ 88 h 205"/>
                <a:gd name="T44" fmla="*/ 123 w 153"/>
                <a:gd name="T45" fmla="*/ 112 h 205"/>
                <a:gd name="T46" fmla="*/ 122 w 153"/>
                <a:gd name="T47" fmla="*/ 116 h 205"/>
                <a:gd name="T48" fmla="*/ 122 w 153"/>
                <a:gd name="T49" fmla="*/ 126 h 205"/>
                <a:gd name="T50" fmla="*/ 127 w 153"/>
                <a:gd name="T51" fmla="*/ 131 h 205"/>
                <a:gd name="T52" fmla="*/ 132 w 153"/>
                <a:gd name="T53" fmla="*/ 126 h 205"/>
                <a:gd name="T54" fmla="*/ 132 w 153"/>
                <a:gd name="T55" fmla="*/ 118 h 205"/>
                <a:gd name="T56" fmla="*/ 146 w 153"/>
                <a:gd name="T57" fmla="*/ 92 h 205"/>
                <a:gd name="T58" fmla="*/ 153 w 153"/>
                <a:gd name="T59" fmla="*/ 76 h 205"/>
                <a:gd name="T60" fmla="*/ 149 w 153"/>
                <a:gd name="T61" fmla="*/ 64 h 205"/>
                <a:gd name="T62" fmla="*/ 149 w 153"/>
                <a:gd name="T63" fmla="*/ 44 h 205"/>
                <a:gd name="T64" fmla="*/ 103 w 153"/>
                <a:gd name="T65" fmla="*/ 0 h 205"/>
                <a:gd name="T66" fmla="*/ 56 w 153"/>
                <a:gd name="T67" fmla="*/ 44 h 205"/>
                <a:gd name="T68" fmla="*/ 56 w 153"/>
                <a:gd name="T69" fmla="*/ 64 h 205"/>
                <a:gd name="T70" fmla="*/ 53 w 153"/>
                <a:gd name="T71" fmla="*/ 76 h 205"/>
                <a:gd name="T72" fmla="*/ 60 w 153"/>
                <a:gd name="T73" fmla="*/ 92 h 205"/>
                <a:gd name="T74" fmla="*/ 74 w 153"/>
                <a:gd name="T75" fmla="*/ 118 h 205"/>
                <a:gd name="T76" fmla="*/ 74 w 153"/>
                <a:gd name="T77" fmla="*/ 125 h 205"/>
                <a:gd name="T78" fmla="*/ 8 w 153"/>
                <a:gd name="T79" fmla="*/ 158 h 205"/>
                <a:gd name="T80" fmla="*/ 0 w 153"/>
                <a:gd name="T81" fmla="*/ 169 h 205"/>
                <a:gd name="T82" fmla="*/ 0 w 153"/>
                <a:gd name="T83" fmla="*/ 194 h 205"/>
                <a:gd name="T84" fmla="*/ 12 w 153"/>
                <a:gd name="T85" fmla="*/ 205 h 205"/>
                <a:gd name="T86" fmla="*/ 117 w 153"/>
                <a:gd name="T87" fmla="*/ 205 h 205"/>
                <a:gd name="T88" fmla="*/ 122 w 153"/>
                <a:gd name="T89" fmla="*/ 201 h 205"/>
                <a:gd name="T90" fmla="*/ 117 w 153"/>
                <a:gd name="T91" fmla="*/ 19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3" h="205">
                  <a:moveTo>
                    <a:pt x="117" y="196"/>
                  </a:moveTo>
                  <a:cubicBezTo>
                    <a:pt x="12" y="196"/>
                    <a:pt x="12" y="196"/>
                    <a:pt x="12" y="196"/>
                  </a:cubicBezTo>
                  <a:cubicBezTo>
                    <a:pt x="11" y="196"/>
                    <a:pt x="10" y="195"/>
                    <a:pt x="10" y="194"/>
                  </a:cubicBezTo>
                  <a:cubicBezTo>
                    <a:pt x="10" y="169"/>
                    <a:pt x="10" y="169"/>
                    <a:pt x="10" y="169"/>
                  </a:cubicBezTo>
                  <a:cubicBezTo>
                    <a:pt x="10" y="168"/>
                    <a:pt x="11" y="167"/>
                    <a:pt x="11" y="167"/>
                  </a:cubicBezTo>
                  <a:cubicBezTo>
                    <a:pt x="71" y="144"/>
                    <a:pt x="82" y="134"/>
                    <a:pt x="84" y="127"/>
                  </a:cubicBezTo>
                  <a:cubicBezTo>
                    <a:pt x="84" y="127"/>
                    <a:pt x="84" y="126"/>
                    <a:pt x="84" y="126"/>
                  </a:cubicBezTo>
                  <a:cubicBezTo>
                    <a:pt x="84" y="116"/>
                    <a:pt x="84" y="116"/>
                    <a:pt x="84" y="116"/>
                  </a:cubicBezTo>
                  <a:cubicBezTo>
                    <a:pt x="84" y="114"/>
                    <a:pt x="83" y="113"/>
                    <a:pt x="82" y="112"/>
                  </a:cubicBezTo>
                  <a:cubicBezTo>
                    <a:pt x="76" y="106"/>
                    <a:pt x="72" y="98"/>
                    <a:pt x="69" y="88"/>
                  </a:cubicBezTo>
                  <a:cubicBezTo>
                    <a:pt x="69" y="86"/>
                    <a:pt x="68" y="86"/>
                    <a:pt x="67" y="85"/>
                  </a:cubicBezTo>
                  <a:cubicBezTo>
                    <a:pt x="64" y="83"/>
                    <a:pt x="62" y="79"/>
                    <a:pt x="62" y="76"/>
                  </a:cubicBezTo>
                  <a:cubicBezTo>
                    <a:pt x="62" y="73"/>
                    <a:pt x="64" y="70"/>
                    <a:pt x="65" y="69"/>
                  </a:cubicBezTo>
                  <a:cubicBezTo>
                    <a:pt x="66" y="68"/>
                    <a:pt x="66" y="67"/>
                    <a:pt x="66" y="66"/>
                  </a:cubicBezTo>
                  <a:cubicBezTo>
                    <a:pt x="66" y="44"/>
                    <a:pt x="66" y="44"/>
                    <a:pt x="66" y="44"/>
                  </a:cubicBezTo>
                  <a:cubicBezTo>
                    <a:pt x="66" y="22"/>
                    <a:pt x="79" y="10"/>
                    <a:pt x="103" y="10"/>
                  </a:cubicBezTo>
                  <a:cubicBezTo>
                    <a:pt x="127" y="10"/>
                    <a:pt x="140" y="22"/>
                    <a:pt x="140" y="44"/>
                  </a:cubicBezTo>
                  <a:cubicBezTo>
                    <a:pt x="140" y="66"/>
                    <a:pt x="140" y="66"/>
                    <a:pt x="140" y="66"/>
                  </a:cubicBezTo>
                  <a:cubicBezTo>
                    <a:pt x="140" y="67"/>
                    <a:pt x="140" y="68"/>
                    <a:pt x="141" y="69"/>
                  </a:cubicBezTo>
                  <a:cubicBezTo>
                    <a:pt x="142" y="70"/>
                    <a:pt x="143" y="73"/>
                    <a:pt x="143" y="76"/>
                  </a:cubicBezTo>
                  <a:cubicBezTo>
                    <a:pt x="143" y="79"/>
                    <a:pt x="142" y="83"/>
                    <a:pt x="139" y="85"/>
                  </a:cubicBezTo>
                  <a:cubicBezTo>
                    <a:pt x="138" y="86"/>
                    <a:pt x="137" y="86"/>
                    <a:pt x="137" y="88"/>
                  </a:cubicBezTo>
                  <a:cubicBezTo>
                    <a:pt x="134" y="98"/>
                    <a:pt x="129" y="106"/>
                    <a:pt x="123" y="112"/>
                  </a:cubicBezTo>
                  <a:cubicBezTo>
                    <a:pt x="122" y="113"/>
                    <a:pt x="122" y="114"/>
                    <a:pt x="122" y="116"/>
                  </a:cubicBezTo>
                  <a:cubicBezTo>
                    <a:pt x="122" y="126"/>
                    <a:pt x="122" y="126"/>
                    <a:pt x="122" y="126"/>
                  </a:cubicBezTo>
                  <a:cubicBezTo>
                    <a:pt x="122" y="128"/>
                    <a:pt x="124" y="131"/>
                    <a:pt x="127" y="131"/>
                  </a:cubicBezTo>
                  <a:cubicBezTo>
                    <a:pt x="129" y="131"/>
                    <a:pt x="132" y="128"/>
                    <a:pt x="132" y="126"/>
                  </a:cubicBezTo>
                  <a:cubicBezTo>
                    <a:pt x="132" y="118"/>
                    <a:pt x="132" y="118"/>
                    <a:pt x="132" y="118"/>
                  </a:cubicBezTo>
                  <a:cubicBezTo>
                    <a:pt x="138" y="111"/>
                    <a:pt x="143" y="102"/>
                    <a:pt x="146" y="92"/>
                  </a:cubicBezTo>
                  <a:cubicBezTo>
                    <a:pt x="150" y="88"/>
                    <a:pt x="153" y="82"/>
                    <a:pt x="153" y="76"/>
                  </a:cubicBezTo>
                  <a:cubicBezTo>
                    <a:pt x="153" y="72"/>
                    <a:pt x="152" y="68"/>
                    <a:pt x="149" y="64"/>
                  </a:cubicBezTo>
                  <a:cubicBezTo>
                    <a:pt x="149" y="44"/>
                    <a:pt x="149" y="44"/>
                    <a:pt x="149" y="44"/>
                  </a:cubicBezTo>
                  <a:cubicBezTo>
                    <a:pt x="149" y="16"/>
                    <a:pt x="132" y="0"/>
                    <a:pt x="103" y="0"/>
                  </a:cubicBezTo>
                  <a:cubicBezTo>
                    <a:pt x="74" y="0"/>
                    <a:pt x="56" y="16"/>
                    <a:pt x="56" y="44"/>
                  </a:cubicBezTo>
                  <a:cubicBezTo>
                    <a:pt x="56" y="64"/>
                    <a:pt x="56" y="64"/>
                    <a:pt x="56" y="64"/>
                  </a:cubicBezTo>
                  <a:cubicBezTo>
                    <a:pt x="54" y="68"/>
                    <a:pt x="53" y="72"/>
                    <a:pt x="53" y="76"/>
                  </a:cubicBezTo>
                  <a:cubicBezTo>
                    <a:pt x="53" y="82"/>
                    <a:pt x="55" y="88"/>
                    <a:pt x="60" y="92"/>
                  </a:cubicBezTo>
                  <a:cubicBezTo>
                    <a:pt x="63" y="102"/>
                    <a:pt x="68" y="111"/>
                    <a:pt x="74" y="118"/>
                  </a:cubicBezTo>
                  <a:cubicBezTo>
                    <a:pt x="74" y="125"/>
                    <a:pt x="74" y="125"/>
                    <a:pt x="74" y="125"/>
                  </a:cubicBezTo>
                  <a:cubicBezTo>
                    <a:pt x="72" y="127"/>
                    <a:pt x="63" y="136"/>
                    <a:pt x="8" y="158"/>
                  </a:cubicBezTo>
                  <a:cubicBezTo>
                    <a:pt x="3" y="159"/>
                    <a:pt x="0" y="164"/>
                    <a:pt x="0" y="169"/>
                  </a:cubicBezTo>
                  <a:cubicBezTo>
                    <a:pt x="0" y="194"/>
                    <a:pt x="0" y="194"/>
                    <a:pt x="0" y="194"/>
                  </a:cubicBezTo>
                  <a:cubicBezTo>
                    <a:pt x="0" y="200"/>
                    <a:pt x="6" y="205"/>
                    <a:pt x="12" y="205"/>
                  </a:cubicBezTo>
                  <a:cubicBezTo>
                    <a:pt x="117" y="205"/>
                    <a:pt x="117" y="205"/>
                    <a:pt x="117" y="205"/>
                  </a:cubicBezTo>
                  <a:cubicBezTo>
                    <a:pt x="120" y="205"/>
                    <a:pt x="122" y="203"/>
                    <a:pt x="122" y="201"/>
                  </a:cubicBezTo>
                  <a:cubicBezTo>
                    <a:pt x="122" y="198"/>
                    <a:pt x="120" y="196"/>
                    <a:pt x="117" y="1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95"/>
            <p:cNvSpPr>
              <a:spLocks noEditPoints="1"/>
            </p:cNvSpPr>
            <p:nvPr/>
          </p:nvSpPr>
          <p:spPr bwMode="auto">
            <a:xfrm>
              <a:off x="-3446066" y="3267322"/>
              <a:ext cx="277813" cy="277813"/>
            </a:xfrm>
            <a:custGeom>
              <a:avLst/>
              <a:gdLst>
                <a:gd name="T0" fmla="*/ 60 w 120"/>
                <a:gd name="T1" fmla="*/ 0 h 120"/>
                <a:gd name="T2" fmla="*/ 0 w 120"/>
                <a:gd name="T3" fmla="*/ 60 h 120"/>
                <a:gd name="T4" fmla="*/ 60 w 120"/>
                <a:gd name="T5" fmla="*/ 120 h 120"/>
                <a:gd name="T6" fmla="*/ 120 w 120"/>
                <a:gd name="T7" fmla="*/ 60 h 120"/>
                <a:gd name="T8" fmla="*/ 60 w 120"/>
                <a:gd name="T9" fmla="*/ 0 h 120"/>
                <a:gd name="T10" fmla="*/ 60 w 120"/>
                <a:gd name="T11" fmla="*/ 110 h 120"/>
                <a:gd name="T12" fmla="*/ 10 w 120"/>
                <a:gd name="T13" fmla="*/ 60 h 120"/>
                <a:gd name="T14" fmla="*/ 60 w 120"/>
                <a:gd name="T15" fmla="*/ 10 h 120"/>
                <a:gd name="T16" fmla="*/ 110 w 120"/>
                <a:gd name="T17" fmla="*/ 60 h 120"/>
                <a:gd name="T18" fmla="*/ 60 w 120"/>
                <a:gd name="T19"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60" y="110"/>
                  </a:moveTo>
                  <a:cubicBezTo>
                    <a:pt x="33" y="110"/>
                    <a:pt x="10" y="88"/>
                    <a:pt x="10" y="60"/>
                  </a:cubicBezTo>
                  <a:cubicBezTo>
                    <a:pt x="10" y="33"/>
                    <a:pt x="33" y="10"/>
                    <a:pt x="60" y="10"/>
                  </a:cubicBezTo>
                  <a:cubicBezTo>
                    <a:pt x="88" y="10"/>
                    <a:pt x="110" y="33"/>
                    <a:pt x="110" y="60"/>
                  </a:cubicBezTo>
                  <a:cubicBezTo>
                    <a:pt x="110" y="88"/>
                    <a:pt x="88" y="110"/>
                    <a:pt x="60" y="1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96"/>
            <p:cNvSpPr>
              <a:spLocks/>
            </p:cNvSpPr>
            <p:nvPr/>
          </p:nvSpPr>
          <p:spPr bwMode="auto">
            <a:xfrm>
              <a:off x="-3385742" y="3327647"/>
              <a:ext cx="161926" cy="161924"/>
            </a:xfrm>
            <a:custGeom>
              <a:avLst/>
              <a:gdLst>
                <a:gd name="T0" fmla="*/ 65 w 70"/>
                <a:gd name="T1" fmla="*/ 30 h 70"/>
                <a:gd name="T2" fmla="*/ 40 w 70"/>
                <a:gd name="T3" fmla="*/ 30 h 70"/>
                <a:gd name="T4" fmla="*/ 40 w 70"/>
                <a:gd name="T5" fmla="*/ 4 h 70"/>
                <a:gd name="T6" fmla="*/ 35 w 70"/>
                <a:gd name="T7" fmla="*/ 0 h 70"/>
                <a:gd name="T8" fmla="*/ 30 w 70"/>
                <a:gd name="T9" fmla="*/ 4 h 70"/>
                <a:gd name="T10" fmla="*/ 30 w 70"/>
                <a:gd name="T11" fmla="*/ 30 h 70"/>
                <a:gd name="T12" fmla="*/ 5 w 70"/>
                <a:gd name="T13" fmla="*/ 30 h 70"/>
                <a:gd name="T14" fmla="*/ 0 w 70"/>
                <a:gd name="T15" fmla="*/ 35 h 70"/>
                <a:gd name="T16" fmla="*/ 5 w 70"/>
                <a:gd name="T17" fmla="*/ 40 h 70"/>
                <a:gd name="T18" fmla="*/ 30 w 70"/>
                <a:gd name="T19" fmla="*/ 40 h 70"/>
                <a:gd name="T20" fmla="*/ 30 w 70"/>
                <a:gd name="T21" fmla="*/ 65 h 70"/>
                <a:gd name="T22" fmla="*/ 35 w 70"/>
                <a:gd name="T23" fmla="*/ 70 h 70"/>
                <a:gd name="T24" fmla="*/ 40 w 70"/>
                <a:gd name="T25" fmla="*/ 65 h 70"/>
                <a:gd name="T26" fmla="*/ 40 w 70"/>
                <a:gd name="T27" fmla="*/ 40 h 70"/>
                <a:gd name="T28" fmla="*/ 65 w 70"/>
                <a:gd name="T29" fmla="*/ 40 h 70"/>
                <a:gd name="T30" fmla="*/ 70 w 70"/>
                <a:gd name="T31" fmla="*/ 35 h 70"/>
                <a:gd name="T32" fmla="*/ 65 w 70"/>
                <a:gd name="T33"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0">
                  <a:moveTo>
                    <a:pt x="65" y="30"/>
                  </a:moveTo>
                  <a:cubicBezTo>
                    <a:pt x="40" y="30"/>
                    <a:pt x="40" y="30"/>
                    <a:pt x="40" y="30"/>
                  </a:cubicBezTo>
                  <a:cubicBezTo>
                    <a:pt x="40" y="4"/>
                    <a:pt x="40" y="4"/>
                    <a:pt x="40" y="4"/>
                  </a:cubicBezTo>
                  <a:cubicBezTo>
                    <a:pt x="40" y="2"/>
                    <a:pt x="38" y="0"/>
                    <a:pt x="35" y="0"/>
                  </a:cubicBezTo>
                  <a:cubicBezTo>
                    <a:pt x="32" y="0"/>
                    <a:pt x="30" y="2"/>
                    <a:pt x="30" y="4"/>
                  </a:cubicBezTo>
                  <a:cubicBezTo>
                    <a:pt x="30" y="30"/>
                    <a:pt x="30" y="30"/>
                    <a:pt x="30" y="30"/>
                  </a:cubicBezTo>
                  <a:cubicBezTo>
                    <a:pt x="5" y="30"/>
                    <a:pt x="5" y="30"/>
                    <a:pt x="5" y="30"/>
                  </a:cubicBezTo>
                  <a:cubicBezTo>
                    <a:pt x="2" y="30"/>
                    <a:pt x="0" y="32"/>
                    <a:pt x="0" y="35"/>
                  </a:cubicBezTo>
                  <a:cubicBezTo>
                    <a:pt x="0" y="37"/>
                    <a:pt x="2" y="40"/>
                    <a:pt x="5" y="40"/>
                  </a:cubicBezTo>
                  <a:cubicBezTo>
                    <a:pt x="30" y="40"/>
                    <a:pt x="30" y="40"/>
                    <a:pt x="30" y="40"/>
                  </a:cubicBezTo>
                  <a:cubicBezTo>
                    <a:pt x="30" y="65"/>
                    <a:pt x="30" y="65"/>
                    <a:pt x="30" y="65"/>
                  </a:cubicBezTo>
                  <a:cubicBezTo>
                    <a:pt x="30" y="68"/>
                    <a:pt x="32" y="70"/>
                    <a:pt x="35" y="70"/>
                  </a:cubicBezTo>
                  <a:cubicBezTo>
                    <a:pt x="38" y="70"/>
                    <a:pt x="40" y="68"/>
                    <a:pt x="40" y="65"/>
                  </a:cubicBezTo>
                  <a:cubicBezTo>
                    <a:pt x="40" y="40"/>
                    <a:pt x="40" y="40"/>
                    <a:pt x="40" y="40"/>
                  </a:cubicBezTo>
                  <a:cubicBezTo>
                    <a:pt x="65" y="40"/>
                    <a:pt x="65" y="40"/>
                    <a:pt x="65" y="40"/>
                  </a:cubicBezTo>
                  <a:cubicBezTo>
                    <a:pt x="68" y="40"/>
                    <a:pt x="70" y="37"/>
                    <a:pt x="70" y="35"/>
                  </a:cubicBezTo>
                  <a:cubicBezTo>
                    <a:pt x="70" y="32"/>
                    <a:pt x="68" y="30"/>
                    <a:pt x="6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41"/>
          <p:cNvGrpSpPr/>
          <p:nvPr/>
        </p:nvGrpSpPr>
        <p:grpSpPr>
          <a:xfrm>
            <a:off x="3509637" y="1402395"/>
            <a:ext cx="179514" cy="169466"/>
            <a:chOff x="-13631811" y="4392546"/>
            <a:chExt cx="625475" cy="627062"/>
          </a:xfrm>
          <a:solidFill>
            <a:schemeClr val="tx1"/>
          </a:solidFill>
        </p:grpSpPr>
        <p:sp>
          <p:nvSpPr>
            <p:cNvPr id="39" name="Freeform 267"/>
            <p:cNvSpPr>
              <a:spLocks noEditPoints="1"/>
            </p:cNvSpPr>
            <p:nvPr/>
          </p:nvSpPr>
          <p:spPr bwMode="auto">
            <a:xfrm>
              <a:off x="-13631811" y="4392546"/>
              <a:ext cx="625475" cy="627062"/>
            </a:xfrm>
            <a:custGeom>
              <a:avLst/>
              <a:gdLst>
                <a:gd name="T0" fmla="*/ 117 w 234"/>
                <a:gd name="T1" fmla="*/ 0 h 234"/>
                <a:gd name="T2" fmla="*/ 0 w 234"/>
                <a:gd name="T3" fmla="*/ 117 h 234"/>
                <a:gd name="T4" fmla="*/ 117 w 234"/>
                <a:gd name="T5" fmla="*/ 234 h 234"/>
                <a:gd name="T6" fmla="*/ 234 w 234"/>
                <a:gd name="T7" fmla="*/ 117 h 234"/>
                <a:gd name="T8" fmla="*/ 117 w 234"/>
                <a:gd name="T9" fmla="*/ 0 h 234"/>
                <a:gd name="T10" fmla="*/ 117 w 234"/>
                <a:gd name="T11" fmla="*/ 224 h 234"/>
                <a:gd name="T12" fmla="*/ 9 w 234"/>
                <a:gd name="T13" fmla="*/ 117 h 234"/>
                <a:gd name="T14" fmla="*/ 117 w 234"/>
                <a:gd name="T15" fmla="*/ 9 h 234"/>
                <a:gd name="T16" fmla="*/ 224 w 234"/>
                <a:gd name="T17" fmla="*/ 117 h 234"/>
                <a:gd name="T18" fmla="*/ 117 w 234"/>
                <a:gd name="T19" fmla="*/ 2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4">
                  <a:moveTo>
                    <a:pt x="117" y="0"/>
                  </a:moveTo>
                  <a:cubicBezTo>
                    <a:pt x="52" y="0"/>
                    <a:pt x="0" y="52"/>
                    <a:pt x="0" y="117"/>
                  </a:cubicBezTo>
                  <a:cubicBezTo>
                    <a:pt x="0" y="181"/>
                    <a:pt x="52" y="234"/>
                    <a:pt x="117" y="234"/>
                  </a:cubicBezTo>
                  <a:cubicBezTo>
                    <a:pt x="181" y="234"/>
                    <a:pt x="234" y="181"/>
                    <a:pt x="234" y="117"/>
                  </a:cubicBezTo>
                  <a:cubicBezTo>
                    <a:pt x="234" y="52"/>
                    <a:pt x="181" y="0"/>
                    <a:pt x="117" y="0"/>
                  </a:cubicBezTo>
                  <a:close/>
                  <a:moveTo>
                    <a:pt x="117" y="224"/>
                  </a:moveTo>
                  <a:cubicBezTo>
                    <a:pt x="57" y="224"/>
                    <a:pt x="9" y="176"/>
                    <a:pt x="9" y="117"/>
                  </a:cubicBezTo>
                  <a:cubicBezTo>
                    <a:pt x="9" y="57"/>
                    <a:pt x="57" y="9"/>
                    <a:pt x="117" y="9"/>
                  </a:cubicBezTo>
                  <a:cubicBezTo>
                    <a:pt x="176" y="9"/>
                    <a:pt x="224" y="57"/>
                    <a:pt x="224" y="117"/>
                  </a:cubicBezTo>
                  <a:cubicBezTo>
                    <a:pt x="224" y="176"/>
                    <a:pt x="176" y="224"/>
                    <a:pt x="117" y="2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8"/>
            <p:cNvSpPr>
              <a:spLocks noEditPoints="1"/>
            </p:cNvSpPr>
            <p:nvPr/>
          </p:nvSpPr>
          <p:spPr bwMode="auto">
            <a:xfrm>
              <a:off x="-13492111" y="4537009"/>
              <a:ext cx="317500" cy="315912"/>
            </a:xfrm>
            <a:custGeom>
              <a:avLst/>
              <a:gdLst>
                <a:gd name="T0" fmla="*/ 76 w 119"/>
                <a:gd name="T1" fmla="*/ 68 h 118"/>
                <a:gd name="T2" fmla="*/ 85 w 119"/>
                <a:gd name="T3" fmla="*/ 42 h 118"/>
                <a:gd name="T4" fmla="*/ 43 w 119"/>
                <a:gd name="T5" fmla="*/ 0 h 118"/>
                <a:gd name="T6" fmla="*/ 0 w 119"/>
                <a:gd name="T7" fmla="*/ 42 h 118"/>
                <a:gd name="T8" fmla="*/ 43 w 119"/>
                <a:gd name="T9" fmla="*/ 84 h 118"/>
                <a:gd name="T10" fmla="*/ 69 w 119"/>
                <a:gd name="T11" fmla="*/ 75 h 118"/>
                <a:gd name="T12" fmla="*/ 111 w 119"/>
                <a:gd name="T13" fmla="*/ 117 h 118"/>
                <a:gd name="T14" fmla="*/ 114 w 119"/>
                <a:gd name="T15" fmla="*/ 118 h 118"/>
                <a:gd name="T16" fmla="*/ 117 w 119"/>
                <a:gd name="T17" fmla="*/ 117 h 118"/>
                <a:gd name="T18" fmla="*/ 117 w 119"/>
                <a:gd name="T19" fmla="*/ 110 h 118"/>
                <a:gd name="T20" fmla="*/ 76 w 119"/>
                <a:gd name="T21" fmla="*/ 68 h 118"/>
                <a:gd name="T22" fmla="*/ 43 w 119"/>
                <a:gd name="T23" fmla="*/ 75 h 118"/>
                <a:gd name="T24" fmla="*/ 10 w 119"/>
                <a:gd name="T25" fmla="*/ 42 h 118"/>
                <a:gd name="T26" fmla="*/ 43 w 119"/>
                <a:gd name="T27" fmla="*/ 9 h 118"/>
                <a:gd name="T28" fmla="*/ 75 w 119"/>
                <a:gd name="T29" fmla="*/ 42 h 118"/>
                <a:gd name="T30" fmla="*/ 43 w 119"/>
                <a:gd name="T31" fmla="*/ 7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18">
                  <a:moveTo>
                    <a:pt x="76" y="68"/>
                  </a:moveTo>
                  <a:cubicBezTo>
                    <a:pt x="81" y="61"/>
                    <a:pt x="85" y="52"/>
                    <a:pt x="85" y="42"/>
                  </a:cubicBezTo>
                  <a:cubicBezTo>
                    <a:pt x="85" y="19"/>
                    <a:pt x="66" y="0"/>
                    <a:pt x="43" y="0"/>
                  </a:cubicBezTo>
                  <a:cubicBezTo>
                    <a:pt x="19" y="0"/>
                    <a:pt x="0" y="19"/>
                    <a:pt x="0" y="42"/>
                  </a:cubicBezTo>
                  <a:cubicBezTo>
                    <a:pt x="0" y="65"/>
                    <a:pt x="19" y="84"/>
                    <a:pt x="43" y="84"/>
                  </a:cubicBezTo>
                  <a:cubicBezTo>
                    <a:pt x="53" y="84"/>
                    <a:pt x="62" y="81"/>
                    <a:pt x="69" y="75"/>
                  </a:cubicBezTo>
                  <a:cubicBezTo>
                    <a:pt x="111" y="117"/>
                    <a:pt x="111" y="117"/>
                    <a:pt x="111" y="117"/>
                  </a:cubicBezTo>
                  <a:cubicBezTo>
                    <a:pt x="112" y="118"/>
                    <a:pt x="113" y="118"/>
                    <a:pt x="114" y="118"/>
                  </a:cubicBezTo>
                  <a:cubicBezTo>
                    <a:pt x="115" y="118"/>
                    <a:pt x="116" y="118"/>
                    <a:pt x="117" y="117"/>
                  </a:cubicBezTo>
                  <a:cubicBezTo>
                    <a:pt x="119" y="115"/>
                    <a:pt x="119" y="112"/>
                    <a:pt x="117" y="110"/>
                  </a:cubicBezTo>
                  <a:lnTo>
                    <a:pt x="76" y="68"/>
                  </a:lnTo>
                  <a:close/>
                  <a:moveTo>
                    <a:pt x="43" y="75"/>
                  </a:moveTo>
                  <a:cubicBezTo>
                    <a:pt x="24" y="75"/>
                    <a:pt x="10" y="60"/>
                    <a:pt x="10" y="42"/>
                  </a:cubicBezTo>
                  <a:cubicBezTo>
                    <a:pt x="10" y="24"/>
                    <a:pt x="24" y="9"/>
                    <a:pt x="43" y="9"/>
                  </a:cubicBezTo>
                  <a:cubicBezTo>
                    <a:pt x="61" y="9"/>
                    <a:pt x="75" y="24"/>
                    <a:pt x="75" y="42"/>
                  </a:cubicBezTo>
                  <a:cubicBezTo>
                    <a:pt x="75" y="60"/>
                    <a:pt x="61" y="75"/>
                    <a:pt x="43"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2" name="Left-Right Arrow 81"/>
          <p:cNvSpPr/>
          <p:nvPr/>
        </p:nvSpPr>
        <p:spPr bwMode="gray">
          <a:xfrm>
            <a:off x="1708639" y="4090119"/>
            <a:ext cx="8774722" cy="281354"/>
          </a:xfrm>
          <a:prstGeom prst="leftRightArrow">
            <a:avLst/>
          </a:prstGeom>
          <a:solidFill>
            <a:schemeClr val="tx1">
              <a:lumMod val="50000"/>
              <a:lumOff val="5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3" name="TextBox 82"/>
          <p:cNvSpPr txBox="1"/>
          <p:nvPr>
            <p:custDataLst>
              <p:tags r:id="rId1"/>
            </p:custDataLst>
          </p:nvPr>
        </p:nvSpPr>
        <p:spPr>
          <a:xfrm>
            <a:off x="4975507" y="4037970"/>
            <a:ext cx="1967164" cy="307777"/>
          </a:xfrm>
          <a:prstGeom prst="rect">
            <a:avLst/>
          </a:prstGeom>
          <a:solidFill>
            <a:schemeClr val="bg1"/>
          </a:solidFill>
        </p:spPr>
        <p:txBody>
          <a:bodyPr wrap="square" rtlCol="0" anchor="ctr">
            <a:spAutoFit/>
          </a:bodyPr>
          <a:lstStyle/>
          <a:p>
            <a:pPr algn="ctr"/>
            <a:r>
              <a:rPr lang="en-AU" sz="1400" b="1" dirty="0">
                <a:solidFill>
                  <a:schemeClr val="tx2"/>
                </a:solidFill>
                <a:latin typeface="Open Sans" panose="020B0606030504020204" pitchFamily="34" charset="0"/>
                <a:ea typeface="Open Sans" panose="020B0606030504020204" pitchFamily="34" charset="0"/>
                <a:cs typeface="Open Sans" panose="020B0606030504020204" pitchFamily="34" charset="0"/>
              </a:rPr>
              <a:t>Next Steps </a:t>
            </a:r>
          </a:p>
        </p:txBody>
      </p:sp>
      <p:grpSp>
        <p:nvGrpSpPr>
          <p:cNvPr id="84" name="Group 83"/>
          <p:cNvGrpSpPr/>
          <p:nvPr/>
        </p:nvGrpSpPr>
        <p:grpSpPr>
          <a:xfrm>
            <a:off x="1822407" y="4532056"/>
            <a:ext cx="8535351" cy="707886"/>
            <a:chOff x="398229" y="1719520"/>
            <a:chExt cx="8509695" cy="707886"/>
          </a:xfrm>
        </p:grpSpPr>
        <p:sp>
          <p:nvSpPr>
            <p:cNvPr id="85" name="Rectangle 84"/>
            <p:cNvSpPr/>
            <p:nvPr/>
          </p:nvSpPr>
          <p:spPr>
            <a:xfrm>
              <a:off x="905574" y="1719520"/>
              <a:ext cx="3571027" cy="707886"/>
            </a:xfrm>
            <a:prstGeom prst="rect">
              <a:avLst/>
            </a:prstGeom>
          </p:spPr>
          <p:txBody>
            <a:bodyPr wrap="square" lIns="0">
              <a:spAutoFit/>
            </a:bodyPr>
            <a:lstStyle/>
            <a:p>
              <a:r>
                <a:rPr lang="en-AU" sz="1000" b="1" dirty="0">
                  <a:solidFill>
                    <a:schemeClr val="accent1">
                      <a:lumMod val="75000"/>
                    </a:schemeClr>
                  </a:solidFill>
                  <a:ea typeface="Open Sans" panose="020B0606030504020204" pitchFamily="34" charset="0"/>
                  <a:cs typeface="Open Sans" panose="020B0606030504020204" pitchFamily="34" charset="0"/>
                </a:rPr>
                <a:t>RFP sent to vendors </a:t>
              </a:r>
              <a:r>
                <a:rPr lang="en-AU" sz="1000" b="1" dirty="0">
                  <a:solidFill>
                    <a:schemeClr val="tx2"/>
                  </a:solidFill>
                  <a:ea typeface="Open Sans" panose="020B0606030504020204" pitchFamily="34" charset="0"/>
                  <a:cs typeface="Open Sans" panose="020B0606030504020204" pitchFamily="34" charset="0"/>
                </a:rPr>
                <a:t>– </a:t>
              </a:r>
              <a:r>
                <a:rPr lang="en-AU" sz="1000" dirty="0">
                  <a:solidFill>
                    <a:schemeClr val="tx2"/>
                  </a:solidFill>
                  <a:ea typeface="Open Sans" panose="020B0606030504020204" pitchFamily="34" charset="0"/>
                  <a:cs typeface="Open Sans" panose="020B0606030504020204" pitchFamily="34" charset="0"/>
                </a:rPr>
                <a:t>The RFP detailing the functional requirements and use cases for the New FAS to be sent to the shortlisted vendors.</a:t>
              </a:r>
            </a:p>
            <a:p>
              <a:pPr>
                <a:spcAft>
                  <a:spcPts val="600"/>
                </a:spcAft>
              </a:pPr>
              <a:endParaRPr lang="en-AU" sz="1000" dirty="0">
                <a:solidFill>
                  <a:schemeClr val="tx2"/>
                </a:solidFill>
                <a:ea typeface="Open Sans" panose="020B0606030504020204" pitchFamily="34" charset="0"/>
                <a:cs typeface="Open Sans" panose="020B0606030504020204" pitchFamily="34" charset="0"/>
              </a:endParaRPr>
            </a:p>
          </p:txBody>
        </p:sp>
        <p:sp>
          <p:nvSpPr>
            <p:cNvPr id="86" name="Rectangle 85"/>
            <p:cNvSpPr/>
            <p:nvPr/>
          </p:nvSpPr>
          <p:spPr>
            <a:xfrm>
              <a:off x="5336897" y="1719520"/>
              <a:ext cx="3571027" cy="553998"/>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Solution Review Workshop Session – </a:t>
              </a:r>
              <a:r>
                <a:rPr lang="en-AU" sz="1000" dirty="0">
                  <a:solidFill>
                    <a:schemeClr val="tx2"/>
                  </a:solidFill>
                  <a:ea typeface="Open Sans" panose="020B0606030504020204" pitchFamily="34" charset="0"/>
                  <a:cs typeface="Open Sans" panose="020B0606030504020204" pitchFamily="34" charset="0"/>
                </a:rPr>
                <a:t>The shortlisted vendors will be invited to discuss their submission and showcase their solution capability.</a:t>
              </a:r>
            </a:p>
          </p:txBody>
        </p:sp>
        <p:grpSp>
          <p:nvGrpSpPr>
            <p:cNvPr id="89" name="Group 88"/>
            <p:cNvGrpSpPr/>
            <p:nvPr/>
          </p:nvGrpSpPr>
          <p:grpSpPr>
            <a:xfrm>
              <a:off x="398229" y="1831550"/>
              <a:ext cx="324000" cy="324000"/>
              <a:chOff x="12361863" y="5345113"/>
              <a:chExt cx="527050" cy="514350"/>
            </a:xfrm>
            <a:solidFill>
              <a:sysClr val="window" lastClr="FFFFFF"/>
            </a:solidFill>
          </p:grpSpPr>
          <p:sp>
            <p:nvSpPr>
              <p:cNvPr id="94"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5"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7"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8"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90" name="Group 89"/>
            <p:cNvGrpSpPr/>
            <p:nvPr/>
          </p:nvGrpSpPr>
          <p:grpSpPr>
            <a:xfrm>
              <a:off x="4786447" y="1801864"/>
              <a:ext cx="405551" cy="396539"/>
              <a:chOff x="8108950" y="4630738"/>
              <a:chExt cx="500062" cy="488950"/>
            </a:xfrm>
            <a:solidFill>
              <a:schemeClr val="bg1"/>
            </a:solidFill>
          </p:grpSpPr>
          <p:sp>
            <p:nvSpPr>
              <p:cNvPr id="91"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2"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93"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99" name="Group 98"/>
          <p:cNvGrpSpPr/>
          <p:nvPr/>
        </p:nvGrpSpPr>
        <p:grpSpPr>
          <a:xfrm>
            <a:off x="1846236" y="5505163"/>
            <a:ext cx="8601329" cy="754053"/>
            <a:chOff x="398229" y="1719520"/>
            <a:chExt cx="8601329" cy="754053"/>
          </a:xfrm>
        </p:grpSpPr>
        <p:sp>
          <p:nvSpPr>
            <p:cNvPr id="100" name="Rectangle 99"/>
            <p:cNvSpPr/>
            <p:nvPr/>
          </p:nvSpPr>
          <p:spPr>
            <a:xfrm>
              <a:off x="905574" y="1719520"/>
              <a:ext cx="3571027" cy="754053"/>
            </a:xfrm>
            <a:prstGeom prst="rect">
              <a:avLst/>
            </a:prstGeom>
          </p:spPr>
          <p:txBody>
            <a:bodyPr wrap="square" lIns="0">
              <a:spAutoFit/>
            </a:bodyPr>
            <a:lstStyle/>
            <a:p>
              <a:pPr>
                <a:spcAft>
                  <a:spcPts val="600"/>
                </a:spcAft>
              </a:pPr>
              <a:r>
                <a:rPr lang="en-AU" sz="800" b="1" dirty="0">
                  <a:solidFill>
                    <a:schemeClr val="accent1">
                      <a:lumMod val="75000"/>
                    </a:schemeClr>
                  </a:solidFill>
                  <a:latin typeface="Open Sans" panose="020B0606030504020204" pitchFamily="34" charset="0"/>
                  <a:ea typeface="Open Sans" panose="020B0606030504020204" pitchFamily="34" charset="0"/>
                  <a:cs typeface="Open Sans" panose="020B0606030504020204" pitchFamily="34" charset="0"/>
                </a:rPr>
                <a:t> </a:t>
              </a:r>
              <a:r>
                <a:rPr lang="en-AU" sz="1000" b="1" dirty="0">
                  <a:solidFill>
                    <a:schemeClr val="accent1">
                      <a:lumMod val="75000"/>
                    </a:schemeClr>
                  </a:solidFill>
                  <a:ea typeface="Open Sans" panose="020B0606030504020204" pitchFamily="34" charset="0"/>
                  <a:cs typeface="Open Sans" panose="020B0606030504020204" pitchFamily="34" charset="0"/>
                </a:rPr>
                <a:t>Vendor Evaluation – </a:t>
              </a:r>
              <a:r>
                <a:rPr lang="en-AU" sz="1000" dirty="0">
                  <a:solidFill>
                    <a:schemeClr val="tx2"/>
                  </a:solidFill>
                  <a:ea typeface="Open Sans" panose="020B0606030504020204" pitchFamily="34" charset="0"/>
                  <a:cs typeface="Open Sans" panose="020B0606030504020204" pitchFamily="34" charset="0"/>
                </a:rPr>
                <a:t>Define scoring sheet and evaluate each vendor on their product offering, using cases solution and delivery capabilities.</a:t>
              </a:r>
            </a:p>
            <a:p>
              <a:pPr>
                <a:spcAft>
                  <a:spcPts val="600"/>
                </a:spcAft>
              </a:pPr>
              <a:endParaRPr lang="en-AU" sz="800" dirty="0">
                <a:solidFill>
                  <a:schemeClr val="tx2"/>
                </a:solidFill>
                <a:ea typeface="Open Sans" panose="020B0606030504020204" pitchFamily="34" charset="0"/>
                <a:cs typeface="Open Sans" panose="020B0606030504020204" pitchFamily="34" charset="0"/>
              </a:endParaRPr>
            </a:p>
          </p:txBody>
        </p:sp>
        <p:sp>
          <p:nvSpPr>
            <p:cNvPr id="101" name="Rectangle 100"/>
            <p:cNvSpPr/>
            <p:nvPr/>
          </p:nvSpPr>
          <p:spPr>
            <a:xfrm>
              <a:off x="5336897" y="1719520"/>
              <a:ext cx="3662661" cy="707886"/>
            </a:xfrm>
            <a:prstGeom prst="rect">
              <a:avLst/>
            </a:prstGeom>
          </p:spPr>
          <p:txBody>
            <a:bodyPr wrap="square" lIns="0">
              <a:spAutoFit/>
            </a:bodyPr>
            <a:lstStyle/>
            <a:p>
              <a:pPr>
                <a:spcAft>
                  <a:spcPts val="600"/>
                </a:spcAft>
              </a:pPr>
              <a:r>
                <a:rPr lang="en-AU" sz="1000" b="1" dirty="0">
                  <a:solidFill>
                    <a:schemeClr val="accent1">
                      <a:lumMod val="75000"/>
                    </a:schemeClr>
                  </a:solidFill>
                  <a:ea typeface="Open Sans" panose="020B0606030504020204" pitchFamily="34" charset="0"/>
                  <a:cs typeface="Open Sans" panose="020B0606030504020204" pitchFamily="34" charset="0"/>
                </a:rPr>
                <a:t>Commercials and Contract Negotiation –  </a:t>
              </a:r>
              <a:r>
                <a:rPr lang="en-AU" sz="1000" dirty="0">
                  <a:solidFill>
                    <a:schemeClr val="tx2"/>
                  </a:solidFill>
                  <a:ea typeface="Open Sans" panose="020B0606030504020204" pitchFamily="34" charset="0"/>
                  <a:cs typeface="Open Sans" panose="020B0606030504020204" pitchFamily="34" charset="0"/>
                </a:rPr>
                <a:t>Vendors will be requested to provide their licencing, implementation and ongoing maintenance costs for reviewed and negotiation. </a:t>
              </a:r>
            </a:p>
          </p:txBody>
        </p:sp>
        <p:grpSp>
          <p:nvGrpSpPr>
            <p:cNvPr id="110" name="Group 109"/>
            <p:cNvGrpSpPr/>
            <p:nvPr/>
          </p:nvGrpSpPr>
          <p:grpSpPr>
            <a:xfrm>
              <a:off x="398229" y="1831550"/>
              <a:ext cx="324000" cy="324000"/>
              <a:chOff x="12361863" y="5345113"/>
              <a:chExt cx="527050" cy="514350"/>
            </a:xfrm>
            <a:solidFill>
              <a:sysClr val="window" lastClr="FFFFFF"/>
            </a:solidFill>
          </p:grpSpPr>
          <p:sp>
            <p:nvSpPr>
              <p:cNvPr id="123" name="Freeform 673"/>
              <p:cNvSpPr>
                <a:spLocks noEditPoints="1"/>
              </p:cNvSpPr>
              <p:nvPr/>
            </p:nvSpPr>
            <p:spPr bwMode="auto">
              <a:xfrm>
                <a:off x="12493626" y="5345113"/>
                <a:ext cx="268288" cy="209550"/>
              </a:xfrm>
              <a:custGeom>
                <a:avLst/>
                <a:gdLst>
                  <a:gd name="T0" fmla="*/ 5 w 121"/>
                  <a:gd name="T1" fmla="*/ 94 h 94"/>
                  <a:gd name="T2" fmla="*/ 116 w 121"/>
                  <a:gd name="T3" fmla="*/ 94 h 94"/>
                  <a:gd name="T4" fmla="*/ 121 w 121"/>
                  <a:gd name="T5" fmla="*/ 89 h 94"/>
                  <a:gd name="T6" fmla="*/ 121 w 121"/>
                  <a:gd name="T7" fmla="*/ 5 h 94"/>
                  <a:gd name="T8" fmla="*/ 116 w 121"/>
                  <a:gd name="T9" fmla="*/ 0 h 94"/>
                  <a:gd name="T10" fmla="*/ 5 w 121"/>
                  <a:gd name="T11" fmla="*/ 0 h 94"/>
                  <a:gd name="T12" fmla="*/ 0 w 121"/>
                  <a:gd name="T13" fmla="*/ 5 h 94"/>
                  <a:gd name="T14" fmla="*/ 0 w 121"/>
                  <a:gd name="T15" fmla="*/ 89 h 94"/>
                  <a:gd name="T16" fmla="*/ 5 w 121"/>
                  <a:gd name="T17" fmla="*/ 94 h 94"/>
                  <a:gd name="T18" fmla="*/ 9 w 121"/>
                  <a:gd name="T19" fmla="*/ 9 h 94"/>
                  <a:gd name="T20" fmla="*/ 111 w 121"/>
                  <a:gd name="T21" fmla="*/ 9 h 94"/>
                  <a:gd name="T22" fmla="*/ 111 w 121"/>
                  <a:gd name="T23" fmla="*/ 84 h 94"/>
                  <a:gd name="T24" fmla="*/ 9 w 121"/>
                  <a:gd name="T25" fmla="*/ 84 h 94"/>
                  <a:gd name="T26" fmla="*/ 9 w 121"/>
                  <a:gd name="T27" fmla="*/ 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94">
                    <a:moveTo>
                      <a:pt x="5" y="94"/>
                    </a:moveTo>
                    <a:cubicBezTo>
                      <a:pt x="116" y="94"/>
                      <a:pt x="116" y="94"/>
                      <a:pt x="116" y="94"/>
                    </a:cubicBezTo>
                    <a:cubicBezTo>
                      <a:pt x="118" y="94"/>
                      <a:pt x="121" y="92"/>
                      <a:pt x="121" y="89"/>
                    </a:cubicBezTo>
                    <a:cubicBezTo>
                      <a:pt x="121" y="5"/>
                      <a:pt x="121" y="5"/>
                      <a:pt x="121" y="5"/>
                    </a:cubicBezTo>
                    <a:cubicBezTo>
                      <a:pt x="121" y="2"/>
                      <a:pt x="118" y="0"/>
                      <a:pt x="116" y="0"/>
                    </a:cubicBezTo>
                    <a:cubicBezTo>
                      <a:pt x="5" y="0"/>
                      <a:pt x="5" y="0"/>
                      <a:pt x="5" y="0"/>
                    </a:cubicBezTo>
                    <a:cubicBezTo>
                      <a:pt x="2" y="0"/>
                      <a:pt x="0" y="2"/>
                      <a:pt x="0" y="5"/>
                    </a:cubicBezTo>
                    <a:cubicBezTo>
                      <a:pt x="0" y="89"/>
                      <a:pt x="0" y="89"/>
                      <a:pt x="0" y="89"/>
                    </a:cubicBezTo>
                    <a:cubicBezTo>
                      <a:pt x="0" y="92"/>
                      <a:pt x="2" y="94"/>
                      <a:pt x="5" y="94"/>
                    </a:cubicBezTo>
                    <a:close/>
                    <a:moveTo>
                      <a:pt x="9" y="9"/>
                    </a:moveTo>
                    <a:cubicBezTo>
                      <a:pt x="111" y="9"/>
                      <a:pt x="111" y="9"/>
                      <a:pt x="111" y="9"/>
                    </a:cubicBezTo>
                    <a:cubicBezTo>
                      <a:pt x="111" y="84"/>
                      <a:pt x="111" y="84"/>
                      <a:pt x="111" y="84"/>
                    </a:cubicBezTo>
                    <a:cubicBezTo>
                      <a:pt x="9" y="84"/>
                      <a:pt x="9" y="84"/>
                      <a:pt x="9" y="84"/>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4" name="Freeform 674"/>
              <p:cNvSpPr>
                <a:spLocks noEditPoints="1"/>
              </p:cNvSpPr>
              <p:nvPr/>
            </p:nvSpPr>
            <p:spPr bwMode="auto">
              <a:xfrm>
                <a:off x="12361863"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3 w 63"/>
                  <a:gd name="T19" fmla="*/ 41 h 51"/>
                  <a:gd name="T20" fmla="*/ 10 w 63"/>
                  <a:gd name="T21" fmla="*/ 41 h 51"/>
                  <a:gd name="T22" fmla="*/ 10 w 63"/>
                  <a:gd name="T23" fmla="*/ 10 h 51"/>
                  <a:gd name="T24" fmla="*/ 53 w 63"/>
                  <a:gd name="T25" fmla="*/ 10 h 51"/>
                  <a:gd name="T26" fmla="*/ 53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3" y="41"/>
                    </a:moveTo>
                    <a:cubicBezTo>
                      <a:pt x="10" y="41"/>
                      <a:pt x="10" y="41"/>
                      <a:pt x="10" y="41"/>
                    </a:cubicBezTo>
                    <a:cubicBezTo>
                      <a:pt x="10" y="10"/>
                      <a:pt x="10" y="10"/>
                      <a:pt x="10" y="10"/>
                    </a:cubicBezTo>
                    <a:cubicBezTo>
                      <a:pt x="53" y="10"/>
                      <a:pt x="53" y="10"/>
                      <a:pt x="53" y="10"/>
                    </a:cubicBezTo>
                    <a:lnTo>
                      <a:pt x="53"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5" name="Freeform 675"/>
              <p:cNvSpPr>
                <a:spLocks noEditPoints="1"/>
              </p:cNvSpPr>
              <p:nvPr/>
            </p:nvSpPr>
            <p:spPr bwMode="auto">
              <a:xfrm>
                <a:off x="12555538" y="5745163"/>
                <a:ext cx="139700" cy="114300"/>
              </a:xfrm>
              <a:custGeom>
                <a:avLst/>
                <a:gdLst>
                  <a:gd name="T0" fmla="*/ 58 w 63"/>
                  <a:gd name="T1" fmla="*/ 0 h 51"/>
                  <a:gd name="T2" fmla="*/ 5 w 63"/>
                  <a:gd name="T3" fmla="*/ 0 h 51"/>
                  <a:gd name="T4" fmla="*/ 0 w 63"/>
                  <a:gd name="T5" fmla="*/ 5 h 51"/>
                  <a:gd name="T6" fmla="*/ 0 w 63"/>
                  <a:gd name="T7" fmla="*/ 46 h 51"/>
                  <a:gd name="T8" fmla="*/ 5 w 63"/>
                  <a:gd name="T9" fmla="*/ 51 h 51"/>
                  <a:gd name="T10" fmla="*/ 58 w 63"/>
                  <a:gd name="T11" fmla="*/ 51 h 51"/>
                  <a:gd name="T12" fmla="*/ 63 w 63"/>
                  <a:gd name="T13" fmla="*/ 46 h 51"/>
                  <a:gd name="T14" fmla="*/ 63 w 63"/>
                  <a:gd name="T15" fmla="*/ 5 h 51"/>
                  <a:gd name="T16" fmla="*/ 58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8" y="0"/>
                    </a:moveTo>
                    <a:cubicBezTo>
                      <a:pt x="5" y="0"/>
                      <a:pt x="5" y="0"/>
                      <a:pt x="5" y="0"/>
                    </a:cubicBezTo>
                    <a:cubicBezTo>
                      <a:pt x="2" y="0"/>
                      <a:pt x="0" y="2"/>
                      <a:pt x="0" y="5"/>
                    </a:cubicBezTo>
                    <a:cubicBezTo>
                      <a:pt x="0" y="46"/>
                      <a:pt x="0" y="46"/>
                      <a:pt x="0" y="46"/>
                    </a:cubicBezTo>
                    <a:cubicBezTo>
                      <a:pt x="0" y="49"/>
                      <a:pt x="2" y="51"/>
                      <a:pt x="5" y="51"/>
                    </a:cubicBezTo>
                    <a:cubicBezTo>
                      <a:pt x="58" y="51"/>
                      <a:pt x="58" y="51"/>
                      <a:pt x="58" y="51"/>
                    </a:cubicBezTo>
                    <a:cubicBezTo>
                      <a:pt x="61" y="51"/>
                      <a:pt x="63" y="49"/>
                      <a:pt x="63" y="46"/>
                    </a:cubicBezTo>
                    <a:cubicBezTo>
                      <a:pt x="63" y="5"/>
                      <a:pt x="63" y="5"/>
                      <a:pt x="63" y="5"/>
                    </a:cubicBezTo>
                    <a:cubicBezTo>
                      <a:pt x="63" y="2"/>
                      <a:pt x="61" y="0"/>
                      <a:pt x="58"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6" name="Freeform 676"/>
              <p:cNvSpPr>
                <a:spLocks noEditPoints="1"/>
              </p:cNvSpPr>
              <p:nvPr/>
            </p:nvSpPr>
            <p:spPr bwMode="auto">
              <a:xfrm>
                <a:off x="12749213" y="5745163"/>
                <a:ext cx="139700" cy="114300"/>
              </a:xfrm>
              <a:custGeom>
                <a:avLst/>
                <a:gdLst>
                  <a:gd name="T0" fmla="*/ 59 w 63"/>
                  <a:gd name="T1" fmla="*/ 0 h 51"/>
                  <a:gd name="T2" fmla="*/ 5 w 63"/>
                  <a:gd name="T3" fmla="*/ 0 h 51"/>
                  <a:gd name="T4" fmla="*/ 0 w 63"/>
                  <a:gd name="T5" fmla="*/ 5 h 51"/>
                  <a:gd name="T6" fmla="*/ 0 w 63"/>
                  <a:gd name="T7" fmla="*/ 46 h 51"/>
                  <a:gd name="T8" fmla="*/ 5 w 63"/>
                  <a:gd name="T9" fmla="*/ 51 h 51"/>
                  <a:gd name="T10" fmla="*/ 59 w 63"/>
                  <a:gd name="T11" fmla="*/ 51 h 51"/>
                  <a:gd name="T12" fmla="*/ 63 w 63"/>
                  <a:gd name="T13" fmla="*/ 46 h 51"/>
                  <a:gd name="T14" fmla="*/ 63 w 63"/>
                  <a:gd name="T15" fmla="*/ 5 h 51"/>
                  <a:gd name="T16" fmla="*/ 59 w 63"/>
                  <a:gd name="T17" fmla="*/ 0 h 51"/>
                  <a:gd name="T18" fmla="*/ 54 w 63"/>
                  <a:gd name="T19" fmla="*/ 41 h 51"/>
                  <a:gd name="T20" fmla="*/ 10 w 63"/>
                  <a:gd name="T21" fmla="*/ 41 h 51"/>
                  <a:gd name="T22" fmla="*/ 10 w 63"/>
                  <a:gd name="T23" fmla="*/ 10 h 51"/>
                  <a:gd name="T24" fmla="*/ 54 w 63"/>
                  <a:gd name="T25" fmla="*/ 10 h 51"/>
                  <a:gd name="T26" fmla="*/ 54 w 63"/>
                  <a:gd name="T27" fmla="*/ 4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1">
                    <a:moveTo>
                      <a:pt x="59" y="0"/>
                    </a:moveTo>
                    <a:cubicBezTo>
                      <a:pt x="5" y="0"/>
                      <a:pt x="5" y="0"/>
                      <a:pt x="5" y="0"/>
                    </a:cubicBezTo>
                    <a:cubicBezTo>
                      <a:pt x="2" y="0"/>
                      <a:pt x="0" y="2"/>
                      <a:pt x="0" y="5"/>
                    </a:cubicBezTo>
                    <a:cubicBezTo>
                      <a:pt x="0" y="46"/>
                      <a:pt x="0" y="46"/>
                      <a:pt x="0" y="46"/>
                    </a:cubicBezTo>
                    <a:cubicBezTo>
                      <a:pt x="0" y="49"/>
                      <a:pt x="2" y="51"/>
                      <a:pt x="5" y="51"/>
                    </a:cubicBezTo>
                    <a:cubicBezTo>
                      <a:pt x="59" y="51"/>
                      <a:pt x="59" y="51"/>
                      <a:pt x="59" y="51"/>
                    </a:cubicBezTo>
                    <a:cubicBezTo>
                      <a:pt x="61" y="51"/>
                      <a:pt x="63" y="49"/>
                      <a:pt x="63" y="46"/>
                    </a:cubicBezTo>
                    <a:cubicBezTo>
                      <a:pt x="63" y="5"/>
                      <a:pt x="63" y="5"/>
                      <a:pt x="63" y="5"/>
                    </a:cubicBezTo>
                    <a:cubicBezTo>
                      <a:pt x="63" y="2"/>
                      <a:pt x="61" y="0"/>
                      <a:pt x="59" y="0"/>
                    </a:cubicBezTo>
                    <a:close/>
                    <a:moveTo>
                      <a:pt x="54" y="41"/>
                    </a:moveTo>
                    <a:cubicBezTo>
                      <a:pt x="10" y="41"/>
                      <a:pt x="10" y="41"/>
                      <a:pt x="10" y="41"/>
                    </a:cubicBezTo>
                    <a:cubicBezTo>
                      <a:pt x="10" y="10"/>
                      <a:pt x="10" y="10"/>
                      <a:pt x="10" y="10"/>
                    </a:cubicBezTo>
                    <a:cubicBezTo>
                      <a:pt x="54" y="10"/>
                      <a:pt x="54" y="10"/>
                      <a:pt x="54" y="10"/>
                    </a:cubicBezTo>
                    <a:lnTo>
                      <a:pt x="54"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7" name="Freeform 677"/>
              <p:cNvSpPr>
                <a:spLocks/>
              </p:cNvSpPr>
              <p:nvPr/>
            </p:nvSpPr>
            <p:spPr bwMode="auto">
              <a:xfrm>
                <a:off x="12415838" y="5584825"/>
                <a:ext cx="419100" cy="125413"/>
              </a:xfrm>
              <a:custGeom>
                <a:avLst/>
                <a:gdLst>
                  <a:gd name="T0" fmla="*/ 5 w 189"/>
                  <a:gd name="T1" fmla="*/ 56 h 56"/>
                  <a:gd name="T2" fmla="*/ 10 w 189"/>
                  <a:gd name="T3" fmla="*/ 51 h 56"/>
                  <a:gd name="T4" fmla="*/ 10 w 189"/>
                  <a:gd name="T5" fmla="*/ 33 h 56"/>
                  <a:gd name="T6" fmla="*/ 90 w 189"/>
                  <a:gd name="T7" fmla="*/ 33 h 56"/>
                  <a:gd name="T8" fmla="*/ 90 w 189"/>
                  <a:gd name="T9" fmla="*/ 51 h 56"/>
                  <a:gd name="T10" fmla="*/ 95 w 189"/>
                  <a:gd name="T11" fmla="*/ 56 h 56"/>
                  <a:gd name="T12" fmla="*/ 100 w 189"/>
                  <a:gd name="T13" fmla="*/ 51 h 56"/>
                  <a:gd name="T14" fmla="*/ 100 w 189"/>
                  <a:gd name="T15" fmla="*/ 33 h 56"/>
                  <a:gd name="T16" fmla="*/ 180 w 189"/>
                  <a:gd name="T17" fmla="*/ 33 h 56"/>
                  <a:gd name="T18" fmla="*/ 180 w 189"/>
                  <a:gd name="T19" fmla="*/ 51 h 56"/>
                  <a:gd name="T20" fmla="*/ 185 w 189"/>
                  <a:gd name="T21" fmla="*/ 56 h 56"/>
                  <a:gd name="T22" fmla="*/ 189 w 189"/>
                  <a:gd name="T23" fmla="*/ 51 h 56"/>
                  <a:gd name="T24" fmla="*/ 189 w 189"/>
                  <a:gd name="T25" fmla="*/ 29 h 56"/>
                  <a:gd name="T26" fmla="*/ 185 w 189"/>
                  <a:gd name="T27" fmla="*/ 24 h 56"/>
                  <a:gd name="T28" fmla="*/ 100 w 189"/>
                  <a:gd name="T29" fmla="*/ 24 h 56"/>
                  <a:gd name="T30" fmla="*/ 100 w 189"/>
                  <a:gd name="T31" fmla="*/ 5 h 56"/>
                  <a:gd name="T32" fmla="*/ 95 w 189"/>
                  <a:gd name="T33" fmla="*/ 0 h 56"/>
                  <a:gd name="T34" fmla="*/ 90 w 189"/>
                  <a:gd name="T35" fmla="*/ 5 h 56"/>
                  <a:gd name="T36" fmla="*/ 90 w 189"/>
                  <a:gd name="T37" fmla="*/ 24 h 56"/>
                  <a:gd name="T38" fmla="*/ 5 w 189"/>
                  <a:gd name="T39" fmla="*/ 24 h 56"/>
                  <a:gd name="T40" fmla="*/ 0 w 189"/>
                  <a:gd name="T41" fmla="*/ 29 h 56"/>
                  <a:gd name="T42" fmla="*/ 0 w 189"/>
                  <a:gd name="T43" fmla="*/ 51 h 56"/>
                  <a:gd name="T44" fmla="*/ 5 w 189"/>
                  <a:gd name="T45"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56">
                    <a:moveTo>
                      <a:pt x="5" y="56"/>
                    </a:moveTo>
                    <a:cubicBezTo>
                      <a:pt x="8" y="56"/>
                      <a:pt x="10" y="53"/>
                      <a:pt x="10" y="51"/>
                    </a:cubicBezTo>
                    <a:cubicBezTo>
                      <a:pt x="10" y="33"/>
                      <a:pt x="10" y="33"/>
                      <a:pt x="10" y="33"/>
                    </a:cubicBezTo>
                    <a:cubicBezTo>
                      <a:pt x="90" y="33"/>
                      <a:pt x="90" y="33"/>
                      <a:pt x="90" y="33"/>
                    </a:cubicBezTo>
                    <a:cubicBezTo>
                      <a:pt x="90" y="51"/>
                      <a:pt x="90" y="51"/>
                      <a:pt x="90" y="51"/>
                    </a:cubicBezTo>
                    <a:cubicBezTo>
                      <a:pt x="90" y="53"/>
                      <a:pt x="93" y="56"/>
                      <a:pt x="95" y="56"/>
                    </a:cubicBezTo>
                    <a:cubicBezTo>
                      <a:pt x="98" y="56"/>
                      <a:pt x="100" y="53"/>
                      <a:pt x="100" y="51"/>
                    </a:cubicBezTo>
                    <a:cubicBezTo>
                      <a:pt x="100" y="33"/>
                      <a:pt x="100" y="33"/>
                      <a:pt x="100" y="33"/>
                    </a:cubicBezTo>
                    <a:cubicBezTo>
                      <a:pt x="180" y="33"/>
                      <a:pt x="180" y="33"/>
                      <a:pt x="180" y="33"/>
                    </a:cubicBezTo>
                    <a:cubicBezTo>
                      <a:pt x="180" y="51"/>
                      <a:pt x="180" y="51"/>
                      <a:pt x="180" y="51"/>
                    </a:cubicBezTo>
                    <a:cubicBezTo>
                      <a:pt x="180" y="53"/>
                      <a:pt x="182" y="56"/>
                      <a:pt x="185" y="56"/>
                    </a:cubicBezTo>
                    <a:cubicBezTo>
                      <a:pt x="187" y="56"/>
                      <a:pt x="189" y="53"/>
                      <a:pt x="189" y="51"/>
                    </a:cubicBezTo>
                    <a:cubicBezTo>
                      <a:pt x="189" y="29"/>
                      <a:pt x="189" y="29"/>
                      <a:pt x="189" y="29"/>
                    </a:cubicBezTo>
                    <a:cubicBezTo>
                      <a:pt x="189" y="26"/>
                      <a:pt x="187" y="24"/>
                      <a:pt x="185" y="24"/>
                    </a:cubicBezTo>
                    <a:cubicBezTo>
                      <a:pt x="100" y="24"/>
                      <a:pt x="100" y="24"/>
                      <a:pt x="100" y="24"/>
                    </a:cubicBezTo>
                    <a:cubicBezTo>
                      <a:pt x="100" y="5"/>
                      <a:pt x="100" y="5"/>
                      <a:pt x="100" y="5"/>
                    </a:cubicBezTo>
                    <a:cubicBezTo>
                      <a:pt x="100" y="3"/>
                      <a:pt x="98" y="0"/>
                      <a:pt x="95" y="0"/>
                    </a:cubicBezTo>
                    <a:cubicBezTo>
                      <a:pt x="93" y="0"/>
                      <a:pt x="90" y="3"/>
                      <a:pt x="90" y="5"/>
                    </a:cubicBezTo>
                    <a:cubicBezTo>
                      <a:pt x="90" y="24"/>
                      <a:pt x="90" y="24"/>
                      <a:pt x="90" y="24"/>
                    </a:cubicBezTo>
                    <a:cubicBezTo>
                      <a:pt x="5" y="24"/>
                      <a:pt x="5" y="24"/>
                      <a:pt x="5" y="24"/>
                    </a:cubicBezTo>
                    <a:cubicBezTo>
                      <a:pt x="2" y="24"/>
                      <a:pt x="0" y="26"/>
                      <a:pt x="0" y="29"/>
                    </a:cubicBezTo>
                    <a:cubicBezTo>
                      <a:pt x="0" y="51"/>
                      <a:pt x="0" y="51"/>
                      <a:pt x="0" y="51"/>
                    </a:cubicBezTo>
                    <a:cubicBezTo>
                      <a:pt x="0" y="53"/>
                      <a:pt x="2" y="56"/>
                      <a:pt x="5"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175644">
                  <a:defRPr/>
                </a:pPr>
                <a:endParaRPr lang="en-US" sz="2300" kern="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111" name="Group 110"/>
            <p:cNvGrpSpPr/>
            <p:nvPr/>
          </p:nvGrpSpPr>
          <p:grpSpPr>
            <a:xfrm>
              <a:off x="4786447" y="1801864"/>
              <a:ext cx="405551" cy="396539"/>
              <a:chOff x="8108950" y="4630738"/>
              <a:chExt cx="500062" cy="488950"/>
            </a:xfrm>
            <a:solidFill>
              <a:schemeClr val="bg1"/>
            </a:solidFill>
          </p:grpSpPr>
          <p:sp>
            <p:nvSpPr>
              <p:cNvPr id="112" name="Freeform 490"/>
              <p:cNvSpPr>
                <a:spLocks/>
              </p:cNvSpPr>
              <p:nvPr/>
            </p:nvSpPr>
            <p:spPr bwMode="auto">
              <a:xfrm>
                <a:off x="8256588" y="4630738"/>
                <a:ext cx="284162" cy="146050"/>
              </a:xfrm>
              <a:custGeom>
                <a:avLst/>
                <a:gdLst>
                  <a:gd name="T0" fmla="*/ 137 w 138"/>
                  <a:gd name="T1" fmla="*/ 54 h 71"/>
                  <a:gd name="T2" fmla="*/ 126 w 138"/>
                  <a:gd name="T3" fmla="*/ 4 h 71"/>
                  <a:gd name="T4" fmla="*/ 120 w 138"/>
                  <a:gd name="T5" fmla="*/ 0 h 71"/>
                  <a:gd name="T6" fmla="*/ 117 w 138"/>
                  <a:gd name="T7" fmla="*/ 6 h 71"/>
                  <a:gd name="T8" fmla="*/ 125 w 138"/>
                  <a:gd name="T9" fmla="*/ 45 h 71"/>
                  <a:gd name="T10" fmla="*/ 3 w 138"/>
                  <a:gd name="T11" fmla="*/ 46 h 71"/>
                  <a:gd name="T12" fmla="*/ 2 w 138"/>
                  <a:gd name="T13" fmla="*/ 52 h 71"/>
                  <a:gd name="T14" fmla="*/ 9 w 138"/>
                  <a:gd name="T15" fmla="*/ 53 h 71"/>
                  <a:gd name="T16" fmla="*/ 119 w 138"/>
                  <a:gd name="T17" fmla="*/ 53 h 71"/>
                  <a:gd name="T18" fmla="*/ 81 w 138"/>
                  <a:gd name="T19" fmla="*/ 61 h 71"/>
                  <a:gd name="T20" fmla="*/ 77 w 138"/>
                  <a:gd name="T21" fmla="*/ 67 h 71"/>
                  <a:gd name="T22" fmla="*/ 82 w 138"/>
                  <a:gd name="T23" fmla="*/ 71 h 71"/>
                  <a:gd name="T24" fmla="*/ 83 w 138"/>
                  <a:gd name="T25" fmla="*/ 71 h 71"/>
                  <a:gd name="T26" fmla="*/ 133 w 138"/>
                  <a:gd name="T27" fmla="*/ 60 h 71"/>
                  <a:gd name="T28" fmla="*/ 137 w 138"/>
                  <a:gd name="T29" fmla="*/ 5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71">
                    <a:moveTo>
                      <a:pt x="137" y="54"/>
                    </a:moveTo>
                    <a:cubicBezTo>
                      <a:pt x="126" y="4"/>
                      <a:pt x="126" y="4"/>
                      <a:pt x="126" y="4"/>
                    </a:cubicBezTo>
                    <a:cubicBezTo>
                      <a:pt x="126" y="1"/>
                      <a:pt x="123" y="0"/>
                      <a:pt x="120" y="0"/>
                    </a:cubicBezTo>
                    <a:cubicBezTo>
                      <a:pt x="118" y="1"/>
                      <a:pt x="116" y="4"/>
                      <a:pt x="117" y="6"/>
                    </a:cubicBezTo>
                    <a:cubicBezTo>
                      <a:pt x="125" y="45"/>
                      <a:pt x="125" y="45"/>
                      <a:pt x="125" y="45"/>
                    </a:cubicBezTo>
                    <a:cubicBezTo>
                      <a:pt x="89" y="18"/>
                      <a:pt x="39" y="18"/>
                      <a:pt x="3" y="46"/>
                    </a:cubicBezTo>
                    <a:cubicBezTo>
                      <a:pt x="1" y="47"/>
                      <a:pt x="0" y="50"/>
                      <a:pt x="2" y="52"/>
                    </a:cubicBezTo>
                    <a:cubicBezTo>
                      <a:pt x="4" y="55"/>
                      <a:pt x="7" y="55"/>
                      <a:pt x="9" y="53"/>
                    </a:cubicBezTo>
                    <a:cubicBezTo>
                      <a:pt x="42" y="28"/>
                      <a:pt x="87" y="28"/>
                      <a:pt x="119" y="53"/>
                    </a:cubicBezTo>
                    <a:cubicBezTo>
                      <a:pt x="81" y="61"/>
                      <a:pt x="81" y="61"/>
                      <a:pt x="81" y="61"/>
                    </a:cubicBezTo>
                    <a:cubicBezTo>
                      <a:pt x="78" y="62"/>
                      <a:pt x="77" y="65"/>
                      <a:pt x="77" y="67"/>
                    </a:cubicBezTo>
                    <a:cubicBezTo>
                      <a:pt x="78" y="70"/>
                      <a:pt x="80" y="71"/>
                      <a:pt x="82" y="71"/>
                    </a:cubicBezTo>
                    <a:cubicBezTo>
                      <a:pt x="82" y="71"/>
                      <a:pt x="83" y="71"/>
                      <a:pt x="83" y="71"/>
                    </a:cubicBezTo>
                    <a:cubicBezTo>
                      <a:pt x="133" y="60"/>
                      <a:pt x="133" y="60"/>
                      <a:pt x="133" y="60"/>
                    </a:cubicBezTo>
                    <a:cubicBezTo>
                      <a:pt x="136" y="60"/>
                      <a:pt x="138" y="57"/>
                      <a:pt x="13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3" name="Freeform 491"/>
              <p:cNvSpPr>
                <a:spLocks/>
              </p:cNvSpPr>
              <p:nvPr/>
            </p:nvSpPr>
            <p:spPr bwMode="auto">
              <a:xfrm>
                <a:off x="8435975" y="4856163"/>
                <a:ext cx="173037" cy="263525"/>
              </a:xfrm>
              <a:custGeom>
                <a:avLst/>
                <a:gdLst>
                  <a:gd name="T0" fmla="*/ 56 w 84"/>
                  <a:gd name="T1" fmla="*/ 118 h 128"/>
                  <a:gd name="T2" fmla="*/ 19 w 84"/>
                  <a:gd name="T3" fmla="*/ 109 h 128"/>
                  <a:gd name="T4" fmla="*/ 78 w 84"/>
                  <a:gd name="T5" fmla="*/ 5 h 128"/>
                  <a:gd name="T6" fmla="*/ 73 w 84"/>
                  <a:gd name="T7" fmla="*/ 1 h 128"/>
                  <a:gd name="T8" fmla="*/ 69 w 84"/>
                  <a:gd name="T9" fmla="*/ 6 h 128"/>
                  <a:gd name="T10" fmla="*/ 13 w 84"/>
                  <a:gd name="T11" fmla="*/ 101 h 128"/>
                  <a:gd name="T12" fmla="*/ 22 w 84"/>
                  <a:gd name="T13" fmla="*/ 62 h 128"/>
                  <a:gd name="T14" fmla="*/ 19 w 84"/>
                  <a:gd name="T15" fmla="*/ 56 h 128"/>
                  <a:gd name="T16" fmla="*/ 13 w 84"/>
                  <a:gd name="T17" fmla="*/ 60 h 128"/>
                  <a:gd name="T18" fmla="*/ 0 w 84"/>
                  <a:gd name="T19" fmla="*/ 109 h 128"/>
                  <a:gd name="T20" fmla="*/ 4 w 84"/>
                  <a:gd name="T21" fmla="*/ 115 h 128"/>
                  <a:gd name="T22" fmla="*/ 54 w 84"/>
                  <a:gd name="T23" fmla="*/ 128 h 128"/>
                  <a:gd name="T24" fmla="*/ 55 w 84"/>
                  <a:gd name="T25" fmla="*/ 128 h 128"/>
                  <a:gd name="T26" fmla="*/ 60 w 84"/>
                  <a:gd name="T27" fmla="*/ 124 h 128"/>
                  <a:gd name="T28" fmla="*/ 56 w 84"/>
                  <a:gd name="T2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128">
                    <a:moveTo>
                      <a:pt x="56" y="118"/>
                    </a:moveTo>
                    <a:cubicBezTo>
                      <a:pt x="19" y="109"/>
                      <a:pt x="19" y="109"/>
                      <a:pt x="19" y="109"/>
                    </a:cubicBezTo>
                    <a:cubicBezTo>
                      <a:pt x="59" y="91"/>
                      <a:pt x="84" y="50"/>
                      <a:pt x="78" y="5"/>
                    </a:cubicBezTo>
                    <a:cubicBezTo>
                      <a:pt x="78" y="2"/>
                      <a:pt x="76" y="0"/>
                      <a:pt x="73" y="1"/>
                    </a:cubicBezTo>
                    <a:cubicBezTo>
                      <a:pt x="70" y="1"/>
                      <a:pt x="68" y="3"/>
                      <a:pt x="69" y="6"/>
                    </a:cubicBezTo>
                    <a:cubicBezTo>
                      <a:pt x="73" y="47"/>
                      <a:pt x="50" y="85"/>
                      <a:pt x="13" y="101"/>
                    </a:cubicBezTo>
                    <a:cubicBezTo>
                      <a:pt x="22" y="62"/>
                      <a:pt x="22" y="62"/>
                      <a:pt x="22" y="62"/>
                    </a:cubicBezTo>
                    <a:cubicBezTo>
                      <a:pt x="23" y="59"/>
                      <a:pt x="22" y="57"/>
                      <a:pt x="19" y="56"/>
                    </a:cubicBezTo>
                    <a:cubicBezTo>
                      <a:pt x="16" y="55"/>
                      <a:pt x="14" y="57"/>
                      <a:pt x="13" y="60"/>
                    </a:cubicBezTo>
                    <a:cubicBezTo>
                      <a:pt x="0" y="109"/>
                      <a:pt x="0" y="109"/>
                      <a:pt x="0" y="109"/>
                    </a:cubicBezTo>
                    <a:cubicBezTo>
                      <a:pt x="0" y="112"/>
                      <a:pt x="1" y="115"/>
                      <a:pt x="4" y="115"/>
                    </a:cubicBezTo>
                    <a:cubicBezTo>
                      <a:pt x="54" y="128"/>
                      <a:pt x="54" y="128"/>
                      <a:pt x="54" y="128"/>
                    </a:cubicBezTo>
                    <a:cubicBezTo>
                      <a:pt x="54" y="128"/>
                      <a:pt x="55" y="128"/>
                      <a:pt x="55" y="128"/>
                    </a:cubicBezTo>
                    <a:cubicBezTo>
                      <a:pt x="57" y="128"/>
                      <a:pt x="59" y="127"/>
                      <a:pt x="60" y="124"/>
                    </a:cubicBezTo>
                    <a:cubicBezTo>
                      <a:pt x="60" y="122"/>
                      <a:pt x="59" y="119"/>
                      <a:pt x="56"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4" name="Freeform 492"/>
              <p:cNvSpPr>
                <a:spLocks/>
              </p:cNvSpPr>
              <p:nvPr/>
            </p:nvSpPr>
            <p:spPr bwMode="auto">
              <a:xfrm>
                <a:off x="8108950" y="4829175"/>
                <a:ext cx="214312" cy="254000"/>
              </a:xfrm>
              <a:custGeom>
                <a:avLst/>
                <a:gdLst>
                  <a:gd name="T0" fmla="*/ 101 w 104"/>
                  <a:gd name="T1" fmla="*/ 113 h 123"/>
                  <a:gd name="T2" fmla="*/ 46 w 104"/>
                  <a:gd name="T3" fmla="*/ 17 h 123"/>
                  <a:gd name="T4" fmla="*/ 75 w 104"/>
                  <a:gd name="T5" fmla="*/ 46 h 123"/>
                  <a:gd name="T6" fmla="*/ 78 w 104"/>
                  <a:gd name="T7" fmla="*/ 47 h 123"/>
                  <a:gd name="T8" fmla="*/ 82 w 104"/>
                  <a:gd name="T9" fmla="*/ 46 h 123"/>
                  <a:gd name="T10" fmla="*/ 82 w 104"/>
                  <a:gd name="T11" fmla="*/ 39 h 123"/>
                  <a:gd name="T12" fmla="*/ 46 w 104"/>
                  <a:gd name="T13" fmla="*/ 2 h 123"/>
                  <a:gd name="T14" fmla="*/ 39 w 104"/>
                  <a:gd name="T15" fmla="*/ 2 h 123"/>
                  <a:gd name="T16" fmla="*/ 2 w 104"/>
                  <a:gd name="T17" fmla="*/ 38 h 123"/>
                  <a:gd name="T18" fmla="*/ 2 w 104"/>
                  <a:gd name="T19" fmla="*/ 45 h 123"/>
                  <a:gd name="T20" fmla="*/ 9 w 104"/>
                  <a:gd name="T21" fmla="*/ 45 h 123"/>
                  <a:gd name="T22" fmla="*/ 36 w 104"/>
                  <a:gd name="T23" fmla="*/ 19 h 123"/>
                  <a:gd name="T24" fmla="*/ 97 w 104"/>
                  <a:gd name="T25" fmla="*/ 122 h 123"/>
                  <a:gd name="T26" fmla="*/ 99 w 104"/>
                  <a:gd name="T27" fmla="*/ 123 h 123"/>
                  <a:gd name="T28" fmla="*/ 103 w 104"/>
                  <a:gd name="T29" fmla="*/ 120 h 123"/>
                  <a:gd name="T30" fmla="*/ 101 w 104"/>
                  <a:gd name="T31" fmla="*/ 11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23">
                    <a:moveTo>
                      <a:pt x="101" y="113"/>
                    </a:moveTo>
                    <a:cubicBezTo>
                      <a:pt x="62" y="97"/>
                      <a:pt x="40" y="58"/>
                      <a:pt x="46" y="17"/>
                    </a:cubicBezTo>
                    <a:cubicBezTo>
                      <a:pt x="75" y="46"/>
                      <a:pt x="75" y="46"/>
                      <a:pt x="75" y="46"/>
                    </a:cubicBezTo>
                    <a:cubicBezTo>
                      <a:pt x="76" y="47"/>
                      <a:pt x="77" y="47"/>
                      <a:pt x="78" y="47"/>
                    </a:cubicBezTo>
                    <a:cubicBezTo>
                      <a:pt x="80" y="47"/>
                      <a:pt x="81" y="47"/>
                      <a:pt x="82" y="46"/>
                    </a:cubicBezTo>
                    <a:cubicBezTo>
                      <a:pt x="84" y="44"/>
                      <a:pt x="84" y="41"/>
                      <a:pt x="82" y="39"/>
                    </a:cubicBezTo>
                    <a:cubicBezTo>
                      <a:pt x="46" y="2"/>
                      <a:pt x="46" y="2"/>
                      <a:pt x="46" y="2"/>
                    </a:cubicBezTo>
                    <a:cubicBezTo>
                      <a:pt x="44" y="0"/>
                      <a:pt x="41" y="0"/>
                      <a:pt x="39" y="2"/>
                    </a:cubicBezTo>
                    <a:cubicBezTo>
                      <a:pt x="2" y="38"/>
                      <a:pt x="2" y="38"/>
                      <a:pt x="2" y="38"/>
                    </a:cubicBezTo>
                    <a:cubicBezTo>
                      <a:pt x="0" y="40"/>
                      <a:pt x="0" y="43"/>
                      <a:pt x="2" y="45"/>
                    </a:cubicBezTo>
                    <a:cubicBezTo>
                      <a:pt x="4" y="47"/>
                      <a:pt x="7" y="47"/>
                      <a:pt x="9" y="45"/>
                    </a:cubicBezTo>
                    <a:cubicBezTo>
                      <a:pt x="36" y="19"/>
                      <a:pt x="36" y="19"/>
                      <a:pt x="36" y="19"/>
                    </a:cubicBezTo>
                    <a:cubicBezTo>
                      <a:pt x="31" y="63"/>
                      <a:pt x="56" y="105"/>
                      <a:pt x="97" y="122"/>
                    </a:cubicBezTo>
                    <a:cubicBezTo>
                      <a:pt x="98" y="123"/>
                      <a:pt x="98" y="123"/>
                      <a:pt x="99" y="123"/>
                    </a:cubicBezTo>
                    <a:cubicBezTo>
                      <a:pt x="101" y="123"/>
                      <a:pt x="103" y="122"/>
                      <a:pt x="103" y="120"/>
                    </a:cubicBezTo>
                    <a:cubicBezTo>
                      <a:pt x="104" y="117"/>
                      <a:pt x="103" y="114"/>
                      <a:pt x="101"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129" name="Freeform 189"/>
          <p:cNvSpPr>
            <a:spLocks noChangeAspect="1" noEditPoints="1"/>
          </p:cNvSpPr>
          <p:nvPr/>
        </p:nvSpPr>
        <p:spPr bwMode="auto">
          <a:xfrm>
            <a:off x="6166157" y="5470889"/>
            <a:ext cx="504000" cy="504000"/>
          </a:xfrm>
          <a:custGeom>
            <a:avLst/>
            <a:gdLst>
              <a:gd name="T0" fmla="*/ 0 w 512"/>
              <a:gd name="T1" fmla="*/ 256 h 512"/>
              <a:gd name="T2" fmla="*/ 512 w 512"/>
              <a:gd name="T3" fmla="*/ 256 h 512"/>
              <a:gd name="T4" fmla="*/ 416 w 512"/>
              <a:gd name="T5" fmla="*/ 330 h 512"/>
              <a:gd name="T6" fmla="*/ 394 w 512"/>
              <a:gd name="T7" fmla="*/ 341 h 512"/>
              <a:gd name="T8" fmla="*/ 384 w 512"/>
              <a:gd name="T9" fmla="*/ 320 h 512"/>
              <a:gd name="T10" fmla="*/ 371 w 512"/>
              <a:gd name="T11" fmla="*/ 334 h 512"/>
              <a:gd name="T12" fmla="*/ 338 w 512"/>
              <a:gd name="T13" fmla="*/ 359 h 512"/>
              <a:gd name="T14" fmla="*/ 318 w 512"/>
              <a:gd name="T15" fmla="*/ 376 h 512"/>
              <a:gd name="T16" fmla="*/ 277 w 512"/>
              <a:gd name="T17" fmla="*/ 370 h 512"/>
              <a:gd name="T18" fmla="*/ 250 w 512"/>
              <a:gd name="T19" fmla="*/ 384 h 512"/>
              <a:gd name="T20" fmla="*/ 217 w 512"/>
              <a:gd name="T21" fmla="*/ 381 h 512"/>
              <a:gd name="T22" fmla="*/ 172 w 512"/>
              <a:gd name="T23" fmla="*/ 368 h 512"/>
              <a:gd name="T24" fmla="*/ 128 w 512"/>
              <a:gd name="T25" fmla="*/ 320 h 512"/>
              <a:gd name="T26" fmla="*/ 117 w 512"/>
              <a:gd name="T27" fmla="*/ 341 h 512"/>
              <a:gd name="T28" fmla="*/ 96 w 512"/>
              <a:gd name="T29" fmla="*/ 330 h 512"/>
              <a:gd name="T30" fmla="*/ 106 w 512"/>
              <a:gd name="T31" fmla="*/ 170 h 512"/>
              <a:gd name="T32" fmla="*/ 106 w 512"/>
              <a:gd name="T33" fmla="*/ 149 h 512"/>
              <a:gd name="T34" fmla="*/ 128 w 512"/>
              <a:gd name="T35" fmla="*/ 160 h 512"/>
              <a:gd name="T36" fmla="*/ 224 w 512"/>
              <a:gd name="T37" fmla="*/ 181 h 512"/>
              <a:gd name="T38" fmla="*/ 261 w 512"/>
              <a:gd name="T39" fmla="*/ 161 h 512"/>
              <a:gd name="T40" fmla="*/ 343 w 512"/>
              <a:gd name="T41" fmla="*/ 181 h 512"/>
              <a:gd name="T42" fmla="*/ 384 w 512"/>
              <a:gd name="T43" fmla="*/ 160 h 512"/>
              <a:gd name="T44" fmla="*/ 405 w 512"/>
              <a:gd name="T45" fmla="*/ 149 h 512"/>
              <a:gd name="T46" fmla="*/ 405 w 512"/>
              <a:gd name="T47" fmla="*/ 170 h 512"/>
              <a:gd name="T48" fmla="*/ 416 w 512"/>
              <a:gd name="T49" fmla="*/ 330 h 512"/>
              <a:gd name="T50" fmla="*/ 350 w 512"/>
              <a:gd name="T51" fmla="*/ 328 h 512"/>
              <a:gd name="T52" fmla="*/ 335 w 512"/>
              <a:gd name="T53" fmla="*/ 337 h 512"/>
              <a:gd name="T54" fmla="*/ 328 w 512"/>
              <a:gd name="T55" fmla="*/ 332 h 512"/>
              <a:gd name="T56" fmla="*/ 294 w 512"/>
              <a:gd name="T57" fmla="*/ 274 h 512"/>
              <a:gd name="T58" fmla="*/ 275 w 512"/>
              <a:gd name="T59" fmla="*/ 284 h 512"/>
              <a:gd name="T60" fmla="*/ 310 w 512"/>
              <a:gd name="T61" fmla="*/ 343 h 512"/>
              <a:gd name="T62" fmla="*/ 290 w 512"/>
              <a:gd name="T63" fmla="*/ 353 h 512"/>
              <a:gd name="T64" fmla="*/ 243 w 512"/>
              <a:gd name="T65" fmla="*/ 296 h 512"/>
              <a:gd name="T66" fmla="*/ 260 w 512"/>
              <a:gd name="T67" fmla="*/ 345 h 512"/>
              <a:gd name="T68" fmla="*/ 256 w 512"/>
              <a:gd name="T69" fmla="*/ 361 h 512"/>
              <a:gd name="T70" fmla="*/ 239 w 512"/>
              <a:gd name="T71" fmla="*/ 357 h 512"/>
              <a:gd name="T72" fmla="*/ 228 w 512"/>
              <a:gd name="T73" fmla="*/ 337 h 512"/>
              <a:gd name="T74" fmla="*/ 220 w 512"/>
              <a:gd name="T75" fmla="*/ 325 h 512"/>
              <a:gd name="T76" fmla="*/ 202 w 512"/>
              <a:gd name="T77" fmla="*/ 337 h 512"/>
              <a:gd name="T78" fmla="*/ 207 w 512"/>
              <a:gd name="T79" fmla="*/ 363 h 512"/>
              <a:gd name="T80" fmla="*/ 158 w 512"/>
              <a:gd name="T81" fmla="*/ 304 h 512"/>
              <a:gd name="T82" fmla="*/ 128 w 512"/>
              <a:gd name="T83" fmla="*/ 298 h 512"/>
              <a:gd name="T84" fmla="*/ 184 w 512"/>
              <a:gd name="T85" fmla="*/ 202 h 512"/>
              <a:gd name="T86" fmla="*/ 160 w 512"/>
              <a:gd name="T87" fmla="*/ 234 h 512"/>
              <a:gd name="T88" fmla="*/ 193 w 512"/>
              <a:gd name="T89" fmla="*/ 266 h 512"/>
              <a:gd name="T90" fmla="*/ 349 w 512"/>
              <a:gd name="T91" fmla="*/ 319 h 512"/>
              <a:gd name="T92" fmla="*/ 384 w 512"/>
              <a:gd name="T93" fmla="*/ 202 h 512"/>
              <a:gd name="T94" fmla="*/ 362 w 512"/>
              <a:gd name="T95" fmla="*/ 298 h 512"/>
              <a:gd name="T96" fmla="*/ 322 w 512"/>
              <a:gd name="T97" fmla="*/ 230 h 512"/>
              <a:gd name="T98" fmla="*/ 190 w 512"/>
              <a:gd name="T99" fmla="*/ 245 h 512"/>
              <a:gd name="T100" fmla="*/ 181 w 512"/>
              <a:gd name="T101" fmla="*/ 234 h 512"/>
              <a:gd name="T102" fmla="*/ 268 w 512"/>
              <a:gd name="T103" fmla="*/ 182 h 512"/>
              <a:gd name="T104" fmla="*/ 341 w 512"/>
              <a:gd name="T105" fmla="*/ 20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6" y="330"/>
                </a:moveTo>
                <a:cubicBezTo>
                  <a:pt x="416" y="336"/>
                  <a:pt x="411" y="341"/>
                  <a:pt x="405" y="341"/>
                </a:cubicBezTo>
                <a:cubicBezTo>
                  <a:pt x="394" y="341"/>
                  <a:pt x="394" y="341"/>
                  <a:pt x="394" y="341"/>
                </a:cubicBezTo>
                <a:cubicBezTo>
                  <a:pt x="388" y="341"/>
                  <a:pt x="384" y="336"/>
                  <a:pt x="384" y="330"/>
                </a:cubicBezTo>
                <a:cubicBezTo>
                  <a:pt x="384" y="320"/>
                  <a:pt x="384" y="320"/>
                  <a:pt x="384" y="320"/>
                </a:cubicBezTo>
                <a:cubicBezTo>
                  <a:pt x="371" y="320"/>
                  <a:pt x="371" y="320"/>
                  <a:pt x="371" y="320"/>
                </a:cubicBezTo>
                <a:cubicBezTo>
                  <a:pt x="372" y="324"/>
                  <a:pt x="372" y="329"/>
                  <a:pt x="371" y="334"/>
                </a:cubicBezTo>
                <a:cubicBezTo>
                  <a:pt x="368" y="342"/>
                  <a:pt x="363" y="350"/>
                  <a:pt x="355" y="354"/>
                </a:cubicBezTo>
                <a:cubicBezTo>
                  <a:pt x="350" y="357"/>
                  <a:pt x="344" y="359"/>
                  <a:pt x="338" y="359"/>
                </a:cubicBezTo>
                <a:cubicBezTo>
                  <a:pt x="336" y="359"/>
                  <a:pt x="334" y="358"/>
                  <a:pt x="332" y="358"/>
                </a:cubicBezTo>
                <a:cubicBezTo>
                  <a:pt x="330" y="365"/>
                  <a:pt x="325" y="372"/>
                  <a:pt x="318" y="376"/>
                </a:cubicBezTo>
                <a:cubicBezTo>
                  <a:pt x="313" y="380"/>
                  <a:pt x="307" y="381"/>
                  <a:pt x="301" y="381"/>
                </a:cubicBezTo>
                <a:cubicBezTo>
                  <a:pt x="292" y="381"/>
                  <a:pt x="283" y="377"/>
                  <a:pt x="277" y="370"/>
                </a:cubicBezTo>
                <a:cubicBezTo>
                  <a:pt x="274" y="374"/>
                  <a:pt x="271" y="377"/>
                  <a:pt x="267" y="379"/>
                </a:cubicBezTo>
                <a:cubicBezTo>
                  <a:pt x="261" y="382"/>
                  <a:pt x="256" y="384"/>
                  <a:pt x="250" y="384"/>
                </a:cubicBezTo>
                <a:cubicBezTo>
                  <a:pt x="241" y="384"/>
                  <a:pt x="232" y="380"/>
                  <a:pt x="226" y="374"/>
                </a:cubicBezTo>
                <a:cubicBezTo>
                  <a:pt x="224" y="376"/>
                  <a:pt x="221" y="379"/>
                  <a:pt x="217" y="381"/>
                </a:cubicBezTo>
                <a:cubicBezTo>
                  <a:pt x="212" y="384"/>
                  <a:pt x="207" y="385"/>
                  <a:pt x="202" y="385"/>
                </a:cubicBezTo>
                <a:cubicBezTo>
                  <a:pt x="190" y="385"/>
                  <a:pt x="178" y="379"/>
                  <a:pt x="172" y="368"/>
                </a:cubicBezTo>
                <a:cubicBezTo>
                  <a:pt x="143" y="320"/>
                  <a:pt x="143" y="320"/>
                  <a:pt x="143" y="320"/>
                </a:cubicBezTo>
                <a:cubicBezTo>
                  <a:pt x="128" y="320"/>
                  <a:pt x="128" y="320"/>
                  <a:pt x="128" y="320"/>
                </a:cubicBezTo>
                <a:cubicBezTo>
                  <a:pt x="128" y="330"/>
                  <a:pt x="128" y="330"/>
                  <a:pt x="128" y="330"/>
                </a:cubicBezTo>
                <a:cubicBezTo>
                  <a:pt x="128" y="336"/>
                  <a:pt x="123" y="341"/>
                  <a:pt x="117" y="341"/>
                </a:cubicBezTo>
                <a:cubicBezTo>
                  <a:pt x="106" y="341"/>
                  <a:pt x="106" y="341"/>
                  <a:pt x="106" y="341"/>
                </a:cubicBezTo>
                <a:cubicBezTo>
                  <a:pt x="100" y="341"/>
                  <a:pt x="96" y="336"/>
                  <a:pt x="96" y="330"/>
                </a:cubicBezTo>
                <a:cubicBezTo>
                  <a:pt x="96" y="324"/>
                  <a:pt x="100" y="320"/>
                  <a:pt x="106" y="320"/>
                </a:cubicBezTo>
                <a:cubicBezTo>
                  <a:pt x="106" y="170"/>
                  <a:pt x="106" y="170"/>
                  <a:pt x="106" y="170"/>
                </a:cubicBezTo>
                <a:cubicBezTo>
                  <a:pt x="100" y="170"/>
                  <a:pt x="96" y="166"/>
                  <a:pt x="96" y="160"/>
                </a:cubicBezTo>
                <a:cubicBezTo>
                  <a:pt x="96" y="154"/>
                  <a:pt x="100" y="149"/>
                  <a:pt x="106" y="149"/>
                </a:cubicBezTo>
                <a:cubicBezTo>
                  <a:pt x="117" y="149"/>
                  <a:pt x="117" y="149"/>
                  <a:pt x="117" y="149"/>
                </a:cubicBezTo>
                <a:cubicBezTo>
                  <a:pt x="123" y="149"/>
                  <a:pt x="128" y="154"/>
                  <a:pt x="128" y="160"/>
                </a:cubicBezTo>
                <a:cubicBezTo>
                  <a:pt x="128" y="181"/>
                  <a:pt x="128" y="181"/>
                  <a:pt x="128" y="181"/>
                </a:cubicBezTo>
                <a:cubicBezTo>
                  <a:pt x="224" y="181"/>
                  <a:pt x="224" y="181"/>
                  <a:pt x="224" y="181"/>
                </a:cubicBezTo>
                <a:cubicBezTo>
                  <a:pt x="224" y="181"/>
                  <a:pt x="224" y="181"/>
                  <a:pt x="224" y="181"/>
                </a:cubicBezTo>
                <a:cubicBezTo>
                  <a:pt x="261" y="161"/>
                  <a:pt x="261" y="161"/>
                  <a:pt x="261" y="161"/>
                </a:cubicBezTo>
                <a:cubicBezTo>
                  <a:pt x="264" y="160"/>
                  <a:pt x="267" y="159"/>
                  <a:pt x="269" y="160"/>
                </a:cubicBezTo>
                <a:cubicBezTo>
                  <a:pt x="343" y="181"/>
                  <a:pt x="343" y="181"/>
                  <a:pt x="343" y="181"/>
                </a:cubicBezTo>
                <a:cubicBezTo>
                  <a:pt x="384" y="181"/>
                  <a:pt x="384" y="181"/>
                  <a:pt x="384" y="181"/>
                </a:cubicBezTo>
                <a:cubicBezTo>
                  <a:pt x="384" y="160"/>
                  <a:pt x="384" y="160"/>
                  <a:pt x="384" y="160"/>
                </a:cubicBezTo>
                <a:cubicBezTo>
                  <a:pt x="384" y="154"/>
                  <a:pt x="388" y="149"/>
                  <a:pt x="394" y="149"/>
                </a:cubicBezTo>
                <a:cubicBezTo>
                  <a:pt x="405" y="149"/>
                  <a:pt x="405" y="149"/>
                  <a:pt x="405" y="149"/>
                </a:cubicBezTo>
                <a:cubicBezTo>
                  <a:pt x="411" y="149"/>
                  <a:pt x="416" y="154"/>
                  <a:pt x="416" y="160"/>
                </a:cubicBezTo>
                <a:cubicBezTo>
                  <a:pt x="416" y="166"/>
                  <a:pt x="411" y="170"/>
                  <a:pt x="405" y="170"/>
                </a:cubicBezTo>
                <a:cubicBezTo>
                  <a:pt x="405" y="320"/>
                  <a:pt x="405" y="320"/>
                  <a:pt x="405" y="320"/>
                </a:cubicBezTo>
                <a:cubicBezTo>
                  <a:pt x="411" y="320"/>
                  <a:pt x="416" y="324"/>
                  <a:pt x="416" y="330"/>
                </a:cubicBezTo>
                <a:close/>
                <a:moveTo>
                  <a:pt x="349" y="319"/>
                </a:moveTo>
                <a:cubicBezTo>
                  <a:pt x="350" y="322"/>
                  <a:pt x="351" y="325"/>
                  <a:pt x="350" y="328"/>
                </a:cubicBezTo>
                <a:cubicBezTo>
                  <a:pt x="349" y="332"/>
                  <a:pt x="347" y="334"/>
                  <a:pt x="344" y="336"/>
                </a:cubicBezTo>
                <a:cubicBezTo>
                  <a:pt x="342" y="337"/>
                  <a:pt x="338" y="338"/>
                  <a:pt x="335" y="337"/>
                </a:cubicBezTo>
                <a:cubicBezTo>
                  <a:pt x="332" y="336"/>
                  <a:pt x="330" y="334"/>
                  <a:pt x="328" y="332"/>
                </a:cubicBezTo>
                <a:cubicBezTo>
                  <a:pt x="328" y="332"/>
                  <a:pt x="328" y="332"/>
                  <a:pt x="328" y="332"/>
                </a:cubicBezTo>
                <a:cubicBezTo>
                  <a:pt x="328" y="332"/>
                  <a:pt x="328" y="332"/>
                  <a:pt x="328" y="331"/>
                </a:cubicBezTo>
                <a:cubicBezTo>
                  <a:pt x="294" y="274"/>
                  <a:pt x="294" y="274"/>
                  <a:pt x="294" y="274"/>
                </a:cubicBezTo>
                <a:cubicBezTo>
                  <a:pt x="291" y="268"/>
                  <a:pt x="284" y="267"/>
                  <a:pt x="279" y="270"/>
                </a:cubicBezTo>
                <a:cubicBezTo>
                  <a:pt x="274" y="273"/>
                  <a:pt x="272" y="279"/>
                  <a:pt x="275" y="284"/>
                </a:cubicBezTo>
                <a:cubicBezTo>
                  <a:pt x="310" y="343"/>
                  <a:pt x="310" y="343"/>
                  <a:pt x="310" y="343"/>
                </a:cubicBezTo>
                <a:cubicBezTo>
                  <a:pt x="310" y="343"/>
                  <a:pt x="310" y="343"/>
                  <a:pt x="310" y="343"/>
                </a:cubicBezTo>
                <a:cubicBezTo>
                  <a:pt x="313" y="348"/>
                  <a:pt x="313" y="355"/>
                  <a:pt x="307" y="358"/>
                </a:cubicBezTo>
                <a:cubicBezTo>
                  <a:pt x="301" y="361"/>
                  <a:pt x="294" y="359"/>
                  <a:pt x="290" y="353"/>
                </a:cubicBezTo>
                <a:cubicBezTo>
                  <a:pt x="258" y="300"/>
                  <a:pt x="258" y="300"/>
                  <a:pt x="258" y="300"/>
                </a:cubicBezTo>
                <a:cubicBezTo>
                  <a:pt x="255" y="295"/>
                  <a:pt x="249" y="293"/>
                  <a:pt x="243" y="296"/>
                </a:cubicBezTo>
                <a:cubicBezTo>
                  <a:pt x="238" y="299"/>
                  <a:pt x="237" y="306"/>
                  <a:pt x="240" y="311"/>
                </a:cubicBezTo>
                <a:cubicBezTo>
                  <a:pt x="260" y="345"/>
                  <a:pt x="260" y="345"/>
                  <a:pt x="260" y="345"/>
                </a:cubicBezTo>
                <a:cubicBezTo>
                  <a:pt x="262" y="347"/>
                  <a:pt x="262" y="350"/>
                  <a:pt x="261" y="353"/>
                </a:cubicBezTo>
                <a:cubicBezTo>
                  <a:pt x="261" y="356"/>
                  <a:pt x="259" y="359"/>
                  <a:pt x="256" y="361"/>
                </a:cubicBezTo>
                <a:cubicBezTo>
                  <a:pt x="250" y="364"/>
                  <a:pt x="243" y="362"/>
                  <a:pt x="239" y="357"/>
                </a:cubicBezTo>
                <a:cubicBezTo>
                  <a:pt x="239" y="357"/>
                  <a:pt x="239" y="357"/>
                  <a:pt x="239" y="357"/>
                </a:cubicBezTo>
                <a:cubicBezTo>
                  <a:pt x="228" y="337"/>
                  <a:pt x="228" y="337"/>
                  <a:pt x="228" y="337"/>
                </a:cubicBezTo>
                <a:cubicBezTo>
                  <a:pt x="228" y="337"/>
                  <a:pt x="228" y="337"/>
                  <a:pt x="228" y="337"/>
                </a:cubicBezTo>
                <a:cubicBezTo>
                  <a:pt x="228" y="337"/>
                  <a:pt x="228" y="337"/>
                  <a:pt x="228" y="337"/>
                </a:cubicBezTo>
                <a:cubicBezTo>
                  <a:pt x="220" y="325"/>
                  <a:pt x="220" y="325"/>
                  <a:pt x="220" y="325"/>
                </a:cubicBezTo>
                <a:cubicBezTo>
                  <a:pt x="217" y="320"/>
                  <a:pt x="210" y="319"/>
                  <a:pt x="206" y="322"/>
                </a:cubicBezTo>
                <a:cubicBezTo>
                  <a:pt x="201" y="325"/>
                  <a:pt x="199" y="332"/>
                  <a:pt x="202" y="337"/>
                </a:cubicBezTo>
                <a:cubicBezTo>
                  <a:pt x="210" y="348"/>
                  <a:pt x="210" y="348"/>
                  <a:pt x="210" y="348"/>
                </a:cubicBezTo>
                <a:cubicBezTo>
                  <a:pt x="211" y="350"/>
                  <a:pt x="214" y="358"/>
                  <a:pt x="207" y="363"/>
                </a:cubicBezTo>
                <a:cubicBezTo>
                  <a:pt x="201" y="366"/>
                  <a:pt x="193" y="362"/>
                  <a:pt x="190" y="357"/>
                </a:cubicBezTo>
                <a:cubicBezTo>
                  <a:pt x="158" y="304"/>
                  <a:pt x="158" y="304"/>
                  <a:pt x="158" y="304"/>
                </a:cubicBezTo>
                <a:cubicBezTo>
                  <a:pt x="156" y="300"/>
                  <a:pt x="153" y="298"/>
                  <a:pt x="149" y="298"/>
                </a:cubicBezTo>
                <a:cubicBezTo>
                  <a:pt x="128" y="298"/>
                  <a:pt x="128" y="298"/>
                  <a:pt x="128" y="298"/>
                </a:cubicBezTo>
                <a:cubicBezTo>
                  <a:pt x="128" y="202"/>
                  <a:pt x="128" y="202"/>
                  <a:pt x="128" y="202"/>
                </a:cubicBezTo>
                <a:cubicBezTo>
                  <a:pt x="184" y="202"/>
                  <a:pt x="184" y="202"/>
                  <a:pt x="184" y="202"/>
                </a:cubicBezTo>
                <a:cubicBezTo>
                  <a:pt x="176" y="207"/>
                  <a:pt x="176" y="207"/>
                  <a:pt x="176" y="207"/>
                </a:cubicBezTo>
                <a:cubicBezTo>
                  <a:pt x="166" y="213"/>
                  <a:pt x="160" y="223"/>
                  <a:pt x="160" y="234"/>
                </a:cubicBezTo>
                <a:cubicBezTo>
                  <a:pt x="160" y="244"/>
                  <a:pt x="164" y="254"/>
                  <a:pt x="170" y="260"/>
                </a:cubicBezTo>
                <a:cubicBezTo>
                  <a:pt x="177" y="265"/>
                  <a:pt x="185" y="267"/>
                  <a:pt x="193" y="266"/>
                </a:cubicBezTo>
                <a:cubicBezTo>
                  <a:pt x="307" y="247"/>
                  <a:pt x="307" y="247"/>
                  <a:pt x="307" y="247"/>
                </a:cubicBezTo>
                <a:lnTo>
                  <a:pt x="349" y="319"/>
                </a:lnTo>
                <a:close/>
                <a:moveTo>
                  <a:pt x="341" y="202"/>
                </a:moveTo>
                <a:cubicBezTo>
                  <a:pt x="384" y="202"/>
                  <a:pt x="384" y="202"/>
                  <a:pt x="384" y="202"/>
                </a:cubicBezTo>
                <a:cubicBezTo>
                  <a:pt x="384" y="298"/>
                  <a:pt x="384" y="298"/>
                  <a:pt x="384" y="298"/>
                </a:cubicBezTo>
                <a:cubicBezTo>
                  <a:pt x="362" y="298"/>
                  <a:pt x="362" y="298"/>
                  <a:pt x="362" y="298"/>
                </a:cubicBezTo>
                <a:cubicBezTo>
                  <a:pt x="362" y="298"/>
                  <a:pt x="362" y="299"/>
                  <a:pt x="361" y="299"/>
                </a:cubicBezTo>
                <a:cubicBezTo>
                  <a:pt x="322" y="230"/>
                  <a:pt x="322" y="230"/>
                  <a:pt x="322" y="230"/>
                </a:cubicBezTo>
                <a:cubicBezTo>
                  <a:pt x="320" y="226"/>
                  <a:pt x="316" y="224"/>
                  <a:pt x="311" y="225"/>
                </a:cubicBezTo>
                <a:cubicBezTo>
                  <a:pt x="190" y="245"/>
                  <a:pt x="190" y="245"/>
                  <a:pt x="190" y="245"/>
                </a:cubicBezTo>
                <a:cubicBezTo>
                  <a:pt x="187" y="246"/>
                  <a:pt x="185" y="245"/>
                  <a:pt x="184" y="244"/>
                </a:cubicBezTo>
                <a:cubicBezTo>
                  <a:pt x="182" y="242"/>
                  <a:pt x="181" y="238"/>
                  <a:pt x="181" y="234"/>
                </a:cubicBezTo>
                <a:cubicBezTo>
                  <a:pt x="181" y="229"/>
                  <a:pt x="184" y="227"/>
                  <a:pt x="186" y="226"/>
                </a:cubicBezTo>
                <a:cubicBezTo>
                  <a:pt x="268" y="182"/>
                  <a:pt x="268" y="182"/>
                  <a:pt x="268" y="182"/>
                </a:cubicBezTo>
                <a:cubicBezTo>
                  <a:pt x="338" y="202"/>
                  <a:pt x="338" y="202"/>
                  <a:pt x="338" y="202"/>
                </a:cubicBezTo>
                <a:cubicBezTo>
                  <a:pt x="339" y="202"/>
                  <a:pt x="340" y="202"/>
                  <a:pt x="341" y="202"/>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endParaRPr lang="en-GB" sz="750" dirty="0"/>
          </a:p>
        </p:txBody>
      </p:sp>
      <p:sp>
        <p:nvSpPr>
          <p:cNvPr id="132" name="Freeform 333"/>
          <p:cNvSpPr>
            <a:spLocks noEditPoints="1"/>
          </p:cNvSpPr>
          <p:nvPr/>
        </p:nvSpPr>
        <p:spPr bwMode="auto">
          <a:xfrm>
            <a:off x="1713362" y="4543152"/>
            <a:ext cx="503867" cy="503866"/>
          </a:xfrm>
          <a:custGeom>
            <a:avLst/>
            <a:gdLst>
              <a:gd name="T0" fmla="*/ 337 w 512"/>
              <a:gd name="T1" fmla="*/ 171 h 512"/>
              <a:gd name="T2" fmla="*/ 299 w 512"/>
              <a:gd name="T3" fmla="*/ 171 h 512"/>
              <a:gd name="T4" fmla="*/ 299 w 512"/>
              <a:gd name="T5" fmla="*/ 133 h 512"/>
              <a:gd name="T6" fmla="*/ 337 w 512"/>
              <a:gd name="T7" fmla="*/ 171 h 512"/>
              <a:gd name="T8" fmla="*/ 288 w 512"/>
              <a:gd name="T9" fmla="*/ 192 h 512"/>
              <a:gd name="T10" fmla="*/ 352 w 512"/>
              <a:gd name="T11" fmla="*/ 192 h 512"/>
              <a:gd name="T12" fmla="*/ 352 w 512"/>
              <a:gd name="T13" fmla="*/ 395 h 512"/>
              <a:gd name="T14" fmla="*/ 160 w 512"/>
              <a:gd name="T15" fmla="*/ 395 h 512"/>
              <a:gd name="T16" fmla="*/ 160 w 512"/>
              <a:gd name="T17" fmla="*/ 118 h 512"/>
              <a:gd name="T18" fmla="*/ 277 w 512"/>
              <a:gd name="T19" fmla="*/ 118 h 512"/>
              <a:gd name="T20" fmla="*/ 277 w 512"/>
              <a:gd name="T21" fmla="*/ 182 h 512"/>
              <a:gd name="T22" fmla="*/ 288 w 512"/>
              <a:gd name="T23" fmla="*/ 192 h 512"/>
              <a:gd name="T24" fmla="*/ 331 w 512"/>
              <a:gd name="T25" fmla="*/ 363 h 512"/>
              <a:gd name="T26" fmla="*/ 320 w 512"/>
              <a:gd name="T27" fmla="*/ 352 h 512"/>
              <a:gd name="T28" fmla="*/ 192 w 512"/>
              <a:gd name="T29" fmla="*/ 352 h 512"/>
              <a:gd name="T30" fmla="*/ 181 w 512"/>
              <a:gd name="T31" fmla="*/ 363 h 512"/>
              <a:gd name="T32" fmla="*/ 192 w 512"/>
              <a:gd name="T33" fmla="*/ 374 h 512"/>
              <a:gd name="T34" fmla="*/ 320 w 512"/>
              <a:gd name="T35" fmla="*/ 374 h 512"/>
              <a:gd name="T36" fmla="*/ 331 w 512"/>
              <a:gd name="T37" fmla="*/ 363 h 512"/>
              <a:gd name="T38" fmla="*/ 331 w 512"/>
              <a:gd name="T39" fmla="*/ 320 h 512"/>
              <a:gd name="T40" fmla="*/ 320 w 512"/>
              <a:gd name="T41" fmla="*/ 310 h 512"/>
              <a:gd name="T42" fmla="*/ 192 w 512"/>
              <a:gd name="T43" fmla="*/ 310 h 512"/>
              <a:gd name="T44" fmla="*/ 181 w 512"/>
              <a:gd name="T45" fmla="*/ 320 h 512"/>
              <a:gd name="T46" fmla="*/ 192 w 512"/>
              <a:gd name="T47" fmla="*/ 331 h 512"/>
              <a:gd name="T48" fmla="*/ 320 w 512"/>
              <a:gd name="T49" fmla="*/ 331 h 512"/>
              <a:gd name="T50" fmla="*/ 331 w 512"/>
              <a:gd name="T51" fmla="*/ 320 h 512"/>
              <a:gd name="T52" fmla="*/ 331 w 512"/>
              <a:gd name="T53" fmla="*/ 278 h 512"/>
              <a:gd name="T54" fmla="*/ 320 w 512"/>
              <a:gd name="T55" fmla="*/ 267 h 512"/>
              <a:gd name="T56" fmla="*/ 192 w 512"/>
              <a:gd name="T57" fmla="*/ 267 h 512"/>
              <a:gd name="T58" fmla="*/ 181 w 512"/>
              <a:gd name="T59" fmla="*/ 278 h 512"/>
              <a:gd name="T60" fmla="*/ 192 w 512"/>
              <a:gd name="T61" fmla="*/ 288 h 512"/>
              <a:gd name="T62" fmla="*/ 320 w 512"/>
              <a:gd name="T63" fmla="*/ 288 h 512"/>
              <a:gd name="T64" fmla="*/ 331 w 512"/>
              <a:gd name="T65" fmla="*/ 278 h 512"/>
              <a:gd name="T66" fmla="*/ 320 w 512"/>
              <a:gd name="T67" fmla="*/ 224 h 512"/>
              <a:gd name="T68" fmla="*/ 192 w 512"/>
              <a:gd name="T69" fmla="*/ 224 h 512"/>
              <a:gd name="T70" fmla="*/ 181 w 512"/>
              <a:gd name="T71" fmla="*/ 235 h 512"/>
              <a:gd name="T72" fmla="*/ 192 w 512"/>
              <a:gd name="T73" fmla="*/ 246 h 512"/>
              <a:gd name="T74" fmla="*/ 320 w 512"/>
              <a:gd name="T75" fmla="*/ 246 h 512"/>
              <a:gd name="T76" fmla="*/ 331 w 512"/>
              <a:gd name="T77" fmla="*/ 235 h 512"/>
              <a:gd name="T78" fmla="*/ 320 w 512"/>
              <a:gd name="T79" fmla="*/ 224 h 512"/>
              <a:gd name="T80" fmla="*/ 512 w 512"/>
              <a:gd name="T81" fmla="*/ 256 h 512"/>
              <a:gd name="T82" fmla="*/ 256 w 512"/>
              <a:gd name="T83" fmla="*/ 512 h 512"/>
              <a:gd name="T84" fmla="*/ 0 w 512"/>
              <a:gd name="T85" fmla="*/ 256 h 512"/>
              <a:gd name="T86" fmla="*/ 256 w 512"/>
              <a:gd name="T87" fmla="*/ 0 h 512"/>
              <a:gd name="T88" fmla="*/ 512 w 512"/>
              <a:gd name="T89" fmla="*/ 256 h 512"/>
              <a:gd name="T90" fmla="*/ 373 w 512"/>
              <a:gd name="T91" fmla="*/ 182 h 512"/>
              <a:gd name="T92" fmla="*/ 373 w 512"/>
              <a:gd name="T93" fmla="*/ 178 h 512"/>
              <a:gd name="T94" fmla="*/ 370 w 512"/>
              <a:gd name="T95" fmla="*/ 174 h 512"/>
              <a:gd name="T96" fmla="*/ 296 w 512"/>
              <a:gd name="T97" fmla="*/ 99 h 512"/>
              <a:gd name="T98" fmla="*/ 292 w 512"/>
              <a:gd name="T99" fmla="*/ 97 h 512"/>
              <a:gd name="T100" fmla="*/ 288 w 512"/>
              <a:gd name="T101" fmla="*/ 96 h 512"/>
              <a:gd name="T102" fmla="*/ 149 w 512"/>
              <a:gd name="T103" fmla="*/ 96 h 512"/>
              <a:gd name="T104" fmla="*/ 139 w 512"/>
              <a:gd name="T105" fmla="*/ 107 h 512"/>
              <a:gd name="T106" fmla="*/ 139 w 512"/>
              <a:gd name="T107" fmla="*/ 406 h 512"/>
              <a:gd name="T108" fmla="*/ 149 w 512"/>
              <a:gd name="T109" fmla="*/ 416 h 512"/>
              <a:gd name="T110" fmla="*/ 363 w 512"/>
              <a:gd name="T111" fmla="*/ 416 h 512"/>
              <a:gd name="T112" fmla="*/ 373 w 512"/>
              <a:gd name="T113" fmla="*/ 406 h 512"/>
              <a:gd name="T114" fmla="*/ 373 w 512"/>
              <a:gd name="T115" fmla="*/ 18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337" y="171"/>
                </a:moveTo>
                <a:cubicBezTo>
                  <a:pt x="299" y="171"/>
                  <a:pt x="299" y="171"/>
                  <a:pt x="299" y="171"/>
                </a:cubicBezTo>
                <a:cubicBezTo>
                  <a:pt x="299" y="133"/>
                  <a:pt x="299" y="133"/>
                  <a:pt x="299" y="133"/>
                </a:cubicBezTo>
                <a:lnTo>
                  <a:pt x="337" y="171"/>
                </a:lnTo>
                <a:close/>
                <a:moveTo>
                  <a:pt x="288" y="192"/>
                </a:moveTo>
                <a:cubicBezTo>
                  <a:pt x="352" y="192"/>
                  <a:pt x="352" y="192"/>
                  <a:pt x="352" y="192"/>
                </a:cubicBezTo>
                <a:cubicBezTo>
                  <a:pt x="352" y="395"/>
                  <a:pt x="352" y="395"/>
                  <a:pt x="352" y="395"/>
                </a:cubicBezTo>
                <a:cubicBezTo>
                  <a:pt x="160" y="395"/>
                  <a:pt x="160" y="395"/>
                  <a:pt x="160" y="395"/>
                </a:cubicBezTo>
                <a:cubicBezTo>
                  <a:pt x="160" y="118"/>
                  <a:pt x="160" y="118"/>
                  <a:pt x="160" y="118"/>
                </a:cubicBezTo>
                <a:cubicBezTo>
                  <a:pt x="277" y="118"/>
                  <a:pt x="277" y="118"/>
                  <a:pt x="277" y="118"/>
                </a:cubicBezTo>
                <a:cubicBezTo>
                  <a:pt x="277" y="182"/>
                  <a:pt x="277" y="182"/>
                  <a:pt x="277" y="182"/>
                </a:cubicBezTo>
                <a:cubicBezTo>
                  <a:pt x="277" y="188"/>
                  <a:pt x="282" y="192"/>
                  <a:pt x="288" y="192"/>
                </a:cubicBezTo>
                <a:close/>
                <a:moveTo>
                  <a:pt x="331" y="363"/>
                </a:moveTo>
                <a:cubicBezTo>
                  <a:pt x="331" y="357"/>
                  <a:pt x="326" y="352"/>
                  <a:pt x="320" y="352"/>
                </a:cubicBezTo>
                <a:cubicBezTo>
                  <a:pt x="192" y="352"/>
                  <a:pt x="192" y="352"/>
                  <a:pt x="192" y="352"/>
                </a:cubicBezTo>
                <a:cubicBezTo>
                  <a:pt x="186" y="352"/>
                  <a:pt x="181" y="357"/>
                  <a:pt x="181" y="363"/>
                </a:cubicBezTo>
                <a:cubicBezTo>
                  <a:pt x="181" y="369"/>
                  <a:pt x="186" y="374"/>
                  <a:pt x="192" y="374"/>
                </a:cubicBezTo>
                <a:cubicBezTo>
                  <a:pt x="320" y="374"/>
                  <a:pt x="320" y="374"/>
                  <a:pt x="320" y="374"/>
                </a:cubicBezTo>
                <a:cubicBezTo>
                  <a:pt x="326" y="374"/>
                  <a:pt x="331" y="369"/>
                  <a:pt x="331" y="363"/>
                </a:cubicBezTo>
                <a:close/>
                <a:moveTo>
                  <a:pt x="331" y="320"/>
                </a:moveTo>
                <a:cubicBezTo>
                  <a:pt x="331" y="314"/>
                  <a:pt x="326" y="310"/>
                  <a:pt x="320" y="310"/>
                </a:cubicBezTo>
                <a:cubicBezTo>
                  <a:pt x="192" y="310"/>
                  <a:pt x="192" y="310"/>
                  <a:pt x="192" y="310"/>
                </a:cubicBezTo>
                <a:cubicBezTo>
                  <a:pt x="186" y="310"/>
                  <a:pt x="181" y="314"/>
                  <a:pt x="181" y="320"/>
                </a:cubicBezTo>
                <a:cubicBezTo>
                  <a:pt x="181" y="326"/>
                  <a:pt x="186" y="331"/>
                  <a:pt x="192" y="331"/>
                </a:cubicBezTo>
                <a:cubicBezTo>
                  <a:pt x="320" y="331"/>
                  <a:pt x="320" y="331"/>
                  <a:pt x="320" y="331"/>
                </a:cubicBezTo>
                <a:cubicBezTo>
                  <a:pt x="326" y="331"/>
                  <a:pt x="331" y="326"/>
                  <a:pt x="331" y="320"/>
                </a:cubicBezTo>
                <a:close/>
                <a:moveTo>
                  <a:pt x="331" y="278"/>
                </a:moveTo>
                <a:cubicBezTo>
                  <a:pt x="331" y="272"/>
                  <a:pt x="326" y="267"/>
                  <a:pt x="320" y="267"/>
                </a:cubicBezTo>
                <a:cubicBezTo>
                  <a:pt x="192" y="267"/>
                  <a:pt x="192" y="267"/>
                  <a:pt x="192" y="267"/>
                </a:cubicBezTo>
                <a:cubicBezTo>
                  <a:pt x="186" y="267"/>
                  <a:pt x="181" y="272"/>
                  <a:pt x="181" y="278"/>
                </a:cubicBezTo>
                <a:cubicBezTo>
                  <a:pt x="181" y="284"/>
                  <a:pt x="186" y="288"/>
                  <a:pt x="192" y="288"/>
                </a:cubicBezTo>
                <a:cubicBezTo>
                  <a:pt x="320" y="288"/>
                  <a:pt x="320" y="288"/>
                  <a:pt x="320" y="288"/>
                </a:cubicBezTo>
                <a:cubicBezTo>
                  <a:pt x="326" y="288"/>
                  <a:pt x="331" y="284"/>
                  <a:pt x="331" y="278"/>
                </a:cubicBezTo>
                <a:close/>
                <a:moveTo>
                  <a:pt x="320" y="224"/>
                </a:moveTo>
                <a:cubicBezTo>
                  <a:pt x="192" y="224"/>
                  <a:pt x="192" y="224"/>
                  <a:pt x="192" y="224"/>
                </a:cubicBezTo>
                <a:cubicBezTo>
                  <a:pt x="186" y="224"/>
                  <a:pt x="181" y="229"/>
                  <a:pt x="181" y="235"/>
                </a:cubicBezTo>
                <a:cubicBezTo>
                  <a:pt x="181" y="241"/>
                  <a:pt x="186" y="246"/>
                  <a:pt x="192" y="246"/>
                </a:cubicBezTo>
                <a:cubicBezTo>
                  <a:pt x="320" y="246"/>
                  <a:pt x="320" y="246"/>
                  <a:pt x="320" y="246"/>
                </a:cubicBezTo>
                <a:cubicBezTo>
                  <a:pt x="326" y="246"/>
                  <a:pt x="331" y="241"/>
                  <a:pt x="331" y="235"/>
                </a:cubicBezTo>
                <a:cubicBezTo>
                  <a:pt x="331" y="229"/>
                  <a:pt x="326" y="224"/>
                  <a:pt x="320" y="224"/>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373" y="182"/>
                </a:moveTo>
                <a:cubicBezTo>
                  <a:pt x="373" y="180"/>
                  <a:pt x="373" y="179"/>
                  <a:pt x="373" y="178"/>
                </a:cubicBezTo>
                <a:cubicBezTo>
                  <a:pt x="372" y="176"/>
                  <a:pt x="371" y="175"/>
                  <a:pt x="370" y="174"/>
                </a:cubicBezTo>
                <a:cubicBezTo>
                  <a:pt x="296" y="99"/>
                  <a:pt x="296" y="99"/>
                  <a:pt x="296" y="99"/>
                </a:cubicBezTo>
                <a:cubicBezTo>
                  <a:pt x="295" y="98"/>
                  <a:pt x="293" y="98"/>
                  <a:pt x="292" y="97"/>
                </a:cubicBezTo>
                <a:cubicBezTo>
                  <a:pt x="291" y="97"/>
                  <a:pt x="289" y="96"/>
                  <a:pt x="288" y="96"/>
                </a:cubicBezTo>
                <a:cubicBezTo>
                  <a:pt x="149" y="96"/>
                  <a:pt x="149" y="96"/>
                  <a:pt x="149" y="96"/>
                </a:cubicBezTo>
                <a:cubicBezTo>
                  <a:pt x="143" y="96"/>
                  <a:pt x="139" y="101"/>
                  <a:pt x="139" y="107"/>
                </a:cubicBezTo>
                <a:cubicBezTo>
                  <a:pt x="139" y="406"/>
                  <a:pt x="139" y="406"/>
                  <a:pt x="139" y="406"/>
                </a:cubicBezTo>
                <a:cubicBezTo>
                  <a:pt x="139" y="412"/>
                  <a:pt x="143" y="416"/>
                  <a:pt x="149" y="416"/>
                </a:cubicBezTo>
                <a:cubicBezTo>
                  <a:pt x="363" y="416"/>
                  <a:pt x="363" y="416"/>
                  <a:pt x="363" y="416"/>
                </a:cubicBezTo>
                <a:cubicBezTo>
                  <a:pt x="369" y="416"/>
                  <a:pt x="373" y="412"/>
                  <a:pt x="373" y="406"/>
                </a:cubicBezTo>
                <a:lnTo>
                  <a:pt x="373" y="182"/>
                </a:lnTo>
                <a:close/>
              </a:path>
            </a:pathLst>
          </a:custGeom>
          <a:solidFill>
            <a:srgbClr val="648D1C"/>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750" dirty="0"/>
          </a:p>
        </p:txBody>
      </p:sp>
      <p:sp>
        <p:nvSpPr>
          <p:cNvPr id="133" name="Freeform 36"/>
          <p:cNvSpPr>
            <a:spLocks noChangeAspect="1" noEditPoints="1"/>
          </p:cNvSpPr>
          <p:nvPr/>
        </p:nvSpPr>
        <p:spPr bwMode="auto">
          <a:xfrm>
            <a:off x="6157432" y="4566746"/>
            <a:ext cx="504000" cy="504000"/>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rgbClr val="648D1C"/>
          </a:solidFill>
          <a:ln>
            <a:noFill/>
          </a:ln>
        </p:spPr>
        <p:txBody>
          <a:bodyPr vert="horz" wrap="square" lIns="91440" tIns="45720" rIns="91440" bIns="45720" numCol="1" anchor="t" anchorCtr="0" compatLnSpc="1">
            <a:prstTxWarp prst="textNoShape">
              <a:avLst/>
            </a:prstTxWarp>
          </a:bodyPr>
          <a:lstStyle/>
          <a:p>
            <a:endParaRPr lang="en-GB" sz="750" dirty="0"/>
          </a:p>
        </p:txBody>
      </p:sp>
      <p:sp>
        <p:nvSpPr>
          <p:cNvPr id="134" name="Freeform 249"/>
          <p:cNvSpPr>
            <a:spLocks noChangeAspect="1" noEditPoints="1"/>
          </p:cNvSpPr>
          <p:nvPr/>
        </p:nvSpPr>
        <p:spPr bwMode="auto">
          <a:xfrm>
            <a:off x="1756235" y="5533424"/>
            <a:ext cx="504000" cy="504000"/>
          </a:xfrm>
          <a:custGeom>
            <a:avLst/>
            <a:gdLst>
              <a:gd name="T0" fmla="*/ 359 w 512"/>
              <a:gd name="T1" fmla="*/ 182 h 512"/>
              <a:gd name="T2" fmla="*/ 374 w 512"/>
              <a:gd name="T3" fmla="*/ 197 h 512"/>
              <a:gd name="T4" fmla="*/ 329 w 512"/>
              <a:gd name="T5" fmla="*/ 242 h 512"/>
              <a:gd name="T6" fmla="*/ 313 w 512"/>
              <a:gd name="T7" fmla="*/ 227 h 512"/>
              <a:gd name="T8" fmla="*/ 359 w 512"/>
              <a:gd name="T9" fmla="*/ 182 h 512"/>
              <a:gd name="T10" fmla="*/ 217 w 512"/>
              <a:gd name="T11" fmla="*/ 324 h 512"/>
              <a:gd name="T12" fmla="*/ 210 w 512"/>
              <a:gd name="T13" fmla="*/ 346 h 512"/>
              <a:gd name="T14" fmla="*/ 232 w 512"/>
              <a:gd name="T15" fmla="*/ 339 h 512"/>
              <a:gd name="T16" fmla="*/ 313 w 512"/>
              <a:gd name="T17" fmla="*/ 257 h 512"/>
              <a:gd name="T18" fmla="*/ 298 w 512"/>
              <a:gd name="T19" fmla="*/ 242 h 512"/>
              <a:gd name="T20" fmla="*/ 217 w 512"/>
              <a:gd name="T21" fmla="*/ 324 h 512"/>
              <a:gd name="T22" fmla="*/ 512 w 512"/>
              <a:gd name="T23" fmla="*/ 256 h 512"/>
              <a:gd name="T24" fmla="*/ 256 w 512"/>
              <a:gd name="T25" fmla="*/ 512 h 512"/>
              <a:gd name="T26" fmla="*/ 0 w 512"/>
              <a:gd name="T27" fmla="*/ 256 h 512"/>
              <a:gd name="T28" fmla="*/ 256 w 512"/>
              <a:gd name="T29" fmla="*/ 0 h 512"/>
              <a:gd name="T30" fmla="*/ 512 w 512"/>
              <a:gd name="T31" fmla="*/ 256 h 512"/>
              <a:gd name="T32" fmla="*/ 143 w 512"/>
              <a:gd name="T33" fmla="*/ 327 h 512"/>
              <a:gd name="T34" fmla="*/ 153 w 512"/>
              <a:gd name="T35" fmla="*/ 319 h 512"/>
              <a:gd name="T36" fmla="*/ 194 w 512"/>
              <a:gd name="T37" fmla="*/ 263 h 512"/>
              <a:gd name="T38" fmla="*/ 105 w 512"/>
              <a:gd name="T39" fmla="*/ 234 h 512"/>
              <a:gd name="T40" fmla="*/ 96 w 512"/>
              <a:gd name="T41" fmla="*/ 246 h 512"/>
              <a:gd name="T42" fmla="*/ 107 w 512"/>
              <a:gd name="T43" fmla="*/ 256 h 512"/>
              <a:gd name="T44" fmla="*/ 174 w 512"/>
              <a:gd name="T45" fmla="*/ 269 h 512"/>
              <a:gd name="T46" fmla="*/ 145 w 512"/>
              <a:gd name="T47" fmla="*/ 299 h 512"/>
              <a:gd name="T48" fmla="*/ 122 w 512"/>
              <a:gd name="T49" fmla="*/ 326 h 512"/>
              <a:gd name="T50" fmla="*/ 143 w 512"/>
              <a:gd name="T51" fmla="*/ 360 h 512"/>
              <a:gd name="T52" fmla="*/ 149 w 512"/>
              <a:gd name="T53" fmla="*/ 362 h 512"/>
              <a:gd name="T54" fmla="*/ 158 w 512"/>
              <a:gd name="T55" fmla="*/ 358 h 512"/>
              <a:gd name="T56" fmla="*/ 155 w 512"/>
              <a:gd name="T57" fmla="*/ 343 h 512"/>
              <a:gd name="T58" fmla="*/ 143 w 512"/>
              <a:gd name="T59" fmla="*/ 327 h 512"/>
              <a:gd name="T60" fmla="*/ 400 w 512"/>
              <a:gd name="T61" fmla="*/ 197 h 512"/>
              <a:gd name="T62" fmla="*/ 396 w 512"/>
              <a:gd name="T63" fmla="*/ 190 h 512"/>
              <a:gd name="T64" fmla="*/ 366 w 512"/>
              <a:gd name="T65" fmla="*/ 159 h 512"/>
              <a:gd name="T66" fmla="*/ 351 w 512"/>
              <a:gd name="T67" fmla="*/ 159 h 512"/>
              <a:gd name="T68" fmla="*/ 291 w 512"/>
              <a:gd name="T69" fmla="*/ 220 h 512"/>
              <a:gd name="T70" fmla="*/ 200 w 512"/>
              <a:gd name="T71" fmla="*/ 310 h 512"/>
              <a:gd name="T72" fmla="*/ 198 w 512"/>
              <a:gd name="T73" fmla="*/ 314 h 512"/>
              <a:gd name="T74" fmla="*/ 183 w 512"/>
              <a:gd name="T75" fmla="*/ 360 h 512"/>
              <a:gd name="T76" fmla="*/ 185 w 512"/>
              <a:gd name="T77" fmla="*/ 371 h 512"/>
              <a:gd name="T78" fmla="*/ 193 w 512"/>
              <a:gd name="T79" fmla="*/ 374 h 512"/>
              <a:gd name="T80" fmla="*/ 196 w 512"/>
              <a:gd name="T81" fmla="*/ 373 h 512"/>
              <a:gd name="T82" fmla="*/ 241 w 512"/>
              <a:gd name="T83" fmla="*/ 358 h 512"/>
              <a:gd name="T84" fmla="*/ 246 w 512"/>
              <a:gd name="T85" fmla="*/ 356 h 512"/>
              <a:gd name="T86" fmla="*/ 336 w 512"/>
              <a:gd name="T87" fmla="*/ 265 h 512"/>
              <a:gd name="T88" fmla="*/ 396 w 512"/>
              <a:gd name="T89" fmla="*/ 205 h 512"/>
              <a:gd name="T90" fmla="*/ 400 w 512"/>
              <a:gd name="T91" fmla="*/ 1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2" h="512">
                <a:moveTo>
                  <a:pt x="359" y="182"/>
                </a:moveTo>
                <a:cubicBezTo>
                  <a:pt x="374" y="197"/>
                  <a:pt x="374" y="197"/>
                  <a:pt x="374" y="197"/>
                </a:cubicBezTo>
                <a:cubicBezTo>
                  <a:pt x="329" y="242"/>
                  <a:pt x="329" y="242"/>
                  <a:pt x="329" y="242"/>
                </a:cubicBezTo>
                <a:cubicBezTo>
                  <a:pt x="313" y="227"/>
                  <a:pt x="313" y="227"/>
                  <a:pt x="313" y="227"/>
                </a:cubicBezTo>
                <a:lnTo>
                  <a:pt x="359" y="182"/>
                </a:lnTo>
                <a:close/>
                <a:moveTo>
                  <a:pt x="217" y="324"/>
                </a:moveTo>
                <a:cubicBezTo>
                  <a:pt x="210" y="346"/>
                  <a:pt x="210" y="346"/>
                  <a:pt x="210" y="346"/>
                </a:cubicBezTo>
                <a:cubicBezTo>
                  <a:pt x="232" y="339"/>
                  <a:pt x="232" y="339"/>
                  <a:pt x="232" y="339"/>
                </a:cubicBezTo>
                <a:cubicBezTo>
                  <a:pt x="313" y="257"/>
                  <a:pt x="313" y="257"/>
                  <a:pt x="313" y="257"/>
                </a:cubicBezTo>
                <a:cubicBezTo>
                  <a:pt x="298" y="242"/>
                  <a:pt x="298" y="242"/>
                  <a:pt x="298" y="242"/>
                </a:cubicBezTo>
                <a:lnTo>
                  <a:pt x="217" y="324"/>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27"/>
                </a:move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ubicBezTo>
                  <a:pt x="145" y="362"/>
                  <a:pt x="147" y="362"/>
                  <a:pt x="149" y="362"/>
                </a:cubicBezTo>
                <a:cubicBezTo>
                  <a:pt x="152" y="362"/>
                  <a:pt x="156" y="361"/>
                  <a:pt x="158" y="358"/>
                </a:cubicBezTo>
                <a:cubicBezTo>
                  <a:pt x="161" y="353"/>
                  <a:pt x="160" y="346"/>
                  <a:pt x="155" y="343"/>
                </a:cubicBezTo>
                <a:cubicBezTo>
                  <a:pt x="151" y="340"/>
                  <a:pt x="143" y="332"/>
                  <a:pt x="143" y="327"/>
                </a:cubicBezTo>
                <a:close/>
                <a:moveTo>
                  <a:pt x="400" y="197"/>
                </a:moveTo>
                <a:cubicBezTo>
                  <a:pt x="400" y="194"/>
                  <a:pt x="398" y="192"/>
                  <a:pt x="396" y="190"/>
                </a:cubicBezTo>
                <a:cubicBezTo>
                  <a:pt x="366" y="159"/>
                  <a:pt x="366" y="159"/>
                  <a:pt x="366" y="159"/>
                </a:cubicBezTo>
                <a:cubicBezTo>
                  <a:pt x="362" y="155"/>
                  <a:pt x="355" y="155"/>
                  <a:pt x="351" y="159"/>
                </a:cubicBezTo>
                <a:cubicBezTo>
                  <a:pt x="291" y="220"/>
                  <a:pt x="291" y="220"/>
                  <a:pt x="291" y="220"/>
                </a:cubicBezTo>
                <a:cubicBezTo>
                  <a:pt x="200" y="310"/>
                  <a:pt x="200" y="310"/>
                  <a:pt x="200" y="310"/>
                </a:cubicBezTo>
                <a:cubicBezTo>
                  <a:pt x="199" y="311"/>
                  <a:pt x="198" y="313"/>
                  <a:pt x="198" y="314"/>
                </a:cubicBezTo>
                <a:cubicBezTo>
                  <a:pt x="183" y="360"/>
                  <a:pt x="183" y="360"/>
                  <a:pt x="183" y="360"/>
                </a:cubicBezTo>
                <a:cubicBezTo>
                  <a:pt x="181" y="364"/>
                  <a:pt x="182" y="368"/>
                  <a:pt x="185" y="371"/>
                </a:cubicBezTo>
                <a:cubicBezTo>
                  <a:pt x="187" y="373"/>
                  <a:pt x="190" y="374"/>
                  <a:pt x="193" y="374"/>
                </a:cubicBezTo>
                <a:cubicBezTo>
                  <a:pt x="194" y="374"/>
                  <a:pt x="195" y="374"/>
                  <a:pt x="196" y="373"/>
                </a:cubicBezTo>
                <a:cubicBezTo>
                  <a:pt x="241" y="358"/>
                  <a:pt x="241" y="358"/>
                  <a:pt x="241" y="358"/>
                </a:cubicBezTo>
                <a:cubicBezTo>
                  <a:pt x="243" y="358"/>
                  <a:pt x="244" y="357"/>
                  <a:pt x="246" y="356"/>
                </a:cubicBezTo>
                <a:cubicBezTo>
                  <a:pt x="336" y="265"/>
                  <a:pt x="336" y="265"/>
                  <a:pt x="336" y="265"/>
                </a:cubicBezTo>
                <a:cubicBezTo>
                  <a:pt x="396" y="205"/>
                  <a:pt x="396" y="205"/>
                  <a:pt x="396" y="205"/>
                </a:cubicBezTo>
                <a:cubicBezTo>
                  <a:pt x="398" y="203"/>
                  <a:pt x="400" y="200"/>
                  <a:pt x="400" y="197"/>
                </a:cubicBezTo>
                <a:close/>
              </a:path>
            </a:pathLst>
          </a:custGeom>
          <a:solidFill>
            <a:srgbClr val="648D1C"/>
          </a:solidFill>
          <a:ln>
            <a:noFill/>
          </a:ln>
        </p:spPr>
        <p:txBody>
          <a:bodyPr vert="horz" wrap="square" lIns="121446" tIns="60723" rIns="121446" bIns="60723" numCol="1" anchor="t" anchorCtr="0" compatLnSpc="1">
            <a:prstTxWarp prst="textNoShape">
              <a:avLst/>
            </a:prstTxWarp>
          </a:bodyPr>
          <a:lstStyle/>
          <a:p>
            <a:endParaRPr lang="en-GB" sz="319" dirty="0"/>
          </a:p>
        </p:txBody>
      </p:sp>
      <p:pic>
        <p:nvPicPr>
          <p:cNvPr id="4" name="Picture 3">
            <a:extLst>
              <a:ext uri="{FF2B5EF4-FFF2-40B4-BE49-F238E27FC236}">
                <a16:creationId xmlns:a16="http://schemas.microsoft.com/office/drawing/2014/main" id="{C8EC5354-AA25-4AC5-9EEB-F9EA890DA565}"/>
              </a:ext>
            </a:extLst>
          </p:cNvPr>
          <p:cNvPicPr>
            <a:picLocks noChangeAspect="1"/>
          </p:cNvPicPr>
          <p:nvPr/>
        </p:nvPicPr>
        <p:blipFill>
          <a:blip r:embed="rId4"/>
          <a:stretch>
            <a:fillRect/>
          </a:stretch>
        </p:blipFill>
        <p:spPr>
          <a:xfrm>
            <a:off x="1846358" y="1872754"/>
            <a:ext cx="1043394" cy="342841"/>
          </a:xfrm>
          <a:prstGeom prst="rect">
            <a:avLst/>
          </a:prstGeom>
        </p:spPr>
      </p:pic>
      <p:sp>
        <p:nvSpPr>
          <p:cNvPr id="5" name="Oval 6">
            <a:extLst>
              <a:ext uri="{FF2B5EF4-FFF2-40B4-BE49-F238E27FC236}">
                <a16:creationId xmlns:a16="http://schemas.microsoft.com/office/drawing/2014/main" id="{E97EDFC7-CDD6-403C-8E99-134CC970833F}"/>
              </a:ext>
            </a:extLst>
          </p:cNvPr>
          <p:cNvSpPr/>
          <p:nvPr/>
        </p:nvSpPr>
        <p:spPr bwMode="gray">
          <a:xfrm>
            <a:off x="3444307" y="19743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6" name="Oval 7">
            <a:extLst>
              <a:ext uri="{FF2B5EF4-FFF2-40B4-BE49-F238E27FC236}">
                <a16:creationId xmlns:a16="http://schemas.microsoft.com/office/drawing/2014/main" id="{C9D9D432-4BE8-459A-9E5D-9EBE92408DBB}"/>
              </a:ext>
            </a:extLst>
          </p:cNvPr>
          <p:cNvSpPr/>
          <p:nvPr/>
        </p:nvSpPr>
        <p:spPr bwMode="gray">
          <a:xfrm>
            <a:off x="5027852" y="19743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7" name="Oval 8">
            <a:extLst>
              <a:ext uri="{FF2B5EF4-FFF2-40B4-BE49-F238E27FC236}">
                <a16:creationId xmlns:a16="http://schemas.microsoft.com/office/drawing/2014/main" id="{AD41FA9D-148E-4478-901F-7CBE87DD7A79}"/>
              </a:ext>
            </a:extLst>
          </p:cNvPr>
          <p:cNvSpPr/>
          <p:nvPr/>
        </p:nvSpPr>
        <p:spPr bwMode="gray">
          <a:xfrm>
            <a:off x="6416146" y="19743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8" name="Oval 9">
            <a:extLst>
              <a:ext uri="{FF2B5EF4-FFF2-40B4-BE49-F238E27FC236}">
                <a16:creationId xmlns:a16="http://schemas.microsoft.com/office/drawing/2014/main" id="{46EF529F-D7AB-453B-B767-35D3250E3A79}"/>
              </a:ext>
            </a:extLst>
          </p:cNvPr>
          <p:cNvSpPr/>
          <p:nvPr/>
        </p:nvSpPr>
        <p:spPr bwMode="gray">
          <a:xfrm>
            <a:off x="7589607" y="1964291"/>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pic>
        <p:nvPicPr>
          <p:cNvPr id="9" name="Picture 8" descr="https://upload.wikimedia.org/wikipedia/commons/thumb/9/96/Microsoft_logo_%282012%29.svg/1280px-Microsoft_logo_%282012%29.svg.png">
            <a:extLst>
              <a:ext uri="{FF2B5EF4-FFF2-40B4-BE49-F238E27FC236}">
                <a16:creationId xmlns:a16="http://schemas.microsoft.com/office/drawing/2014/main" id="{421B614A-BBA8-4A11-9494-9ECD0D16DA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2688" y="2803515"/>
            <a:ext cx="950944" cy="202818"/>
          </a:xfrm>
          <a:prstGeom prst="rect">
            <a:avLst/>
          </a:prstGeom>
          <a:noFill/>
          <a:extLst>
            <a:ext uri="{909E8E84-426E-40DD-AFC4-6F175D3DCCD1}">
              <a14:hiddenFill xmlns:a14="http://schemas.microsoft.com/office/drawing/2010/main">
                <a:solidFill>
                  <a:srgbClr val="FFFFFF"/>
                </a:solidFill>
              </a14:hiddenFill>
            </a:ext>
          </a:extLst>
        </p:spPr>
      </p:pic>
      <p:sp>
        <p:nvSpPr>
          <p:cNvPr id="10" name="Oval 6">
            <a:extLst>
              <a:ext uri="{FF2B5EF4-FFF2-40B4-BE49-F238E27FC236}">
                <a16:creationId xmlns:a16="http://schemas.microsoft.com/office/drawing/2014/main" id="{56507070-4C4D-4BC2-B120-54DF00833846}"/>
              </a:ext>
            </a:extLst>
          </p:cNvPr>
          <p:cNvSpPr/>
          <p:nvPr/>
        </p:nvSpPr>
        <p:spPr bwMode="gray">
          <a:xfrm>
            <a:off x="7575678" y="2810870"/>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1" name="Oval 6">
            <a:extLst>
              <a:ext uri="{FF2B5EF4-FFF2-40B4-BE49-F238E27FC236}">
                <a16:creationId xmlns:a16="http://schemas.microsoft.com/office/drawing/2014/main" id="{2E14C8C5-24B1-4B79-9FDE-348C4236338E}"/>
              </a:ext>
            </a:extLst>
          </p:cNvPr>
          <p:cNvSpPr/>
          <p:nvPr/>
        </p:nvSpPr>
        <p:spPr bwMode="gray">
          <a:xfrm>
            <a:off x="6389753" y="2833317"/>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2" name="Oval 6">
            <a:extLst>
              <a:ext uri="{FF2B5EF4-FFF2-40B4-BE49-F238E27FC236}">
                <a16:creationId xmlns:a16="http://schemas.microsoft.com/office/drawing/2014/main" id="{52ACCF47-A6C6-4912-89B8-78EFE289B6EE}"/>
              </a:ext>
            </a:extLst>
          </p:cNvPr>
          <p:cNvSpPr/>
          <p:nvPr/>
        </p:nvSpPr>
        <p:spPr bwMode="gray">
          <a:xfrm>
            <a:off x="3434660" y="277134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3" name="Oval 6">
            <a:extLst>
              <a:ext uri="{FF2B5EF4-FFF2-40B4-BE49-F238E27FC236}">
                <a16:creationId xmlns:a16="http://schemas.microsoft.com/office/drawing/2014/main" id="{C18F36BB-B3E4-4D5B-9267-5800DEADBE58}"/>
              </a:ext>
            </a:extLst>
          </p:cNvPr>
          <p:cNvSpPr/>
          <p:nvPr/>
        </p:nvSpPr>
        <p:spPr bwMode="gray">
          <a:xfrm>
            <a:off x="4991880" y="2830923"/>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pic>
        <p:nvPicPr>
          <p:cNvPr id="14" name="Picture 13">
            <a:extLst>
              <a:ext uri="{FF2B5EF4-FFF2-40B4-BE49-F238E27FC236}">
                <a16:creationId xmlns:a16="http://schemas.microsoft.com/office/drawing/2014/main" id="{082BF60F-0910-4A4E-BADE-21A569B3FEE6}"/>
              </a:ext>
            </a:extLst>
          </p:cNvPr>
          <p:cNvPicPr>
            <a:picLocks noChangeAspect="1"/>
          </p:cNvPicPr>
          <p:nvPr/>
        </p:nvPicPr>
        <p:blipFill>
          <a:blip r:embed="rId6"/>
          <a:stretch>
            <a:fillRect/>
          </a:stretch>
        </p:blipFill>
        <p:spPr>
          <a:xfrm>
            <a:off x="1936026" y="3429429"/>
            <a:ext cx="984377" cy="223125"/>
          </a:xfrm>
          <a:prstGeom prst="rect">
            <a:avLst/>
          </a:prstGeom>
        </p:spPr>
      </p:pic>
      <p:sp>
        <p:nvSpPr>
          <p:cNvPr id="15" name="Oval 6">
            <a:extLst>
              <a:ext uri="{FF2B5EF4-FFF2-40B4-BE49-F238E27FC236}">
                <a16:creationId xmlns:a16="http://schemas.microsoft.com/office/drawing/2014/main" id="{95C43A84-80CD-4869-AD0A-9804C89A92B9}"/>
              </a:ext>
            </a:extLst>
          </p:cNvPr>
          <p:cNvSpPr/>
          <p:nvPr/>
        </p:nvSpPr>
        <p:spPr bwMode="gray">
          <a:xfrm>
            <a:off x="3449643" y="3435462"/>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6" name="Oval 6">
            <a:extLst>
              <a:ext uri="{FF2B5EF4-FFF2-40B4-BE49-F238E27FC236}">
                <a16:creationId xmlns:a16="http://schemas.microsoft.com/office/drawing/2014/main" id="{41F32112-CD50-4B10-A754-83722FFC3CE1}"/>
              </a:ext>
            </a:extLst>
          </p:cNvPr>
          <p:cNvSpPr/>
          <p:nvPr/>
        </p:nvSpPr>
        <p:spPr bwMode="gray">
          <a:xfrm>
            <a:off x="7614188" y="3439464"/>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7" name="Oval 6">
            <a:extLst>
              <a:ext uri="{FF2B5EF4-FFF2-40B4-BE49-F238E27FC236}">
                <a16:creationId xmlns:a16="http://schemas.microsoft.com/office/drawing/2014/main" id="{F0ACC7C1-15DF-48DD-AF18-E3AF2F2E6231}"/>
              </a:ext>
            </a:extLst>
          </p:cNvPr>
          <p:cNvSpPr/>
          <p:nvPr/>
        </p:nvSpPr>
        <p:spPr bwMode="gray">
          <a:xfrm>
            <a:off x="6414464" y="3420675"/>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
        <p:nvSpPr>
          <p:cNvPr id="18" name="Oval 6">
            <a:extLst>
              <a:ext uri="{FF2B5EF4-FFF2-40B4-BE49-F238E27FC236}">
                <a16:creationId xmlns:a16="http://schemas.microsoft.com/office/drawing/2014/main" id="{0783EC90-9D28-466D-AE3E-F0CF99D24130}"/>
              </a:ext>
            </a:extLst>
          </p:cNvPr>
          <p:cNvSpPr/>
          <p:nvPr/>
        </p:nvSpPr>
        <p:spPr bwMode="gray">
          <a:xfrm>
            <a:off x="4986361" y="3435889"/>
            <a:ext cx="144000" cy="144000"/>
          </a:xfrm>
          <a:prstGeom prst="ellipse">
            <a:avLst/>
          </a:prstGeom>
          <a:solidFill>
            <a:srgbClr val="92D05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AU" sz="1600" b="1" dirty="0">
              <a:solidFill>
                <a:schemeClr val="bg1"/>
              </a:solidFill>
            </a:endParaRPr>
          </a:p>
        </p:txBody>
      </p:sp>
    </p:spTree>
    <p:extLst>
      <p:ext uri="{BB962C8B-B14F-4D97-AF65-F5344CB8AC3E}">
        <p14:creationId xmlns:p14="http://schemas.microsoft.com/office/powerpoint/2010/main" val="414009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6" imgW="624" imgH="623" progId="TCLayout.ActiveDocument.1">
                  <p:embed/>
                </p:oleObj>
              </mc:Choice>
              <mc:Fallback>
                <p:oleObj name="think-cell Slide" r:id="rId6" imgW="624" imgH="623"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bwMode="gray">
          <a:xfrm>
            <a:off x="0" y="0"/>
            <a:ext cx="158750" cy="158750"/>
          </a:xfrm>
          <a:prstGeom prst="rect">
            <a:avLst/>
          </a:prstGeom>
          <a:solidFill>
            <a:schemeClr val="accent3"/>
          </a:solidFill>
          <a:ln w="19050" algn="ctr">
            <a:noFill/>
            <a:miter lim="800000"/>
            <a:headEnd/>
            <a:tailEnd/>
          </a:ln>
        </p:spPr>
        <p:txBody>
          <a:bodyPr vert="horz" wrap="none" lIns="0" tIns="0" rIns="0" bIns="0" numCol="1" spcCol="0" rtlCol="0" anchor="ctr" anchorCtr="0">
            <a:noAutofit/>
          </a:bodyPr>
          <a:lstStyle/>
          <a:p>
            <a:pPr algn="ctr" defTabSz="1219170">
              <a:spcBef>
                <a:spcPct val="0"/>
              </a:spcBef>
              <a:spcAft>
                <a:spcPct val="0"/>
              </a:spcAft>
              <a:buFont typeface="Wingdings 2" pitchFamily="18" charset="2"/>
              <a:buNone/>
              <a:defRPr/>
            </a:pPr>
            <a:endParaRPr kumimoji="0" lang="en-US" sz="2000" u="none" strike="noStrike" kern="1200" cap="none" spc="0" normalizeH="0" noProof="0" dirty="0">
              <a:ln>
                <a:noFill/>
              </a:ln>
              <a:solidFill>
                <a:prstClr val="white"/>
              </a:solidFill>
              <a:effectLst/>
              <a:uLnTx/>
              <a:uFillTx/>
              <a:latin typeface="Verdana" panose="020B0604030504040204" pitchFamily="34" charset="0"/>
              <a:ea typeface="+mj-ea"/>
              <a:cs typeface="+mj-cs"/>
              <a:sym typeface="Verdana" panose="020B0604030504040204" pitchFamily="34" charset="0"/>
            </a:endParaRPr>
          </a:p>
        </p:txBody>
      </p:sp>
      <p:sp>
        <p:nvSpPr>
          <p:cNvPr id="2" name="Title 1"/>
          <p:cNvSpPr>
            <a:spLocks noGrp="1"/>
          </p:cNvSpPr>
          <p:nvPr>
            <p:ph type="title"/>
          </p:nvPr>
        </p:nvSpPr>
        <p:spPr>
          <a:xfrm>
            <a:off x="469902" y="129799"/>
            <a:ext cx="11252200" cy="334102"/>
          </a:xfrm>
        </p:spPr>
        <p:txBody>
          <a:bodyPr/>
          <a:lstStyle/>
          <a:p>
            <a:r>
              <a:rPr lang="en-US" dirty="0">
                <a:solidFill>
                  <a:schemeClr val="accent1">
                    <a:lumMod val="75000"/>
                  </a:schemeClr>
                </a:solidFill>
              </a:rPr>
              <a:t>Evaluation | Commercials – Final Offer – Phase 1 only</a:t>
            </a:r>
            <a:endParaRPr lang="en-US" noProof="0" dirty="0">
              <a:solidFill>
                <a:schemeClr val="accent1">
                  <a:lumMod val="75000"/>
                </a:schemeClr>
              </a:solidFill>
            </a:endParaRPr>
          </a:p>
        </p:txBody>
      </p:sp>
      <p:sp>
        <p:nvSpPr>
          <p:cNvPr id="25" name="Text Placeholder 24"/>
          <p:cNvSpPr>
            <a:spLocks noGrp="1"/>
          </p:cNvSpPr>
          <p:nvPr>
            <p:ph type="body" sz="quarter" idx="13"/>
          </p:nvPr>
        </p:nvSpPr>
        <p:spPr>
          <a:xfrm>
            <a:off x="466474" y="461101"/>
            <a:ext cx="11344669" cy="566740"/>
          </a:xfrm>
        </p:spPr>
        <p:txBody>
          <a:bodyPr vert="horz" lIns="0" tIns="0" rIns="0" bIns="0" rtlCol="0" anchor="t">
            <a:noAutofit/>
          </a:bodyPr>
          <a:lstStyle/>
          <a:p>
            <a:r>
              <a:rPr lang="en-AU" sz="1400" dirty="0"/>
              <a:t>An analysis and comparison of the commercial offer from NetSuite, Microsoft and Oracle</a:t>
            </a:r>
            <a:r>
              <a:rPr lang="en-AU" sz="1400" b="1" dirty="0"/>
              <a:t> </a:t>
            </a:r>
            <a:r>
              <a:rPr lang="en-AU" sz="1400" dirty="0"/>
              <a:t>was carried out for Phase 1 </a:t>
            </a:r>
            <a:r>
              <a:rPr lang="en-AU" sz="1400" b="1" dirty="0"/>
              <a:t>(Implementation of the new financial accounting system)</a:t>
            </a:r>
          </a:p>
          <a:p>
            <a:endParaRPr lang="en-AU" sz="1200" dirty="0"/>
          </a:p>
        </p:txBody>
      </p:sp>
      <p:sp>
        <p:nvSpPr>
          <p:cNvPr id="12" name="Text Placeholder 24"/>
          <p:cNvSpPr txBox="1">
            <a:spLocks/>
          </p:cNvSpPr>
          <p:nvPr/>
        </p:nvSpPr>
        <p:spPr>
          <a:xfrm>
            <a:off x="330446" y="6240957"/>
            <a:ext cx="8547327" cy="779613"/>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 typeface="Arial" panose="020B0604020202020204" pitchFamily="34" charset="0"/>
              <a:buNone/>
              <a:tabLst/>
              <a:defRPr/>
            </a:pPr>
            <a:endParaRPr kumimoji="0" lang="en-AU" sz="1200" b="0" i="0" u="none" strike="noStrike" kern="1200" cap="none" spc="0" normalizeH="0" baseline="0" noProof="0" dirty="0">
              <a:ln>
                <a:noFill/>
              </a:ln>
              <a:solidFill>
                <a:srgbClr val="575757"/>
              </a:solidFill>
              <a:effectLst/>
              <a:uLnTx/>
              <a:uFillTx/>
              <a:latin typeface="Verdana"/>
              <a:ea typeface="+mn-ea"/>
              <a:cs typeface="+mn-cs"/>
            </a:endParaRPr>
          </a:p>
        </p:txBody>
      </p:sp>
      <p:sp>
        <p:nvSpPr>
          <p:cNvPr id="9" name="TextBox 8"/>
          <p:cNvSpPr txBox="1"/>
          <p:nvPr/>
        </p:nvSpPr>
        <p:spPr>
          <a:xfrm>
            <a:off x="2120802" y="6120416"/>
            <a:ext cx="8327652" cy="338554"/>
          </a:xfrm>
          <a:prstGeom prst="rect">
            <a:avLst/>
          </a:prstGeom>
          <a:noFill/>
        </p:spPr>
        <p:txBody>
          <a:bodyPr wrap="square" rtlCol="0">
            <a:spAutoFit/>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Phase 1 – Implementation of the Finance Accounting System alone</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800" b="0" i="0" u="none" strike="noStrike" kern="1200" cap="none" spc="0" normalizeH="0" baseline="0" noProof="0" dirty="0">
                <a:ln>
                  <a:noFill/>
                </a:ln>
                <a:solidFill>
                  <a:prstClr val="black">
                    <a:lumMod val="65000"/>
                    <a:lumOff val="35000"/>
                  </a:prstClr>
                </a:solidFill>
                <a:effectLst/>
                <a:uLnTx/>
                <a:uFillTx/>
                <a:latin typeface="Verdana"/>
                <a:ea typeface="+mn-ea"/>
                <a:cs typeface="+mn-cs"/>
              </a:rPr>
              <a:t>Phase 2 – Integration of the new accounting system with FinancialForce and other functions such as Payroll, Expense Management System etc. </a:t>
            </a:r>
          </a:p>
        </p:txBody>
      </p:sp>
      <p:graphicFrame>
        <p:nvGraphicFramePr>
          <p:cNvPr id="13" name="Table 12">
            <a:extLst>
              <a:ext uri="{FF2B5EF4-FFF2-40B4-BE49-F238E27FC236}">
                <a16:creationId xmlns:a16="http://schemas.microsoft.com/office/drawing/2014/main" id="{A6665710-4459-4C30-BFDA-96DAC405914F}"/>
              </a:ext>
            </a:extLst>
          </p:cNvPr>
          <p:cNvGraphicFramePr>
            <a:graphicFrameLocks noGrp="1"/>
          </p:cNvGraphicFramePr>
          <p:nvPr/>
        </p:nvGraphicFramePr>
        <p:xfrm>
          <a:off x="2980678" y="1118520"/>
          <a:ext cx="5897823" cy="4874247"/>
        </p:xfrm>
        <a:graphic>
          <a:graphicData uri="http://schemas.openxmlformats.org/drawingml/2006/table">
            <a:tbl>
              <a:tblPr>
                <a:tableStyleId>{E8B1032C-EA38-4F05-BA0D-38AFFFC7BED3}</a:tableStyleId>
              </a:tblPr>
              <a:tblGrid>
                <a:gridCol w="1282171">
                  <a:extLst>
                    <a:ext uri="{9D8B030D-6E8A-4147-A177-3AD203B41FA5}">
                      <a16:colId xmlns:a16="http://schemas.microsoft.com/office/drawing/2014/main" val="20000"/>
                    </a:ext>
                  </a:extLst>
                </a:gridCol>
                <a:gridCol w="936148">
                  <a:extLst>
                    <a:ext uri="{9D8B030D-6E8A-4147-A177-3AD203B41FA5}">
                      <a16:colId xmlns:a16="http://schemas.microsoft.com/office/drawing/2014/main" val="20005"/>
                    </a:ext>
                  </a:extLst>
                </a:gridCol>
                <a:gridCol w="602401">
                  <a:extLst>
                    <a:ext uri="{9D8B030D-6E8A-4147-A177-3AD203B41FA5}">
                      <a16:colId xmlns:a16="http://schemas.microsoft.com/office/drawing/2014/main" val="2410016339"/>
                    </a:ext>
                  </a:extLst>
                </a:gridCol>
                <a:gridCol w="475426">
                  <a:extLst>
                    <a:ext uri="{9D8B030D-6E8A-4147-A177-3AD203B41FA5}">
                      <a16:colId xmlns:a16="http://schemas.microsoft.com/office/drawing/2014/main" val="20006"/>
                    </a:ext>
                  </a:extLst>
                </a:gridCol>
                <a:gridCol w="1063125">
                  <a:extLst>
                    <a:ext uri="{9D8B030D-6E8A-4147-A177-3AD203B41FA5}">
                      <a16:colId xmlns:a16="http://schemas.microsoft.com/office/drawing/2014/main" val="3757168369"/>
                    </a:ext>
                  </a:extLst>
                </a:gridCol>
                <a:gridCol w="1538552">
                  <a:extLst>
                    <a:ext uri="{9D8B030D-6E8A-4147-A177-3AD203B41FA5}">
                      <a16:colId xmlns:a16="http://schemas.microsoft.com/office/drawing/2014/main" val="20007"/>
                    </a:ext>
                  </a:extLst>
                </a:gridCol>
              </a:tblGrid>
              <a:tr h="342807">
                <a:tc>
                  <a:txBody>
                    <a:bodyPr/>
                    <a:lstStyle/>
                    <a:p>
                      <a:pPr algn="ctr" fontAlgn="b"/>
                      <a:r>
                        <a:rPr lang="en-AU" sz="1200" u="none" strike="noStrike" dirty="0">
                          <a:ln>
                            <a:solidFill>
                              <a:sysClr val="windowText" lastClr="000000"/>
                            </a:solidFill>
                          </a:ln>
                          <a:effectLst/>
                        </a:rPr>
                        <a:t>Vendors</a:t>
                      </a:r>
                      <a:endParaRPr lang="en-AU" sz="1200" b="1" i="1" u="none" strike="noStrike" dirty="0">
                        <a:ln>
                          <a:solidFill>
                            <a:sysClr val="windowText" lastClr="000000"/>
                          </a:solidFill>
                        </a:ln>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T w="3175" cap="flat" cmpd="sng" algn="ctr">
                      <a:solidFill>
                        <a:schemeClr val="bg2"/>
                      </a:solidFill>
                      <a:prstDash val="solid"/>
                      <a:round/>
                      <a:headEnd type="none" w="med" len="med"/>
                      <a:tailEnd type="none" w="med" len="med"/>
                    </a:lnT>
                    <a:solidFill>
                      <a:schemeClr val="accent1">
                        <a:lumMod val="20000"/>
                        <a:lumOff val="80000"/>
                      </a:schemeClr>
                    </a:solidFill>
                  </a:tcPr>
                </a:tc>
                <a:tc gridSpan="2">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pPr algn="ctr" fontAlgn="b"/>
                      <a:endParaRPr lang="en-AU" sz="11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gridSpan="2">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hMerge="1">
                  <a:txBody>
                    <a:bodyPr/>
                    <a:lstStyle/>
                    <a:p>
                      <a:pPr algn="ctr" fontAlgn="b"/>
                      <a:endParaRPr lang="en-AU" sz="1000" b="0" i="0" u="none" strike="noStrike" kern="1200" dirty="0">
                        <a:ln>
                          <a:solidFill>
                            <a:sysClr val="windowText" lastClr="000000"/>
                          </a:solidFill>
                        </a:ln>
                        <a:solidFill>
                          <a:schemeClr val="tx1"/>
                        </a:solidFill>
                        <a:effectLst/>
                        <a:latin typeface="+mn-lt"/>
                        <a:ea typeface="+mn-ea"/>
                        <a:cs typeface="+mn-cs"/>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tc>
                  <a:txBody>
                    <a:bodyPr/>
                    <a:lstStyle/>
                    <a:p>
                      <a:pPr algn="r" fontAlgn="b"/>
                      <a:endParaRPr lang="en-AU" sz="800" b="0" i="0" u="none" strike="noStrike" dirty="0">
                        <a:ln>
                          <a:solidFill>
                            <a:sysClr val="windowText" lastClr="000000"/>
                          </a:solidFill>
                        </a:ln>
                        <a:solidFill>
                          <a:schemeClr val="tx1"/>
                        </a:solidFill>
                        <a:effectLst/>
                        <a:latin typeface="+mn-lt"/>
                      </a:endParaRPr>
                    </a:p>
                  </a:txBody>
                  <a:tcPr marL="45720" marR="45720" anchor="ctr">
                    <a:lnT w="3175" cap="flat" cmpd="sng" algn="ctr">
                      <a:solidFill>
                        <a:schemeClr val="bg2"/>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0"/>
                  </a:ext>
                </a:extLst>
              </a:tr>
              <a:tr h="317044">
                <a:tc gridSpan="6">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kern="1200" dirty="0">
                          <a:solidFill>
                            <a:schemeClr val="tx1"/>
                          </a:solidFill>
                          <a:effectLst/>
                          <a:latin typeface="+mn-lt"/>
                          <a:ea typeface="+mn-ea"/>
                          <a:cs typeface="+mn-cs"/>
                        </a:rPr>
                        <a:t>Phase 1</a:t>
                      </a:r>
                      <a:r>
                        <a:rPr lang="en-AU" sz="1000" b="0" i="1" u="none" strike="noStrike" kern="1200" baseline="0" dirty="0">
                          <a:solidFill>
                            <a:schemeClr val="tx1"/>
                          </a:solidFill>
                          <a:effectLst/>
                          <a:latin typeface="+mn-lt"/>
                          <a:ea typeface="+mn-ea"/>
                          <a:cs typeface="+mn-cs"/>
                        </a:rPr>
                        <a:t> - </a:t>
                      </a:r>
                      <a:r>
                        <a:rPr lang="en-AU" sz="1000" b="1" i="1" u="none" strike="noStrike" kern="1200" dirty="0">
                          <a:solidFill>
                            <a:schemeClr val="tx1"/>
                          </a:solidFill>
                          <a:effectLst/>
                          <a:latin typeface="+mn-lt"/>
                          <a:ea typeface="+mn-ea"/>
                          <a:cs typeface="+mn-cs"/>
                        </a:rPr>
                        <a:t>Configuration and set up of the Accounting System</a:t>
                      </a: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endParaRPr lang="en-US"/>
                    </a:p>
                  </a:txBody>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endParaRPr lang="en-US"/>
                    </a:p>
                  </a:txBody>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66933">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hMerge="1">
                  <a:txBody>
                    <a:bodyPr/>
                    <a:lstStyle/>
                    <a:p>
                      <a:pPr defTabSz="914400"/>
                      <a:endParaRPr lang="en-US"/>
                    </a:p>
                  </a:txBody>
                  <a:tcPr marL="6350" marR="6350" marT="6350" marB="0" anchor="ctr">
                    <a:solidFill>
                      <a:schemeClr val="bg1"/>
                    </a:solidFill>
                  </a:tcPr>
                </a:tc>
                <a:tc gridSpan="2">
                  <a:txBody>
                    <a:bodyPr/>
                    <a:lstStyle/>
                    <a:p>
                      <a:pPr marL="0" lvl="0" algn="ctr" rtl="0">
                        <a:buNone/>
                      </a:pPr>
                      <a:r>
                        <a:rPr lang="en-AU" sz="1000" b="0" i="0" u="none" strike="noStrike" kern="1200" dirty="0">
                          <a:solidFill>
                            <a:srgbClr val="000000"/>
                          </a:solidFill>
                          <a:effectLst/>
                          <a:latin typeface="Verdana"/>
                          <a:ea typeface="+mn-ea"/>
                          <a:cs typeface="+mn-cs"/>
                        </a:rPr>
                        <a:t>$132,550.00</a:t>
                      </a:r>
                    </a:p>
                    <a:p>
                      <a:pPr marL="0" lvl="0" algn="ctr" rtl="0">
                        <a:buNone/>
                      </a:pPr>
                      <a:r>
                        <a:rPr lang="en-AU" sz="800" b="0" i="0" u="none" strike="noStrike" kern="1200" dirty="0">
                          <a:solidFill>
                            <a:srgbClr val="000000"/>
                          </a:solidFill>
                          <a:effectLst/>
                          <a:latin typeface="Verdana"/>
                          <a:ea typeface="+mn-ea"/>
                          <a:cs typeface="+mn-cs"/>
                        </a:rPr>
                        <a:t>(Fixed Price)</a:t>
                      </a:r>
                      <a:endParaRPr lang="en-AU"/>
                    </a:p>
                  </a:txBody>
                  <a:tcPr marL="6350" marR="6350" marT="6350" marB="0" anchor="ctr">
                    <a:solidFill>
                      <a:schemeClr val="bg1"/>
                    </a:solidFill>
                  </a:tcPr>
                </a:tc>
                <a:tc hMerge="1">
                  <a:txBody>
                    <a:bodyPr/>
                    <a:lstStyle/>
                    <a:p>
                      <a:pPr defTabSz="914400"/>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lvl="0" algn="ctr" defTabSz="914400" rtl="0">
                        <a:buNone/>
                      </a:pPr>
                      <a:r>
                        <a:rPr lang="en-AU" sz="1000" b="0" i="0" u="none" strike="noStrike" kern="1200" dirty="0">
                          <a:solidFill>
                            <a:srgbClr val="000000"/>
                          </a:solidFill>
                          <a:effectLst/>
                          <a:latin typeface="Verdana"/>
                          <a:ea typeface="+mn-ea"/>
                          <a:cs typeface="+mn-cs"/>
                        </a:rPr>
                        <a:t>$90,270.00</a:t>
                      </a:r>
                      <a:endParaRPr lang="en-US"/>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$204,279.00</a:t>
                      </a:r>
                    </a:p>
                    <a:p>
                      <a:pPr marL="0" algn="ctr" defTabSz="914400" rtl="0" eaLnBrk="1" fontAlgn="b" latinLnBrk="0" hangingPunct="1"/>
                      <a:r>
                        <a:rPr lang="en-AU" sz="800" b="0" i="0" u="none" strike="noStrike" kern="1200" dirty="0">
                          <a:solidFill>
                            <a:srgbClr val="000000"/>
                          </a:solidFill>
                          <a:effectLst/>
                          <a:latin typeface="Verdana" panose="020B0604030504040204" pitchFamily="34" charset="0"/>
                          <a:ea typeface="+mn-ea"/>
                          <a:cs typeface="+mn-cs"/>
                        </a:rPr>
                        <a:t>(Fixed Price)</a:t>
                      </a:r>
                    </a:p>
                  </a:txBody>
                  <a:tcPr marL="6350" marR="6350" marT="6350" marB="0" anchor="ctr">
                    <a:solidFill>
                      <a:schemeClr val="bg1"/>
                    </a:solidFill>
                  </a:tcPr>
                </a:tc>
                <a:extLst>
                  <a:ext uri="{0D108BD9-81ED-4DB2-BD59-A6C34878D82A}">
                    <a16:rowId xmlns:a16="http://schemas.microsoft.com/office/drawing/2014/main" val="2150959375"/>
                  </a:ext>
                </a:extLst>
              </a:tr>
              <a:tr h="508061">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Licensing costs</a:t>
                      </a:r>
                      <a:r>
                        <a:rPr lang="en-AU" sz="1000" b="0" i="0" u="none" strike="noStrike" baseline="0" dirty="0">
                          <a:solidFill>
                            <a:schemeClr val="tx1"/>
                          </a:solidFill>
                          <a:effectLst/>
                          <a:latin typeface="+mn-lt"/>
                        </a:rPr>
                        <a:t> of core finance modules</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hMerge="1">
                  <a:txBody>
                    <a:bodyPr/>
                    <a:lstStyle/>
                    <a:p>
                      <a:pPr defTabSz="914400"/>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gridSpan="2">
                  <a:txBody>
                    <a:bodyPr/>
                    <a:lstStyle/>
                    <a:p>
                      <a:pPr marL="0" lvl="0" algn="ctr" defTabSz="914400" rtl="0">
                        <a:buNone/>
                      </a:pPr>
                      <a:r>
                        <a:rPr lang="en-AU" sz="1000" b="0" i="0" u="none" strike="noStrike" kern="1200" dirty="0">
                          <a:solidFill>
                            <a:srgbClr val="000000"/>
                          </a:solidFill>
                          <a:effectLst/>
                          <a:latin typeface="Verdana"/>
                          <a:ea typeface="+mn-ea"/>
                          <a:cs typeface="+mn-cs"/>
                        </a:rPr>
                        <a:t>$84,654.00</a:t>
                      </a:r>
                      <a:endParaRPr lang="en-US"/>
                    </a:p>
                  </a:txBody>
                  <a:tcPr marL="6350" marR="6350" marT="6350" marB="0" anchor="ctr">
                    <a:solidFill>
                      <a:schemeClr val="bg1"/>
                    </a:solidFill>
                  </a:tcPr>
                </a:tc>
                <a:tc hMerge="1">
                  <a:txBody>
                    <a:bodyPr/>
                    <a:lstStyle/>
                    <a:p>
                      <a:pPr defTabSz="914400"/>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a:txBody>
                    <a:bodyPr/>
                    <a:lstStyle/>
                    <a:p>
                      <a:pPr marL="0" lvl="0" algn="ctr" defTabSz="914400" rtl="0">
                        <a:buNone/>
                      </a:pPr>
                      <a:r>
                        <a:rPr lang="en-AU" sz="1000" b="0" i="0" u="none" strike="noStrike" kern="1200" dirty="0">
                          <a:solidFill>
                            <a:srgbClr val="000000"/>
                          </a:solidFill>
                          <a:effectLst/>
                          <a:latin typeface="Verdana"/>
                          <a:ea typeface="+mn-ea"/>
                          <a:cs typeface="+mn-cs"/>
                        </a:rPr>
                        <a:t>$39,980.00</a:t>
                      </a:r>
                      <a:endParaRPr lang="en-US"/>
                    </a:p>
                  </a:txBody>
                  <a:tcPr marL="6350" marR="6350" marT="6350" marB="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$89,780.00</a:t>
                      </a:r>
                    </a:p>
                  </a:txBody>
                  <a:tcPr marL="6350" marR="6350" marT="6350" marB="0" anchor="ctr">
                    <a:solidFill>
                      <a:schemeClr val="bg1"/>
                    </a:solidFill>
                  </a:tcPr>
                </a:tc>
                <a:extLst>
                  <a:ext uri="{0D108BD9-81ED-4DB2-BD59-A6C34878D82A}">
                    <a16:rowId xmlns:a16="http://schemas.microsoft.com/office/drawing/2014/main" val="2435666062"/>
                  </a:ext>
                </a:extLst>
              </a:tr>
              <a:tr h="479835">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Support</a:t>
                      </a:r>
                      <a:r>
                        <a:rPr lang="en-AU" sz="1000" b="0" i="0" u="none" strike="noStrike" baseline="0" dirty="0">
                          <a:solidFill>
                            <a:schemeClr val="tx1"/>
                          </a:solidFill>
                          <a:effectLst/>
                          <a:latin typeface="+mn-lt"/>
                        </a:rPr>
                        <a:t> &amp; Maintenance</a:t>
                      </a:r>
                    </a:p>
                    <a:p>
                      <a:pPr marL="0" marR="0" indent="0" algn="ctr" defTabSz="914400" rtl="0" eaLnBrk="1" fontAlgn="b" latinLnBrk="0" hangingPunct="1">
                        <a:lnSpc>
                          <a:spcPct val="100000"/>
                        </a:lnSpc>
                        <a:spcBef>
                          <a:spcPts val="0"/>
                        </a:spcBef>
                        <a:spcAft>
                          <a:spcPts val="0"/>
                        </a:spcAft>
                        <a:buClrTx/>
                        <a:buSzTx/>
                        <a:buFontTx/>
                        <a:buNone/>
                        <a:tabLst/>
                        <a:defRPr/>
                      </a:pPr>
                      <a:r>
                        <a:rPr lang="en-AU" sz="800" b="0" i="0" u="none" strike="noStrike" baseline="0" dirty="0">
                          <a:solidFill>
                            <a:schemeClr val="tx1"/>
                          </a:solidFill>
                          <a:effectLst/>
                          <a:latin typeface="+mn-lt"/>
                        </a:rPr>
                        <a:t>(Per Year)</a:t>
                      </a:r>
                      <a:endParaRPr lang="en-AU" sz="8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hMerge="1">
                  <a:txBody>
                    <a:bodyPr/>
                    <a:lstStyle/>
                    <a:p>
                      <a:pPr defTabSz="914400"/>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gridSpan="2">
                  <a:txBody>
                    <a:bodyPr/>
                    <a:lstStyle/>
                    <a:p>
                      <a:pPr marL="0" lvl="0" algn="ctr" defTabSz="914400" rtl="0">
                        <a:buNone/>
                      </a:pPr>
                      <a:r>
                        <a:rPr lang="en-AU" sz="1000" b="0" i="0" u="none" strike="noStrike" kern="1200" dirty="0">
                          <a:solidFill>
                            <a:srgbClr val="000000"/>
                          </a:solidFill>
                          <a:effectLst/>
                          <a:latin typeface="Verdana"/>
                          <a:ea typeface="+mn-ea"/>
                          <a:cs typeface="+mn-cs"/>
                        </a:rPr>
                        <a:t>$20,976.00</a:t>
                      </a:r>
                      <a:endParaRPr lang="en-US"/>
                    </a:p>
                  </a:txBody>
                  <a:tcPr marL="6350" marR="6350" marT="6350" marB="0" anchor="ctr">
                    <a:solidFill>
                      <a:schemeClr val="bg1"/>
                    </a:solidFill>
                  </a:tcPr>
                </a:tc>
                <a:tc hMerge="1">
                  <a:txBody>
                    <a:bodyPr/>
                    <a:lstStyle/>
                    <a:p>
                      <a:pPr defTabSz="914400"/>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tc>
                  <a:txBody>
                    <a:bodyPr/>
                    <a:lstStyle/>
                    <a:p>
                      <a:pPr marL="0" lvl="0" algn="ctr" defTabSz="914400" rtl="0">
                        <a:buNone/>
                      </a:pPr>
                      <a:r>
                        <a:rPr lang="en-AU" sz="1000" b="0" i="0" u="none" strike="noStrike" kern="1200" dirty="0">
                          <a:solidFill>
                            <a:srgbClr val="000000"/>
                          </a:solidFill>
                          <a:effectLst/>
                          <a:latin typeface="Verdana"/>
                          <a:ea typeface="+mn-ea"/>
                          <a:cs typeface="+mn-cs"/>
                        </a:rPr>
                        <a:t>Pending</a:t>
                      </a:r>
                      <a:endParaRPr lang="en-US"/>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Based on</a:t>
                      </a:r>
                      <a:r>
                        <a:rPr lang="en-AU" sz="1000" b="0" i="0" u="none" strike="noStrike" kern="1200" baseline="0" dirty="0">
                          <a:solidFill>
                            <a:srgbClr val="000000"/>
                          </a:solidFill>
                          <a:effectLst/>
                          <a:latin typeface="Verdana" panose="020B0604030504040204" pitchFamily="34" charset="0"/>
                          <a:ea typeface="+mn-ea"/>
                          <a:cs typeface="+mn-cs"/>
                        </a:rPr>
                        <a:t> level of Support Required</a:t>
                      </a:r>
                      <a:endParaRPr lang="en-AU" sz="1000" b="0" i="0" u="none" strike="noStrike" kern="1200" dirty="0">
                        <a:solidFill>
                          <a:srgbClr val="000000"/>
                        </a:solidFill>
                        <a:effectLst/>
                        <a:latin typeface="Verdana" panose="020B0604030504040204" pitchFamily="34" charset="0"/>
                        <a:ea typeface="+mn-ea"/>
                        <a:cs typeface="+mn-cs"/>
                      </a:endParaRPr>
                    </a:p>
                  </a:txBody>
                  <a:tcPr marL="45720" marR="45720" anchor="ctr">
                    <a:solidFill>
                      <a:schemeClr val="bg1"/>
                    </a:solidFill>
                  </a:tcPr>
                </a:tc>
                <a:extLst>
                  <a:ext uri="{0D108BD9-81ED-4DB2-BD59-A6C34878D82A}">
                    <a16:rowId xmlns:a16="http://schemas.microsoft.com/office/drawing/2014/main" val="3520058570"/>
                  </a:ext>
                </a:extLst>
              </a:tr>
              <a:tr h="342807">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solidFill>
                      <a:schemeClr val="bg2"/>
                    </a:solidFill>
                  </a:tcPr>
                </a:tc>
                <a:tc hMerge="1">
                  <a:txBody>
                    <a:bodyPr/>
                    <a:lstStyle/>
                    <a:p>
                      <a:pPr defTabSz="914400"/>
                      <a:endParaRPr lang="en-AU" sz="1000" b="1" i="1"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2"/>
                    </a:solidFill>
                  </a:tcPr>
                </a:tc>
                <a:tc gridSpan="2">
                  <a:txBody>
                    <a:bodyPr/>
                    <a:lstStyle/>
                    <a:p>
                      <a:pPr marL="0" lvl="0" algn="ctr" defTabSz="914400" rtl="0">
                        <a:buNone/>
                      </a:pPr>
                      <a:r>
                        <a:rPr lang="en-AU" sz="1000" b="1" i="1" u="none" strike="noStrike" kern="1200" dirty="0">
                          <a:solidFill>
                            <a:srgbClr val="000000"/>
                          </a:solidFill>
                          <a:effectLst/>
                          <a:latin typeface="Verdana"/>
                          <a:ea typeface="+mn-ea"/>
                          <a:cs typeface="+mn-cs"/>
                        </a:rPr>
                        <a:t>$238,180.00</a:t>
                      </a:r>
                      <a:endParaRPr lang="en-US"/>
                    </a:p>
                  </a:txBody>
                  <a:tcPr marL="6350" marR="6350" marT="6350" marB="0" anchor="ctr">
                    <a:solidFill>
                      <a:schemeClr val="bg2"/>
                    </a:solidFill>
                  </a:tcPr>
                </a:tc>
                <a:tc hMerge="1">
                  <a:txBody>
                    <a:bodyPr/>
                    <a:lstStyle/>
                    <a:p>
                      <a:pPr defTabSz="914400">
                        <a:buClrTx/>
                        <a:buSzTx/>
                        <a:tabLst/>
                        <a:defRPr/>
                      </a:pPr>
                      <a:endParaRPr lang="en-AU" sz="1000" b="1" i="0" u="none" strike="noStrike" kern="1200" baseline="0" noProof="0" dirty="0">
                        <a:solidFill>
                          <a:schemeClr val="tx1"/>
                        </a:solidFill>
                        <a:effectLst/>
                        <a:latin typeface="+mn-lt"/>
                        <a:ea typeface="+mn-ea"/>
                        <a:cs typeface="+mn-cs"/>
                      </a:endParaRPr>
                    </a:p>
                  </a:txBody>
                  <a:tcPr marL="6350" marR="6350" marT="6350" marB="0" anchor="ctr">
                    <a:solidFill>
                      <a:schemeClr val="bg2"/>
                    </a:solidFill>
                  </a:tcPr>
                </a:tc>
                <a:tc>
                  <a:txBody>
                    <a:bodyPr/>
                    <a:lstStyle/>
                    <a:p>
                      <a:pPr marL="0" marR="0" lvl="0" indent="0" algn="ctr" defTabSz="914400" rtl="0">
                        <a:lnSpc>
                          <a:spcPct val="100000"/>
                        </a:lnSpc>
                        <a:spcBef>
                          <a:spcPts val="0"/>
                        </a:spcBef>
                        <a:spcAft>
                          <a:spcPts val="0"/>
                        </a:spcAft>
                        <a:buClrTx/>
                        <a:buSzTx/>
                        <a:buFontTx/>
                        <a:buNone/>
                        <a:tabLst/>
                        <a:defRPr/>
                      </a:pPr>
                      <a:r>
                        <a:rPr lang="en-AU" sz="1000" b="1" i="0" u="none" strike="noStrike" kern="1200" baseline="0" noProof="0" dirty="0">
                          <a:solidFill>
                            <a:schemeClr val="tx1"/>
                          </a:solidFill>
                          <a:effectLst/>
                          <a:latin typeface="+mn-lt"/>
                          <a:ea typeface="+mn-ea"/>
                          <a:cs typeface="+mn-cs"/>
                        </a:rPr>
                        <a:t>$130,250</a:t>
                      </a:r>
                      <a:endParaRPr lang="en-US"/>
                    </a:p>
                  </a:txBody>
                  <a:tcPr marL="6350" marR="6350" marT="6350" marB="0" anchor="ctr">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$294,059.00</a:t>
                      </a:r>
                    </a:p>
                  </a:txBody>
                  <a:tcPr marL="6350" marR="6350" marT="6350" marB="0" anchor="ctr">
                    <a:solidFill>
                      <a:schemeClr val="bg2"/>
                    </a:solidFill>
                  </a:tcPr>
                </a:tc>
                <a:extLst>
                  <a:ext uri="{0D108BD9-81ED-4DB2-BD59-A6C34878D82A}">
                    <a16:rowId xmlns:a16="http://schemas.microsoft.com/office/drawing/2014/main" val="4102796134"/>
                  </a:ext>
                </a:extLst>
              </a:tr>
              <a:tr h="342807">
                <a:tc gridSpan="6">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Phase 2 – Integration with SalesForce and</a:t>
                      </a:r>
                      <a:r>
                        <a:rPr lang="en-AU" sz="1000" b="1" i="1" u="none" strike="noStrike" baseline="0" dirty="0">
                          <a:solidFill>
                            <a:schemeClr val="tx1"/>
                          </a:solidFill>
                          <a:effectLst/>
                          <a:latin typeface="+mn-lt"/>
                        </a:rPr>
                        <a:t> any add on functions </a:t>
                      </a:r>
                      <a:endParaRPr lang="en-AU" sz="1000" b="1" i="1"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lnR w="3175" cap="flat" cmpd="sng" algn="ctr">
                      <a:solidFill>
                        <a:schemeClr val="bg2"/>
                      </a:solidFill>
                      <a:prstDash val="solid"/>
                      <a:round/>
                      <a:headEnd type="none" w="med" len="med"/>
                      <a:tailEnd type="none" w="med" len="med"/>
                    </a:lnR>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endParaRPr lang="en-US"/>
                    </a:p>
                  </a:txBody>
                  <a:tcPr/>
                </a:tc>
                <a:tc hMerge="1">
                  <a:txBody>
                    <a:bodyPr/>
                    <a:lstStyle/>
                    <a:p>
                      <a:pPr algn="ctr" fontAlgn="b"/>
                      <a:endParaRPr lang="en-AU" sz="1000" b="0" i="0" u="none" strike="noStrike" dirty="0">
                        <a:solidFill>
                          <a:schemeClr val="tx1"/>
                        </a:solidFill>
                        <a:effectLst/>
                        <a:latin typeface="+mn-lt"/>
                      </a:endParaRPr>
                    </a:p>
                  </a:txBody>
                  <a:tcPr marL="45720" marR="45720" anchor="ctr">
                    <a:solidFill>
                      <a:schemeClr val="bg1"/>
                    </a:solidFill>
                  </a:tcPr>
                </a:tc>
                <a:tc hMerge="1">
                  <a:txBody>
                    <a:bodyPr/>
                    <a:lstStyle/>
                    <a:p>
                      <a:endParaRPr lang="en-US"/>
                    </a:p>
                  </a:txBody>
                  <a:tcPr/>
                </a:tc>
                <a:tc hMerge="1">
                  <a:txBody>
                    <a:bodyPr/>
                    <a:lstStyle/>
                    <a:p>
                      <a:pPr algn="ctr" fontAlgn="b"/>
                      <a:endParaRPr lang="en-AU" sz="1000" b="0" i="0" u="none" strike="noStrike" dirty="0">
                        <a:solidFill>
                          <a:schemeClr val="tx1"/>
                        </a:solidFill>
                        <a:effectLst/>
                        <a:latin typeface="+mn-lt"/>
                      </a:endParaRPr>
                    </a:p>
                  </a:txBody>
                  <a:tcPr marL="45720" marR="45720" anchor="ctr">
                    <a:lnR w="3175" cap="flat" cmpd="sng" algn="ctr">
                      <a:solidFill>
                        <a:schemeClr val="bg2"/>
                      </a:solidFill>
                      <a:prstDash val="solid"/>
                      <a:round/>
                      <a:headEnd type="none" w="med" len="med"/>
                      <a:tailEnd type="none" w="med" len="med"/>
                    </a:lnR>
                    <a:solidFill>
                      <a:schemeClr val="bg1"/>
                    </a:solidFill>
                  </a:tcPr>
                </a:tc>
                <a:extLst>
                  <a:ext uri="{0D108BD9-81ED-4DB2-BD59-A6C34878D82A}">
                    <a16:rowId xmlns:a16="http://schemas.microsoft.com/office/drawing/2014/main" val="3447220484"/>
                  </a:ext>
                </a:extLst>
              </a:tr>
              <a:tr h="366933">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Implementation</a:t>
                      </a:r>
                    </a:p>
                  </a:txBody>
                  <a:tcPr marL="45720" marR="45720" anchor="ctr">
                    <a:lnL w="3175" cap="flat" cmpd="sng" algn="ctr">
                      <a:solidFill>
                        <a:schemeClr val="bg2"/>
                      </a:solidFill>
                      <a:prstDash val="solid"/>
                      <a:round/>
                      <a:headEnd type="none" w="med" len="med"/>
                      <a:tailEnd type="none" w="med" len="med"/>
                    </a:lnL>
                  </a:tcPr>
                </a:tc>
                <a:tc hMerge="1">
                  <a:txBody>
                    <a:bodyPr/>
                    <a:lstStyle/>
                    <a:p>
                      <a:pPr defTabSz="914400"/>
                      <a:endParaRPr lang="en-US"/>
                    </a:p>
                  </a:txBody>
                  <a:tcPr marL="6350" marR="6350" marT="6350" marB="0" anchor="ctr">
                    <a:solidFill>
                      <a:schemeClr val="bg1"/>
                    </a:solidFill>
                  </a:tcPr>
                </a:tc>
                <a:tc gridSpan="2">
                  <a:txBody>
                    <a:bodyPr/>
                    <a:lstStyle/>
                    <a:p>
                      <a:pPr marL="0" lvl="0" algn="ctr" rtl="0">
                        <a:buNone/>
                      </a:pPr>
                      <a:r>
                        <a:rPr lang="en-AU" sz="1000" b="0" i="0" u="none" strike="noStrike" kern="1200" dirty="0">
                          <a:solidFill>
                            <a:srgbClr val="000000"/>
                          </a:solidFill>
                          <a:effectLst/>
                          <a:latin typeface="Verdana"/>
                          <a:ea typeface="+mn-ea"/>
                          <a:cs typeface="+mn-cs"/>
                        </a:rPr>
                        <a:t>$79,556.00</a:t>
                      </a:r>
                      <a:endParaRPr lang="en-US"/>
                    </a:p>
                    <a:p>
                      <a:pPr marL="0" marR="0" lvl="0" indent="0" algn="ctr" rtl="0">
                        <a:lnSpc>
                          <a:spcPct val="100000"/>
                        </a:lnSpc>
                        <a:spcBef>
                          <a:spcPts val="0"/>
                        </a:spcBef>
                        <a:spcAft>
                          <a:spcPts val="0"/>
                        </a:spcAft>
                        <a:buFontTx/>
                        <a:buNone/>
                      </a:pPr>
                      <a:r>
                        <a:rPr lang="en-AU" sz="800" b="0" i="0" u="none" strike="noStrike" kern="1200" dirty="0">
                          <a:solidFill>
                            <a:srgbClr val="000000"/>
                          </a:solidFill>
                          <a:effectLst/>
                          <a:latin typeface="Verdana"/>
                          <a:ea typeface="+mn-ea"/>
                          <a:cs typeface="+mn-cs"/>
                        </a:rPr>
                        <a:t>(Fixed Price)</a:t>
                      </a:r>
                      <a:endParaRPr lang="en-AU" sz="1000" b="0" i="0" u="none" strike="noStrike" kern="1200" dirty="0">
                        <a:solidFill>
                          <a:srgbClr val="000000"/>
                        </a:solidFill>
                        <a:effectLst/>
                        <a:latin typeface="Verdana"/>
                        <a:ea typeface="+mn-ea"/>
                        <a:cs typeface="+mn-cs"/>
                      </a:endParaRPr>
                    </a:p>
                  </a:txBody>
                  <a:tcPr marL="6350" marR="6350" marT="6350" marB="0" anchor="ctr">
                    <a:solidFill>
                      <a:schemeClr val="bg1"/>
                    </a:solidFill>
                  </a:tcPr>
                </a:tc>
                <a:tc hMerge="1">
                  <a:txBody>
                    <a:bodyPr/>
                    <a:lstStyle/>
                    <a:p>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lvl="0" algn="ctr">
                        <a:buNone/>
                      </a:pPr>
                      <a:r>
                        <a:rPr lang="en-AU" sz="1000" b="0" i="0" u="none" strike="noStrike" dirty="0">
                          <a:solidFill>
                            <a:schemeClr val="tx1"/>
                          </a:solidFill>
                          <a:effectLst/>
                          <a:latin typeface="+mn-lt"/>
                        </a:rPr>
                        <a:t>N/A</a:t>
                      </a:r>
                      <a:endParaRPr lang="en-US"/>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$27,000.00</a:t>
                      </a:r>
                    </a:p>
                  </a:txBody>
                  <a:tcPr marL="6350" marR="6350" marT="6350" marB="0" anchor="ctr">
                    <a:solidFill>
                      <a:schemeClr val="bg1"/>
                    </a:solidFill>
                  </a:tcPr>
                </a:tc>
                <a:extLst>
                  <a:ext uri="{0D108BD9-81ED-4DB2-BD59-A6C34878D82A}">
                    <a16:rowId xmlns:a16="http://schemas.microsoft.com/office/drawing/2014/main" val="3877375301"/>
                  </a:ext>
                </a:extLst>
              </a:tr>
              <a:tr h="366933">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Expense Mgmt</a:t>
                      </a:r>
                    </a:p>
                  </a:txBody>
                  <a:tcPr marL="45720" marR="45720" anchor="ctr">
                    <a:lnL w="3175" cap="flat" cmpd="sng" algn="ctr">
                      <a:solidFill>
                        <a:schemeClr val="bg2"/>
                      </a:solidFill>
                      <a:prstDash val="solid"/>
                      <a:round/>
                      <a:headEnd type="none" w="med" len="med"/>
                      <a:tailEnd type="none" w="med" len="med"/>
                    </a:lnL>
                  </a:tcPr>
                </a:tc>
                <a:tc hMerge="1">
                  <a:txBody>
                    <a:bodyPr/>
                    <a:lstStyle/>
                    <a:p>
                      <a:pPr defTabSz="914400"/>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gridSpan="2">
                  <a:txBody>
                    <a:bodyPr/>
                    <a:lstStyle/>
                    <a:p>
                      <a:pPr marL="0" lvl="0" algn="ctr" defTabSz="914400" rtl="0">
                        <a:buNone/>
                      </a:pPr>
                      <a:r>
                        <a:rPr lang="en-AU" sz="1000" b="0" i="0" u="none" strike="noStrike" kern="1200" dirty="0">
                          <a:solidFill>
                            <a:srgbClr val="000000"/>
                          </a:solidFill>
                          <a:effectLst/>
                          <a:latin typeface="Verdana"/>
                          <a:ea typeface="+mn-ea"/>
                          <a:cs typeface="+mn-cs"/>
                        </a:rPr>
                        <a:t>$20,250.00</a:t>
                      </a:r>
                      <a:endParaRPr lang="en-US"/>
                    </a:p>
                  </a:txBody>
                  <a:tcPr marL="6350" marR="6350" marT="6350" marB="0" anchor="ctr">
                    <a:solidFill>
                      <a:schemeClr val="bg1"/>
                    </a:solidFill>
                  </a:tcPr>
                </a:tc>
                <a:tc hMerge="1">
                  <a:txBody>
                    <a:bodyPr/>
                    <a:lstStyle/>
                    <a:p>
                      <a:endParaRPr lang="en-US"/>
                    </a:p>
                  </a:txBody>
                  <a:tcPr marL="45720" marR="45720" anchor="ctr">
                    <a:solidFill>
                      <a:schemeClr val="bg1"/>
                    </a:solidFill>
                  </a:tcPr>
                </a:tc>
                <a:tc>
                  <a:txBody>
                    <a:bodyPr/>
                    <a:lstStyle/>
                    <a:p>
                      <a:pPr lvl="0" algn="ctr">
                        <a:buNone/>
                      </a:pPr>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$3,831.00</a:t>
                      </a:r>
                    </a:p>
                  </a:txBody>
                  <a:tcPr marL="6350" marR="6350" marT="6350" marB="0" anchor="ctr">
                    <a:solidFill>
                      <a:schemeClr val="bg1"/>
                    </a:solidFill>
                  </a:tcPr>
                </a:tc>
                <a:extLst>
                  <a:ext uri="{0D108BD9-81ED-4DB2-BD59-A6C34878D82A}">
                    <a16:rowId xmlns:a16="http://schemas.microsoft.com/office/drawing/2014/main" val="2505945414"/>
                  </a:ext>
                </a:extLst>
              </a:tr>
              <a:tr h="366933">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Payroll</a:t>
                      </a:r>
                    </a:p>
                  </a:txBody>
                  <a:tcPr marL="45720" marR="45720" anchor="ctr">
                    <a:lnL w="3175" cap="flat" cmpd="sng" algn="ctr">
                      <a:solidFill>
                        <a:schemeClr val="bg2"/>
                      </a:solidFill>
                      <a:prstDash val="solid"/>
                      <a:round/>
                      <a:headEnd type="none" w="med" len="med"/>
                      <a:tailEnd type="none" w="med" len="med"/>
                    </a:lnL>
                  </a:tcPr>
                </a:tc>
                <a:tc hMerge="1">
                  <a:txBody>
                    <a:bodyPr/>
                    <a:lstStyle/>
                    <a:p>
                      <a:pPr defTabSz="914400"/>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gridSpan="2">
                  <a:txBody>
                    <a:bodyPr/>
                    <a:lstStyle/>
                    <a:p>
                      <a:pPr marL="0" lvl="0" algn="ctr" defTabSz="914400" rtl="0">
                        <a:buNone/>
                      </a:pPr>
                      <a:r>
                        <a:rPr lang="en-AU" sz="1000" b="0" i="0" u="none" strike="noStrike" kern="1200" dirty="0">
                          <a:solidFill>
                            <a:srgbClr val="000000"/>
                          </a:solidFill>
                          <a:effectLst/>
                          <a:latin typeface="Verdana"/>
                          <a:ea typeface="+mn-ea"/>
                          <a:cs typeface="+mn-cs"/>
                        </a:rPr>
                        <a:t>$9,100.00</a:t>
                      </a:r>
                      <a:endParaRPr lang="en-US"/>
                    </a:p>
                  </a:txBody>
                  <a:tcPr marL="6350" marR="6350" marT="6350" marB="0" anchor="ctr">
                    <a:solidFill>
                      <a:schemeClr val="bg1"/>
                    </a:solidFill>
                  </a:tcPr>
                </a:tc>
                <a:tc hMerge="1">
                  <a:txBody>
                    <a:bodyPr/>
                    <a:lstStyle/>
                    <a:p>
                      <a:endParaRPr lang="en-US"/>
                    </a:p>
                  </a:txBody>
                  <a:tcPr marL="45720" marR="45720" anchor="ctr">
                    <a:solidFill>
                      <a:schemeClr val="bg1"/>
                    </a:solidFill>
                  </a:tcPr>
                </a:tc>
                <a:tc>
                  <a:txBody>
                    <a:bodyPr/>
                    <a:lstStyle/>
                    <a:p>
                      <a:pPr lvl="0" algn="ctr">
                        <a:buNone/>
                      </a:pPr>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algn="ctr" fontAlgn="b"/>
                      <a:r>
                        <a:rPr lang="en-AU" sz="1000" b="0" i="0" u="none" strike="noStrike" dirty="0">
                          <a:solidFill>
                            <a:schemeClr val="tx1"/>
                          </a:solidFill>
                          <a:effectLst/>
                          <a:latin typeface="+mn-lt"/>
                        </a:rPr>
                        <a:t>Can</a:t>
                      </a:r>
                      <a:r>
                        <a:rPr lang="en-AU" sz="1000" b="0" i="0" u="none" strike="noStrike" baseline="0" dirty="0">
                          <a:solidFill>
                            <a:schemeClr val="tx1"/>
                          </a:solidFill>
                          <a:effectLst/>
                          <a:latin typeface="+mn-lt"/>
                        </a:rPr>
                        <a:t> integrate with any partner</a:t>
                      </a:r>
                      <a:endParaRPr lang="en-AU" sz="1000" b="0" i="0" u="none" strike="noStrike" dirty="0">
                        <a:solidFill>
                          <a:schemeClr val="tx1"/>
                        </a:solidFill>
                        <a:effectLst/>
                        <a:latin typeface="+mn-lt"/>
                      </a:endParaRPr>
                    </a:p>
                  </a:txBody>
                  <a:tcPr marL="45720" marR="45720" anchor="ctr">
                    <a:solidFill>
                      <a:schemeClr val="bg1"/>
                    </a:solidFill>
                  </a:tcPr>
                </a:tc>
                <a:extLst>
                  <a:ext uri="{0D108BD9-81ED-4DB2-BD59-A6C34878D82A}">
                    <a16:rowId xmlns:a16="http://schemas.microsoft.com/office/drawing/2014/main" val="745240412"/>
                  </a:ext>
                </a:extLst>
              </a:tr>
              <a:tr h="366933">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tx1"/>
                          </a:solidFill>
                          <a:effectLst/>
                          <a:latin typeface="+mn-lt"/>
                        </a:rPr>
                        <a:t>Planning</a:t>
                      </a:r>
                      <a:r>
                        <a:rPr lang="en-AU" sz="1000" b="0" i="0" u="none" strike="noStrike" baseline="0" dirty="0">
                          <a:solidFill>
                            <a:schemeClr val="tx1"/>
                          </a:solidFill>
                          <a:effectLst/>
                          <a:latin typeface="+mn-lt"/>
                        </a:rPr>
                        <a:t> &amp; Budgeting</a:t>
                      </a:r>
                      <a:endParaRPr lang="en-AU" sz="1000" b="0" i="0" u="none" strike="noStrike" dirty="0">
                        <a:solidFill>
                          <a:schemeClr val="tx1"/>
                        </a:solidFill>
                        <a:effectLst/>
                        <a:latin typeface="+mn-lt"/>
                      </a:endParaRPr>
                    </a:p>
                  </a:txBody>
                  <a:tcPr marL="45720" marR="45720" anchor="ctr">
                    <a:lnL w="3175" cap="flat" cmpd="sng" algn="ctr">
                      <a:solidFill>
                        <a:schemeClr val="bg2"/>
                      </a:solidFill>
                      <a:prstDash val="solid"/>
                      <a:round/>
                      <a:headEnd type="none" w="med" len="med"/>
                      <a:tailEnd type="none" w="med" len="med"/>
                    </a:lnL>
                  </a:tcPr>
                </a:tc>
                <a:tc hMerge="1">
                  <a:txBody>
                    <a:bodyPr/>
                    <a:lstStyle/>
                    <a:p>
                      <a:pPr defTabSz="914400"/>
                      <a:endParaRPr lang="en-AU" sz="1000" b="0" i="0" u="none" strike="noStrike" kern="1200" dirty="0">
                        <a:solidFill>
                          <a:srgbClr val="000000"/>
                        </a:solidFill>
                        <a:effectLst/>
                        <a:latin typeface="Verdana" panose="020B0604030504040204" pitchFamily="34" charset="0"/>
                        <a:ea typeface="+mn-ea"/>
                        <a:cs typeface="+mn-cs"/>
                      </a:endParaRPr>
                    </a:p>
                  </a:txBody>
                  <a:tcPr marL="6350" marR="6350" marT="6350" marB="0" anchor="ctr">
                    <a:solidFill>
                      <a:schemeClr val="bg1"/>
                    </a:solidFill>
                  </a:tcPr>
                </a:tc>
                <a:tc gridSpan="2">
                  <a:txBody>
                    <a:bodyPr/>
                    <a:lstStyle/>
                    <a:p>
                      <a:pPr marL="0" lvl="0" algn="ctr" defTabSz="914400" rtl="0">
                        <a:buNone/>
                      </a:pPr>
                      <a:r>
                        <a:rPr lang="en-AU" sz="1000" b="0" i="0" u="none" strike="noStrike" kern="1200" dirty="0">
                          <a:solidFill>
                            <a:srgbClr val="000000"/>
                          </a:solidFill>
                          <a:effectLst/>
                          <a:latin typeface="Verdana"/>
                          <a:ea typeface="+mn-ea"/>
                          <a:cs typeface="+mn-cs"/>
                        </a:rPr>
                        <a:t>$24,654.00</a:t>
                      </a:r>
                      <a:endParaRPr lang="en-US"/>
                    </a:p>
                  </a:txBody>
                  <a:tcPr marL="6350" marR="6350" marT="6350" marB="0" anchor="ctr">
                    <a:solidFill>
                      <a:schemeClr val="bg1"/>
                    </a:solidFill>
                  </a:tcPr>
                </a:tc>
                <a:tc hMerge="1">
                  <a:txBody>
                    <a:bodyPr/>
                    <a:lstStyle/>
                    <a:p>
                      <a:endParaRPr lang="en-AU" sz="1000" b="0" i="0" u="none" strike="noStrike" dirty="0">
                        <a:solidFill>
                          <a:schemeClr val="tx1"/>
                        </a:solidFill>
                        <a:effectLst/>
                        <a:latin typeface="+mn-lt"/>
                      </a:endParaRPr>
                    </a:p>
                  </a:txBody>
                  <a:tcPr marL="45720" marR="45720" anchor="ctr">
                    <a:solidFill>
                      <a:schemeClr val="bg1"/>
                    </a:solidFill>
                  </a:tcPr>
                </a:tc>
                <a:tc>
                  <a:txBody>
                    <a:bodyPr/>
                    <a:lstStyle/>
                    <a:p>
                      <a:pPr lvl="0" algn="ctr">
                        <a:buNone/>
                      </a:pPr>
                      <a:r>
                        <a:rPr lang="en-AU" sz="1000" b="0" i="0" u="none" strike="noStrike" dirty="0">
                          <a:solidFill>
                            <a:schemeClr val="tx1"/>
                          </a:solidFill>
                          <a:effectLst/>
                          <a:latin typeface="+mn-lt"/>
                        </a:rPr>
                        <a:t>None</a:t>
                      </a:r>
                      <a:endParaRPr lang="en-US"/>
                    </a:p>
                  </a:txBody>
                  <a:tcPr marL="45720" marR="45720" anchor="ctr">
                    <a:solidFill>
                      <a:schemeClr val="bg1"/>
                    </a:solidFill>
                  </a:tcPr>
                </a:tc>
                <a:tc>
                  <a:txBody>
                    <a:bodyPr/>
                    <a:lstStyle/>
                    <a:p>
                      <a:pPr marL="0" algn="ctr" defTabSz="914400" rtl="0" eaLnBrk="1" fontAlgn="b" latinLnBrk="0" hangingPunct="1"/>
                      <a:r>
                        <a:rPr lang="en-AU" sz="1000" b="0" i="0" u="none" strike="noStrike" kern="1200" dirty="0">
                          <a:solidFill>
                            <a:srgbClr val="000000"/>
                          </a:solidFill>
                          <a:effectLst/>
                          <a:latin typeface="Verdana" panose="020B0604030504040204" pitchFamily="34" charset="0"/>
                          <a:ea typeface="+mn-ea"/>
                          <a:cs typeface="+mn-cs"/>
                        </a:rPr>
                        <a:t>None</a:t>
                      </a:r>
                    </a:p>
                  </a:txBody>
                  <a:tcPr marL="45720" marR="45720" anchor="ctr">
                    <a:solidFill>
                      <a:schemeClr val="bg1"/>
                    </a:solidFill>
                  </a:tcPr>
                </a:tc>
                <a:extLst>
                  <a:ext uri="{0D108BD9-81ED-4DB2-BD59-A6C34878D82A}">
                    <a16:rowId xmlns:a16="http://schemas.microsoft.com/office/drawing/2014/main" val="3135702042"/>
                  </a:ext>
                </a:extLst>
              </a:tr>
              <a:tr h="342807">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AU" sz="1000" b="1" i="1" u="none" strike="noStrike" dirty="0">
                          <a:solidFill>
                            <a:schemeClr val="tx1"/>
                          </a:solidFill>
                          <a:effectLst/>
                          <a:latin typeface="+mn-lt"/>
                        </a:rPr>
                        <a:t>Total</a:t>
                      </a:r>
                    </a:p>
                  </a:txBody>
                  <a:tcPr marL="45720" marR="45720" anchor="ctr">
                    <a:lnL w="3175" cap="flat" cmpd="sng" algn="ctr">
                      <a:solidFill>
                        <a:schemeClr val="bg2"/>
                      </a:solidFill>
                      <a:prstDash val="solid"/>
                      <a:round/>
                      <a:headEnd type="none" w="med" len="med"/>
                      <a:tailEnd type="none" w="med" len="med"/>
                    </a:lnL>
                    <a:lnB w="3175" cap="flat" cmpd="sng" algn="ctr">
                      <a:solidFill>
                        <a:schemeClr val="bg2"/>
                      </a:solidFill>
                      <a:prstDash val="solid"/>
                      <a:round/>
                      <a:headEnd type="none" w="med" len="med"/>
                      <a:tailEnd type="none" w="med" len="med"/>
                    </a:lnB>
                    <a:solidFill>
                      <a:schemeClr val="bg2"/>
                    </a:solidFill>
                  </a:tcPr>
                </a:tc>
                <a:tc hMerge="1">
                  <a:txBody>
                    <a:bodyPr/>
                    <a:lstStyle/>
                    <a:p>
                      <a:pPr defTabSz="914400"/>
                      <a:endParaRPr lang="en-AU" sz="1000" b="1" i="1" u="none" strike="noStrike" kern="1200" dirty="0">
                        <a:solidFill>
                          <a:srgbClr val="000000"/>
                        </a:solidFill>
                        <a:effectLst/>
                        <a:latin typeface="Verdana" panose="020B0604030504040204" pitchFamily="34" charset="0"/>
                        <a:ea typeface="+mn-ea"/>
                        <a:cs typeface="+mn-cs"/>
                      </a:endParaRPr>
                    </a:p>
                  </a:txBody>
                  <a:tcPr marL="6350" marR="6350" marT="6350" marB="0" anchor="ctr">
                    <a:lnB w="3175" cap="flat" cmpd="sng" algn="ctr">
                      <a:solidFill>
                        <a:schemeClr val="bg2"/>
                      </a:solidFill>
                      <a:prstDash val="solid"/>
                      <a:round/>
                      <a:headEnd type="none" w="med" len="med"/>
                      <a:tailEnd type="none" w="med" len="med"/>
                    </a:lnB>
                    <a:solidFill>
                      <a:schemeClr val="bg2"/>
                    </a:solidFill>
                  </a:tcPr>
                </a:tc>
                <a:tc gridSpan="2">
                  <a:txBody>
                    <a:bodyPr/>
                    <a:lstStyle/>
                    <a:p>
                      <a:pPr marL="0" lvl="0" algn="ctr" defTabSz="914400" rtl="0">
                        <a:buNone/>
                      </a:pPr>
                      <a:r>
                        <a:rPr lang="en-AU" sz="1000" b="1" i="1" u="none" strike="noStrike" kern="1200" dirty="0">
                          <a:solidFill>
                            <a:srgbClr val="000000"/>
                          </a:solidFill>
                          <a:effectLst/>
                          <a:latin typeface="Verdana"/>
                          <a:ea typeface="+mn-ea"/>
                          <a:cs typeface="+mn-cs"/>
                        </a:rPr>
                        <a:t>$133,560.00</a:t>
                      </a:r>
                      <a:endParaRPr lang="en-US"/>
                    </a:p>
                  </a:txBody>
                  <a:tcPr marL="6350" marR="6350" marT="6350" marB="0" anchor="ctr">
                    <a:lnB w="3175" cap="flat" cmpd="sng" algn="ctr">
                      <a:solidFill>
                        <a:schemeClr val="bg2"/>
                      </a:solidFill>
                      <a:prstDash val="solid"/>
                      <a:round/>
                      <a:headEnd type="none" w="med" len="med"/>
                      <a:tailEnd type="none" w="med" len="med"/>
                    </a:lnB>
                    <a:solidFill>
                      <a:schemeClr val="bg2"/>
                    </a:solidFill>
                  </a:tcPr>
                </a:tc>
                <a:tc hMerge="1">
                  <a:txBody>
                    <a:bodyPr/>
                    <a:lstStyle/>
                    <a:p>
                      <a:endParaRPr lang="en-AU" sz="1000" b="0" i="1" u="none" strike="noStrike" dirty="0">
                        <a:solidFill>
                          <a:schemeClr val="tx1"/>
                        </a:solidFill>
                        <a:effectLst/>
                        <a:latin typeface="+mn-lt"/>
                      </a:endParaRPr>
                    </a:p>
                  </a:txBody>
                  <a:tcPr marL="45720" marR="45720" anchor="ctr">
                    <a:lnB w="3175" cap="flat" cmpd="sng" algn="ctr">
                      <a:solidFill>
                        <a:schemeClr val="bg2"/>
                      </a:solidFill>
                      <a:prstDash val="solid"/>
                      <a:round/>
                      <a:headEnd type="none" w="med" len="med"/>
                      <a:tailEnd type="none" w="med" len="med"/>
                    </a:lnB>
                    <a:solidFill>
                      <a:schemeClr val="bg2"/>
                    </a:solidFill>
                  </a:tcPr>
                </a:tc>
                <a:tc>
                  <a:txBody>
                    <a:bodyPr/>
                    <a:lstStyle/>
                    <a:p>
                      <a:pPr lvl="0" algn="ctr">
                        <a:buNone/>
                      </a:pPr>
                      <a:r>
                        <a:rPr lang="en-AU" sz="1000" b="0" i="1" u="none" strike="noStrike" dirty="0">
                          <a:solidFill>
                            <a:schemeClr val="tx1"/>
                          </a:solidFill>
                          <a:effectLst/>
                          <a:latin typeface="+mn-lt"/>
                        </a:rPr>
                        <a:t>-</a:t>
                      </a:r>
                      <a:endParaRPr lang="en-US"/>
                    </a:p>
                  </a:txBody>
                  <a:tcPr marL="45720" marR="45720" anchor="ctr">
                    <a:lnB w="3175" cap="flat" cmpd="sng" algn="ctr">
                      <a:solidFill>
                        <a:schemeClr val="bg2"/>
                      </a:solidFill>
                      <a:prstDash val="solid"/>
                      <a:round/>
                      <a:headEnd type="none" w="med" len="med"/>
                      <a:tailEnd type="none" w="med" len="med"/>
                    </a:lnB>
                    <a:solidFill>
                      <a:schemeClr val="bg2"/>
                    </a:solidFill>
                  </a:tcPr>
                </a:tc>
                <a:tc>
                  <a:txBody>
                    <a:bodyPr/>
                    <a:lstStyle/>
                    <a:p>
                      <a:pPr marL="0" algn="ctr" defTabSz="914400" rtl="0" eaLnBrk="1" fontAlgn="b" latinLnBrk="0" hangingPunct="1"/>
                      <a:r>
                        <a:rPr lang="en-AU" sz="1000" b="1" i="1" u="none" strike="noStrike" kern="1200" dirty="0">
                          <a:solidFill>
                            <a:srgbClr val="000000"/>
                          </a:solidFill>
                          <a:effectLst/>
                          <a:latin typeface="Verdana" panose="020B0604030504040204" pitchFamily="34" charset="0"/>
                          <a:ea typeface="+mn-ea"/>
                          <a:cs typeface="+mn-cs"/>
                        </a:rPr>
                        <a:t>$30,831.00</a:t>
                      </a:r>
                    </a:p>
                  </a:txBody>
                  <a:tcPr marL="6350" marR="6350" marT="6350" marB="0" anchor="ctr">
                    <a:lnB w="3175"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2162129997"/>
                  </a:ext>
                </a:extLst>
              </a:tr>
            </a:tbl>
          </a:graphicData>
        </a:graphic>
      </p:graphicFrame>
      <p:pic>
        <p:nvPicPr>
          <p:cNvPr id="17" name="Picture 16">
            <a:extLst>
              <a:ext uri="{FF2B5EF4-FFF2-40B4-BE49-F238E27FC236}">
                <a16:creationId xmlns:a16="http://schemas.microsoft.com/office/drawing/2014/main" id="{EC4164CE-1B8B-4AA7-A357-DCF3E946CF01}"/>
              </a:ext>
            </a:extLst>
          </p:cNvPr>
          <p:cNvPicPr>
            <a:picLocks noChangeAspect="1"/>
          </p:cNvPicPr>
          <p:nvPr/>
        </p:nvPicPr>
        <p:blipFill>
          <a:blip r:embed="rId8"/>
          <a:stretch>
            <a:fillRect/>
          </a:stretch>
        </p:blipFill>
        <p:spPr>
          <a:xfrm>
            <a:off x="4528325" y="1095855"/>
            <a:ext cx="1133630" cy="372341"/>
          </a:xfrm>
          <a:prstGeom prst="rect">
            <a:avLst/>
          </a:prstGeom>
        </p:spPr>
      </p:pic>
      <p:pic>
        <p:nvPicPr>
          <p:cNvPr id="20" name="Picture 19">
            <a:extLst>
              <a:ext uri="{FF2B5EF4-FFF2-40B4-BE49-F238E27FC236}">
                <a16:creationId xmlns:a16="http://schemas.microsoft.com/office/drawing/2014/main" id="{3991995E-2438-4741-819C-8D3B8E69818E}"/>
              </a:ext>
            </a:extLst>
          </p:cNvPr>
          <p:cNvPicPr>
            <a:picLocks noChangeAspect="1"/>
          </p:cNvPicPr>
          <p:nvPr/>
        </p:nvPicPr>
        <p:blipFill>
          <a:blip r:embed="rId9"/>
          <a:stretch>
            <a:fillRect/>
          </a:stretch>
        </p:blipFill>
        <p:spPr>
          <a:xfrm>
            <a:off x="7586261" y="1152076"/>
            <a:ext cx="985124" cy="223118"/>
          </a:xfrm>
          <a:prstGeom prst="rect">
            <a:avLst/>
          </a:prstGeom>
        </p:spPr>
      </p:pic>
      <p:pic>
        <p:nvPicPr>
          <p:cNvPr id="6" name="Picture 5" descr="https://upload.wikimedia.org/wikipedia/commons/thumb/9/96/Microsoft_logo_%282012%29.svg/1280px-Microsoft_logo_%282012%29.svg.png">
            <a:extLst>
              <a:ext uri="{FF2B5EF4-FFF2-40B4-BE49-F238E27FC236}">
                <a16:creationId xmlns:a16="http://schemas.microsoft.com/office/drawing/2014/main" id="{6A933068-F237-46D1-B67A-57E29DB6BC7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83318" y="1149172"/>
            <a:ext cx="1041180" cy="221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589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ighRisk" hidden="1">
            <a:extLst>
              <a:ext uri="{FF2B5EF4-FFF2-40B4-BE49-F238E27FC236}">
                <a16:creationId xmlns:a16="http://schemas.microsoft.com/office/drawing/2014/main" id="{1F82CA05-0A22-4ABB-B38C-2CAC60BDC4EA}"/>
              </a:ext>
            </a:extLst>
          </p:cNvPr>
          <p:cNvSpPr txBox="1"/>
          <p:nvPr/>
        </p:nvSpPr>
        <p:spPr>
          <a:xfrm>
            <a:off x="4087812" y="6476797"/>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HIGH RISK CONFIDENTIAL</a:t>
            </a:r>
            <a:endParaRPr lang="en-AU"/>
          </a:p>
        </p:txBody>
      </p:sp>
      <p:sp>
        <p:nvSpPr>
          <p:cNvPr id="6" name="Confidential" hidden="1">
            <a:extLst>
              <a:ext uri="{FF2B5EF4-FFF2-40B4-BE49-F238E27FC236}">
                <a16:creationId xmlns:a16="http://schemas.microsoft.com/office/drawing/2014/main" id="{8F3BDD96-9D1F-4210-98DB-C883E7FE57AA}"/>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CONFIDENTIAL</a:t>
            </a:r>
            <a:endParaRPr lang="en-AU"/>
          </a:p>
        </p:txBody>
      </p:sp>
      <p:sp>
        <p:nvSpPr>
          <p:cNvPr id="7" name="Public">
            <a:extLst>
              <a:ext uri="{FF2B5EF4-FFF2-40B4-BE49-F238E27FC236}">
                <a16:creationId xmlns:a16="http://schemas.microsoft.com/office/drawing/2014/main" id="{2C19F169-115A-463F-8826-1E14D2E1ED28}"/>
              </a:ext>
            </a:extLst>
          </p:cNvPr>
          <p:cNvSpPr txBox="1"/>
          <p:nvPr/>
        </p:nvSpPr>
        <p:spPr>
          <a:xfrm>
            <a:off x="4087812" y="6477000"/>
            <a:ext cx="4016376" cy="201260"/>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spcBef>
                <a:spcPts val="600"/>
              </a:spcBef>
              <a:buSzPct val="100000"/>
              <a:buFont typeface="Arial"/>
              <a:buNone/>
            </a:pPr>
            <a:r>
              <a:rPr lang="en-AU" sz="800" dirty="0"/>
              <a:t>PUBLIC</a:t>
            </a:r>
            <a:endParaRPr lang="en-AU"/>
          </a:p>
        </p:txBody>
      </p:sp>
    </p:spTree>
    <p:custDataLst>
      <p:tags r:id="rId1"/>
    </p:custDataLst>
    <p:extLst>
      <p:ext uri="{BB962C8B-B14F-4D97-AF65-F5344CB8AC3E}">
        <p14:creationId xmlns:p14="http://schemas.microsoft.com/office/powerpoint/2010/main" val="1292696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MSnXMcyWU6PLMGUzHtFb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PPkFOdfQQmeT.hW6yJTT0A"/>
</p:tagLst>
</file>

<file path=ppt/tags/tag7.xml><?xml version="1.0" encoding="utf-8"?>
<p:tagLst xmlns:a="http://schemas.openxmlformats.org/drawingml/2006/main" xmlns:r="http://schemas.openxmlformats.org/officeDocument/2006/relationships" xmlns:p="http://schemas.openxmlformats.org/presentationml/2006/main">
  <p:tag name="TEMPLAFYSLIDEID" val="636286312872347766"/>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3.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2.xml><?xml version="1.0" encoding="utf-8"?>
<ds:datastoreItem xmlns:ds="http://schemas.openxmlformats.org/officeDocument/2006/customXml" ds:itemID="{1B14554E-08F4-4595-B005-99FEB531E0F4}">
  <ds:schemaRefs>
    <ds:schemaRef ds:uri="http://schemas.openxmlformats.org/package/2006/metadata/core-properties"/>
    <ds:schemaRef ds:uri="http://schemas.microsoft.com/office/2006/metadata/properties"/>
    <ds:schemaRef ds:uri="39C40E9B-856B-46A7-8793-65A6FC1828D8"/>
    <ds:schemaRef ds:uri="http://purl.org/dc/dcmitype/"/>
    <ds:schemaRef ds:uri="203f0f4d-b3b9-4ed8-8c19-eebed11dd308"/>
    <ds:schemaRef ds:uri="http://purl.org/dc/terms/"/>
    <ds:schemaRef ds:uri="8DD08C88-CC4C-4D35-9129-A70DAA36BE5E"/>
    <ds:schemaRef ds:uri="5a51c775-c49c-428b-8c1e-2f89178d00f4"/>
    <ds:schemaRef ds:uri="83DDB362-4C05-4E52-A8D9-EF2F47978B8D"/>
    <ds:schemaRef ds:uri="2e263111-b571-4954-8ad9-3d41fbcd6be7"/>
    <ds:schemaRef ds:uri="http://schemas.microsoft.com/office/infopath/2007/PartnerControls"/>
    <ds:schemaRef ds:uri="http://purl.org/dc/elements/1.1/"/>
    <ds:schemaRef ds:uri="http://www.w3.org/XML/1998/namespace"/>
    <ds:schemaRef ds:uri="http://schemas.microsoft.com/office/2006/documentManagement/types"/>
    <ds:schemaRef ds:uri="http://schemas.microsoft.com/sharepoint/v3"/>
    <ds:schemaRef ds:uri="428bb8f6-6046-4ac8-a522-70af368045b5"/>
    <ds:schemaRef ds:uri="7D1768DD-F29E-4DC2-9191-F2636B9FA92C"/>
  </ds:schemaRefs>
</ds:datastoreItem>
</file>

<file path=customXml/itemProps3.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8B62803-FC7D-4BCB-AD21-90AE25F963C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160</TotalTime>
  <Words>405</Words>
  <Application>Microsoft Office PowerPoint</Application>
  <PresentationFormat>Widescreen</PresentationFormat>
  <Paragraphs>76</Paragraphs>
  <Slides>4</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1" baseType="lpstr">
      <vt:lpstr>Arial</vt:lpstr>
      <vt:lpstr>Open Sans</vt:lpstr>
      <vt:lpstr>Verdana</vt:lpstr>
      <vt:lpstr>Wingdings</vt:lpstr>
      <vt:lpstr>Wingdings 2</vt:lpstr>
      <vt:lpstr>Deloitte_US_Onscreen</vt:lpstr>
      <vt:lpstr>think-cell Slide</vt:lpstr>
      <vt:lpstr>Inside Sherpa – Digital Internship</vt:lpstr>
      <vt:lpstr>Targeted Vendors for Further Assessment</vt:lpstr>
      <vt:lpstr>Evaluation | Commercials – Final Offer – Phase 1 only</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Naman Jain</cp:lastModifiedBy>
  <cp:revision>24</cp:revision>
  <cp:lastPrinted>2014-06-25T02:16:22Z</cp:lastPrinted>
  <dcterms:created xsi:type="dcterms:W3CDTF">2016-11-09T03:27:53Z</dcterms:created>
  <dcterms:modified xsi:type="dcterms:W3CDTF">2020-07-15T14:22:58Z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