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9"/>
  </p:notesMasterIdLst>
  <p:handoutMasterIdLst>
    <p:handoutMasterId r:id="rId20"/>
  </p:handoutMasterIdLst>
  <p:sldIdLst>
    <p:sldId id="450" r:id="rId2"/>
    <p:sldId id="435" r:id="rId3"/>
    <p:sldId id="436" r:id="rId4"/>
    <p:sldId id="454" r:id="rId5"/>
    <p:sldId id="455" r:id="rId6"/>
    <p:sldId id="456" r:id="rId7"/>
    <p:sldId id="438" r:id="rId8"/>
    <p:sldId id="451" r:id="rId9"/>
    <p:sldId id="437" r:id="rId10"/>
    <p:sldId id="452" r:id="rId11"/>
    <p:sldId id="453" r:id="rId12"/>
    <p:sldId id="440" r:id="rId13"/>
    <p:sldId id="446" r:id="rId14"/>
    <p:sldId id="441" r:id="rId15"/>
    <p:sldId id="442" r:id="rId16"/>
    <p:sldId id="445" r:id="rId17"/>
    <p:sldId id="4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8BC"/>
    <a:srgbClr val="FE0EF3"/>
    <a:srgbClr val="EC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>
      <p:cViewPr>
        <p:scale>
          <a:sx n="66" d="100"/>
          <a:sy n="66" d="100"/>
        </p:scale>
        <p:origin x="14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1622A-7985-45E8-A1C3-5941DEB56A0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733CF-0DC0-4648-8C79-B9F715CF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55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98F6-046C-4A61-A4DD-0818A66BB8A0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E6B3-2D16-4A1B-99C8-9BB68DB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5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0084" y="3762190"/>
            <a:ext cx="5688632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7170" name="Picture 2" descr="Logo">
            <a:extLst>
              <a:ext uri="{FF2B5EF4-FFF2-40B4-BE49-F238E27FC236}">
                <a16:creationId xmlns:a16="http://schemas.microsoft.com/office/drawing/2014/main" id="{DB616751-54C8-4066-B90D-D19BBB21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730957"/>
            <a:ext cx="5591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nalysis-and-design-of-algorithm - Student Study Hub">
            <a:extLst>
              <a:ext uri="{FF2B5EF4-FFF2-40B4-BE49-F238E27FC236}">
                <a16:creationId xmlns:a16="http://schemas.microsoft.com/office/drawing/2014/main" id="{31EAB489-8D8C-4762-A2A2-CF84C8DF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32" y="2428596"/>
            <a:ext cx="1251333" cy="125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875378-A986-4BED-AFE0-00FACB092462}"/>
              </a:ext>
            </a:extLst>
          </p:cNvPr>
          <p:cNvSpPr txBox="1">
            <a:spLocks/>
          </p:cNvSpPr>
          <p:nvPr/>
        </p:nvSpPr>
        <p:spPr>
          <a:xfrm>
            <a:off x="1911689" y="5099849"/>
            <a:ext cx="5624413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40000" lnSpcReduction="20000"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Guided By- Mr. Ravi Khatri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44624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3B967-BFE5-4FEE-A456-A6F01E060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0" y="859820"/>
            <a:ext cx="8545509" cy="52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44624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9FE111-BEDD-419F-BBEE-870F5EC28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52736"/>
            <a:ext cx="3575234" cy="4292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E29A01-4807-429F-857D-9F6AEFC8E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76" y="2030687"/>
            <a:ext cx="2857647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4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12</a:t>
            </a:fld>
            <a:endParaRPr lang="en-I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5760" y="1100807"/>
            <a:ext cx="6337300" cy="527993"/>
          </a:xfrm>
          <a:prstGeom prst="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/>
              <a:t>Input:  45 -56 78 90 -3 -6 123 0 -3 45 69 68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9254" y="5085184"/>
            <a:ext cx="6337300" cy="518418"/>
          </a:xfrm>
          <a:prstGeom prst="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/>
              <a:t>Output:  -56 -6 -3 -3 0 45 45 68 69 78 90 123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9254" y="1971169"/>
            <a:ext cx="6293806" cy="449719"/>
          </a:xfrm>
          <a:prstGeom prst="rect">
            <a:avLst/>
          </a:prstGeom>
          <a:solidFill>
            <a:schemeClr val="accent3">
              <a:alpha val="0"/>
            </a:schemeClr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FF0000"/>
                </a:solidFill>
              </a:rPr>
              <a:t>45</a:t>
            </a:r>
            <a:r>
              <a:rPr lang="en-US" dirty="0"/>
              <a:t> -56 78 90 -3 -6 123 0 -3 45 69 68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9748" y="2675607"/>
            <a:ext cx="2955925" cy="538163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-6</a:t>
            </a:r>
            <a:r>
              <a:rPr lang="en-US"/>
              <a:t> -56 -3   0 -3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14985" y="2636912"/>
            <a:ext cx="1000125" cy="576263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45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99160" y="2675607"/>
            <a:ext cx="3457575" cy="538163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FF0000"/>
                </a:solidFill>
              </a:rPr>
              <a:t>123</a:t>
            </a:r>
            <a:r>
              <a:rPr lang="en-US" dirty="0"/>
              <a:t> 90 78 45 69 68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00560" y="3175670"/>
            <a:ext cx="1458913" cy="423862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-3 </a:t>
            </a:r>
            <a:r>
              <a:rPr lang="en-US"/>
              <a:t> 0  -3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63985" y="3135982"/>
            <a:ext cx="806450" cy="498475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-6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071835" y="3097882"/>
            <a:ext cx="958850" cy="615950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-56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570435" y="3636045"/>
            <a:ext cx="1458913" cy="423862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 -3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186260" y="3558257"/>
            <a:ext cx="768350" cy="538163"/>
          </a:xfrm>
          <a:prstGeom prst="rect">
            <a:avLst/>
          </a:prstGeom>
          <a:solidFill>
            <a:schemeClr val="hlink"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-3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646635" y="4020220"/>
            <a:ext cx="895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068910" y="4020220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B808BC"/>
                </a:solidFill>
              </a:rPr>
              <a:t>0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067448" y="3213770"/>
            <a:ext cx="2470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68</a:t>
            </a:r>
            <a:r>
              <a:rPr lang="en-US"/>
              <a:t> 90 78 45 69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881960" y="3194135"/>
            <a:ext cx="10118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123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027885" y="3674145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FF0000"/>
                </a:solidFill>
              </a:rPr>
              <a:t>78</a:t>
            </a:r>
            <a:r>
              <a:rPr lang="en-US"/>
              <a:t> 90 69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629954" y="3645024"/>
            <a:ext cx="8899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 dirty="0">
                <a:solidFill>
                  <a:srgbClr val="B808BC"/>
                </a:solidFill>
              </a:rPr>
              <a:t>68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170635" y="3636045"/>
            <a:ext cx="94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/>
              <a:t>45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811017" y="4054861"/>
            <a:ext cx="8899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>
                <a:solidFill>
                  <a:srgbClr val="B808BC"/>
                </a:solidFill>
              </a:rPr>
              <a:t>78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065985" y="4020220"/>
            <a:ext cx="94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/>
              <a:t>69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602685" y="4058320"/>
            <a:ext cx="946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285750"/>
            <a:r>
              <a:rPr lang="en-US"/>
              <a:t>90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57971" y="44624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- Example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13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53616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DAD3A-AEAB-4C2B-8E74-50E70DCED7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1064096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2000" dirty="0"/>
              <a:t>Worst case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quicksort</a:t>
            </a:r>
            <a:r>
              <a:rPr lang="en-US" altLang="en-US" sz="1800" dirty="0"/>
              <a:t> is O(n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 when the array is already sorted and the smallest item is chosen as the pivot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FBDBDF-7DA0-47F1-A1DE-06FA8DA7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8488"/>
            <a:ext cx="51244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Text Box 5">
            <a:extLst>
              <a:ext uri="{FF2B5EF4-FFF2-40B4-BE49-F238E27FC236}">
                <a16:creationId xmlns:a16="http://schemas.microsoft.com/office/drawing/2014/main" id="{98AF1E80-981F-4654-B0C4-8DDCEFA9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8488"/>
            <a:ext cx="2438400" cy="78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en-US" sz="1600" dirty="0">
                <a:latin typeface="Arial" panose="020B0604020202020204" pitchFamily="34" charset="0"/>
              </a:rPr>
              <a:t>A worst-case partitioning with </a:t>
            </a:r>
            <a:r>
              <a:rPr lang="en-US" altLang="en-US" sz="1600" b="1" i="1" dirty="0">
                <a:latin typeface="Courier New" panose="02070309020205020404" pitchFamily="49" charset="0"/>
              </a:rPr>
              <a:t>quicksort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8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081C2-FC40-4B97-949E-456BE39291F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0100" y="848072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pPr lvl="1"/>
            <a:r>
              <a:rPr lang="en-US" altLang="en-US" sz="1800" dirty="0"/>
              <a:t>Average case</a:t>
            </a:r>
          </a:p>
          <a:p>
            <a:pPr lvl="2"/>
            <a:r>
              <a:rPr lang="en-US" altLang="en-US" sz="1600" dirty="0">
                <a:latin typeface="Courier New" panose="02070309020205020404" pitchFamily="49" charset="0"/>
              </a:rPr>
              <a:t>quicksort</a:t>
            </a:r>
            <a:r>
              <a:rPr lang="en-US" altLang="en-US" sz="1600" dirty="0"/>
              <a:t> is O(n * log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n) when 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and S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contain the same – or nearly the same – number of items arranged at 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5EA775-34F5-44B3-8C0C-8ADFA452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24472"/>
            <a:ext cx="4495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B527302F-A214-4621-94A9-B0F79BE5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2600672"/>
            <a:ext cx="3124200" cy="78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en-US" sz="1600" dirty="0">
                <a:latin typeface="Arial" panose="020B0604020202020204" pitchFamily="34" charset="0"/>
              </a:rPr>
              <a:t>A average-case partitioning with </a:t>
            </a:r>
            <a:r>
              <a:rPr lang="en-US" altLang="en-US" sz="1600" b="1" i="1" dirty="0">
                <a:latin typeface="Courier New" panose="02070309020205020404" pitchFamily="49" charset="0"/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87045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Complexity analysis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15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marR="0" lvl="2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0FA2C1-19BC-44B2-825E-F3C5F4B176A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14097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Analysis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</a:rPr>
              <a:t>quicksort</a:t>
            </a:r>
            <a:r>
              <a:rPr lang="en-US" altLang="en-US" sz="2400" dirty="0"/>
              <a:t> is usually extremely fast in practice</a:t>
            </a:r>
          </a:p>
          <a:p>
            <a:pPr lvl="1"/>
            <a:r>
              <a:rPr lang="en-US" altLang="en-US" sz="2400" dirty="0"/>
              <a:t>Even if the worst case occurs, </a:t>
            </a:r>
            <a:r>
              <a:rPr lang="en-US" altLang="en-US" sz="2400" dirty="0">
                <a:latin typeface="Courier New" panose="02070309020205020404" pitchFamily="49" charset="0"/>
              </a:rPr>
              <a:t>quicksort</a:t>
            </a:r>
            <a:r>
              <a:rPr lang="en-US" altLang="en-US" sz="2400" dirty="0"/>
              <a:t>’s performance is acceptable for moderately large arrays</a:t>
            </a:r>
          </a:p>
          <a:p>
            <a:pPr lvl="1"/>
            <a:r>
              <a:rPr lang="en-US" altLang="en-US" sz="2400" dirty="0"/>
              <a:t> also</a:t>
            </a:r>
          </a:p>
        </p:txBody>
      </p:sp>
    </p:spTree>
    <p:extLst>
      <p:ext uri="{BB962C8B-B14F-4D97-AF65-F5344CB8AC3E}">
        <p14:creationId xmlns:p14="http://schemas.microsoft.com/office/powerpoint/2010/main" val="292028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Sort: Summary of Complexity analysis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16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106282"/>
                  </p:ext>
                </p:extLst>
              </p:nvPr>
            </p:nvGraphicFramePr>
            <p:xfrm>
              <a:off x="827584" y="2306097"/>
              <a:ext cx="7288402" cy="2245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99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086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Run time,</a:t>
                          </a:r>
                          <a:r>
                            <a:rPr lang="en-IN" sz="1800" baseline="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IN" sz="1800" b="1" i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sz="1800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IN" sz="1400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−1)</m:t>
                                        </m:r>
                                      </m:num>
                                      <m:den>
                                        <m:r>
                                          <a:rPr lang="en-IN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1400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IN" sz="1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IN" sz="1400" b="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4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+0.577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−8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𝑐𝑛</m:t>
                                </m:r>
                              </m:oMath>
                            </m:oMathPara>
                          </a14:m>
                          <a:endParaRPr lang="en-IN" sz="14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8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=2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IN" sz="14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400" kern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IN" sz="14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14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IN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400" dirty="0"/>
                        </a:p>
                        <a:p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/ Average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106282"/>
                  </p:ext>
                </p:extLst>
              </p:nvPr>
            </p:nvGraphicFramePr>
            <p:xfrm>
              <a:off x="827584" y="2306097"/>
              <a:ext cx="7288402" cy="2245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99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086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</a:t>
                          </a:r>
                          <a:endParaRPr lang="en-IN" sz="1800" b="1" dirty="0">
                            <a:solidFill>
                              <a:schemeClr val="bg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99" t="-8197" r="-95572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bg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Remarks</a:t>
                          </a:r>
                        </a:p>
                      </a:txBody>
                      <a:tcPr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99" t="-80488" r="-95572" b="-2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9091" t="-80488" r="-96212" b="-2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38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99" t="-122314" r="-95572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9091" t="-122314" r="-96212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Worst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99" t="-256190" r="-9557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9091" t="-256190" r="-9621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Best / Average case</a:t>
                          </a:r>
                          <a:endParaRPr kumimoji="0" lang="en-US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866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7916" y="2708920"/>
            <a:ext cx="8712968" cy="93610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Stay Healthy Stay Safe</a:t>
            </a: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17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09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– How it Works?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7544" y="1412775"/>
            <a:ext cx="78344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every step, we select a </a:t>
            </a:r>
            <a:r>
              <a:rPr lang="en-I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pivot element </a:t>
            </a:r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list (usually the first element).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put the pivot element in the </a:t>
            </a:r>
            <a:r>
              <a:rPr lang="en-IN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position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the sorted list.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elements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less than or equal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pivot element are to the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elements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greater than the pivot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 are to the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5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 Partitioning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600200" y="1956377"/>
            <a:ext cx="5461073" cy="374650"/>
          </a:xfrm>
          <a:prstGeom prst="rect">
            <a:avLst/>
          </a:prstGeom>
          <a:solidFill>
            <a:schemeClr val="accent1">
              <a:alpha val="6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154839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000" b="1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300192" y="1559502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Tahoma" pitchFamily="34" charset="0"/>
              </a:rPr>
              <a:t>size-1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14400" y="1880177"/>
            <a:ext cx="47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b="1">
                <a:solidFill>
                  <a:schemeClr val="tx1"/>
                </a:solidFill>
                <a:latin typeface="Tahoma" pitchFamily="34" charset="0"/>
              </a:rPr>
              <a:t>x: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614488" y="1946852"/>
            <a:ext cx="422275" cy="384175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wrap="none" anchor="ctr"/>
          <a:lstStyle>
            <a:lvl1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000125" y="2307990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b="1" dirty="0">
                <a:solidFill>
                  <a:schemeClr val="tx1"/>
                </a:solidFill>
              </a:rPr>
              <a:t>pivot</a:t>
            </a:r>
          </a:p>
        </p:txBody>
      </p: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1500188" y="3137472"/>
            <a:ext cx="5607050" cy="384175"/>
            <a:chOff x="1114" y="2837"/>
            <a:chExt cx="3532" cy="242"/>
          </a:xfrm>
        </p:grpSpPr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114" y="2837"/>
              <a:ext cx="1578" cy="242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 dirty="0">
                  <a:solidFill>
                    <a:schemeClr val="tx1"/>
                  </a:solidFill>
                  <a:latin typeface="Tahoma" pitchFamily="34" charset="0"/>
                </a:rPr>
                <a:t>Values smaller</a:t>
              </a: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025" y="2837"/>
              <a:ext cx="1621" cy="24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800">
                  <a:solidFill>
                    <a:schemeClr val="tx1"/>
                  </a:solidFill>
                  <a:latin typeface="Tahoma" pitchFamily="34" charset="0"/>
                </a:rPr>
                <a:t>Values greater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692" y="2837"/>
              <a:ext cx="333" cy="242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1538288" y="3559752"/>
            <a:ext cx="2419350" cy="1420813"/>
            <a:chOff x="969" y="2450"/>
            <a:chExt cx="1524" cy="895"/>
          </a:xfrm>
        </p:grpSpPr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993" y="2789"/>
              <a:ext cx="1500" cy="55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  Perform </a:t>
              </a:r>
            </a:p>
            <a:p>
              <a:pPr eaLnBrk="1" hangingPunct="1"/>
              <a:r>
                <a:rPr lang="en-US" altLang="en-US" dirty="0"/>
                <a:t>partitioning</a:t>
              </a: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H="1" flipV="1">
              <a:off x="969" y="2450"/>
              <a:ext cx="726" cy="339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V="1">
              <a:off x="1695" y="2450"/>
              <a:ext cx="798" cy="339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4641923" y="3561340"/>
            <a:ext cx="2419350" cy="1420812"/>
            <a:chOff x="969" y="2450"/>
            <a:chExt cx="1524" cy="895"/>
          </a:xfrm>
        </p:grpSpPr>
        <p:sp>
          <p:nvSpPr>
            <p:cNvPr id="23" name="Rectangle 45"/>
            <p:cNvSpPr>
              <a:spLocks noChangeArrowheads="1"/>
            </p:cNvSpPr>
            <p:nvPr/>
          </p:nvSpPr>
          <p:spPr bwMode="auto">
            <a:xfrm>
              <a:off x="993" y="2789"/>
              <a:ext cx="1500" cy="55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  Perform </a:t>
              </a:r>
            </a:p>
            <a:p>
              <a:pPr eaLnBrk="1" hangingPunct="1"/>
              <a:r>
                <a:rPr lang="en-US" altLang="en-US" dirty="0"/>
                <a:t>partitioning</a:t>
              </a: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 flipV="1">
              <a:off x="969" y="2450"/>
              <a:ext cx="726" cy="339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V="1">
              <a:off x="1695" y="2450"/>
              <a:ext cx="798" cy="339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251728-E8A4-48FB-A68E-E6F57235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36" y="977190"/>
            <a:ext cx="5724128" cy="15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D7F4B33-6EEA-41E1-A07E-4EF1E24ED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36" y="2677716"/>
            <a:ext cx="5724128" cy="15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4210EB5-4DD7-4226-A34F-BE516AEFC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36" y="4471674"/>
            <a:ext cx="5724128" cy="15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9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E5FBC4-775B-4C7B-81E9-696A4D68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4574934" cy="12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A29E631-B627-4CCF-AEC5-633BC5D6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55" y="1052735"/>
            <a:ext cx="4574935" cy="1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E3FA76F-22C1-4426-B484-378ABE73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" y="2532346"/>
            <a:ext cx="4574935" cy="1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5B211DF-0BC8-4BDD-9454-272013A8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68" y="2532347"/>
            <a:ext cx="4574932" cy="12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15CEC53B-AFEC-42A8-BE49-CF0A56C2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7" y="4011957"/>
            <a:ext cx="4574935" cy="1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A782301A-BF09-4D12-9819-5C8CC640D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55" y="3968917"/>
            <a:ext cx="4574935" cy="1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2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86669" y="7932016"/>
            <a:ext cx="752032" cy="182124"/>
          </a:xfrm>
        </p:spPr>
        <p:txBody>
          <a:bodyPr/>
          <a:lstStyle/>
          <a:p>
            <a:fld id="{2412D51A-C1C7-4F6F-ADB4-90C3724E8DB4}" type="slidenum">
              <a:rPr lang="en-IN" smtClean="0"/>
              <a:t>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7032CE-792A-4229-A68D-078DEE1B7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4574935" cy="1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A4CF44B-A16F-4BDD-A96D-DC3E74A1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4572000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CD2DCF2-D040-45DE-9C65-9C3D3BA8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" y="2502840"/>
            <a:ext cx="4572002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3106299-74B7-4406-85DC-81CF3849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55" y="2502840"/>
            <a:ext cx="4561010" cy="123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3E18728-E39C-4F2B-A68E-24462502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2151"/>
            <a:ext cx="4561011" cy="123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2448666-616E-4356-AAA7-CFAD4D35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89" y="3952154"/>
            <a:ext cx="4561011" cy="123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2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BC5EE3-023B-455E-BC74-0BDA8EEC1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9" y="957400"/>
            <a:ext cx="8202461" cy="44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0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EF4A2-8EE2-4054-BD3C-FA46DDC43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0" y="1268760"/>
            <a:ext cx="8547539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0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7971" y="44624"/>
            <a:ext cx="8712968" cy="9361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EN19IT301050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Naman Jain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A174E-562D-4E72-888A-0D3B5B03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3" y="1412776"/>
            <a:ext cx="8439584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0797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12409</TotalTime>
  <Words>474</Words>
  <Application>Microsoft Office PowerPoint</Application>
  <PresentationFormat>On-screen Show (4:3)</PresentationFormat>
  <Paragraphs>138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Georgia</vt:lpstr>
      <vt:lpstr>Tahoma</vt:lpstr>
      <vt:lpstr>Times New Roman</vt:lpstr>
      <vt:lpstr>Trebuchet MS</vt:lpstr>
      <vt:lpstr>Slipstream</vt:lpstr>
      <vt:lpstr>Quick Sort</vt:lpstr>
      <vt:lpstr>Quick Sort – How it Works?</vt:lpstr>
      <vt:lpstr>Quick Sort Partitioning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 - Example</vt:lpstr>
      <vt:lpstr>Quick Sort: Complexity analysis</vt:lpstr>
      <vt:lpstr>Quick Sort: Complexity analysis</vt:lpstr>
      <vt:lpstr>Quick Sort: Complexity analysis</vt:lpstr>
      <vt:lpstr>Quick Sort: Summary of Complexity analysis</vt:lpstr>
      <vt:lpstr>Thank You Stay Healthy Stay Safe</vt:lpstr>
    </vt:vector>
  </TitlesOfParts>
  <Company>IIT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Data Structures</dc:title>
  <dc:creator>Debasis Samanta</dc:creator>
  <cp:lastModifiedBy>NAMAN JAIN</cp:lastModifiedBy>
  <cp:revision>488</cp:revision>
  <dcterms:created xsi:type="dcterms:W3CDTF">2016-12-06T07:31:32Z</dcterms:created>
  <dcterms:modified xsi:type="dcterms:W3CDTF">2021-10-26T10:09:00Z</dcterms:modified>
</cp:coreProperties>
</file>