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EAFA8-8FA4-45AA-A76F-1FA352BE2557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C511C-3223-4F5D-A9E9-89F8B23BE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56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05122-A0B8-425F-87A4-3845D562120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7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E08C-B9D8-9F85-F523-25346E9FF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D69AE-19B1-5B18-103C-CB82A2592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A7BF-FC14-307B-0527-F645E40F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13781-C16C-753D-7BCF-21D98EE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5D2AE-1BAE-D0BA-B7A5-13621B81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4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9E07-D593-38E7-ACB5-C1D90A31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72FDD-F534-72E6-1703-1B58AD3F9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2EBD-3383-2CAF-E5F2-0D9D65D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BF70-2F46-A1D1-085C-260DB5E7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E618-E814-9365-9ACC-1636E110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AEF54-A666-F4E3-01E5-3E350878F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C402A-0090-1EC3-417A-B4A3A8B42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BCA3-B01F-12C4-E196-2CA12B24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1FAC9-50BB-DFD0-4830-95FD8992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D7B6-4952-C254-F42F-4ECDA717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7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EE33-F463-508D-5D73-CB3C8286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C4A3-2A19-7403-9064-7C72DB06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2F71-DE38-274D-3A5B-621CA493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284C8-095C-65EF-EA9C-9C6F20A4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F50E8-A1F3-47C5-C63F-F9EA4C9F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2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2F8F-A59E-A387-724A-76A1AEEC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52427-0F65-3B89-B5E2-A48447AEF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8043-C352-EAD1-3811-8A56C765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9589-7266-D89D-73AB-3D4B6E0C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AAA1-6411-875E-FAB2-70A3286D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4E57-3227-7B44-6F5C-89FFAF6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3232-F833-CAE2-2835-B4BD5D001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0F4C-9CF5-75A3-AB37-61C139F1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0E96E-BFF9-6DB9-918C-42BED8F9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DF7DE-396C-A1BF-7E2D-562BD765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7EE21-82B9-832B-CD6D-27FB1D0C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8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F2D4-E5A0-576D-6809-F19BBB7A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65E77-859B-6EA8-6341-7069EEB0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3D7AB-EBF9-4926-74C9-32FE6234D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CCABE-2C54-6345-1400-48737DA8F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28FF1-F940-2534-DCC9-681A2EC99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448E2-C212-D11F-480D-53C2C8FA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F652-46D8-E2DC-AF7F-7326D513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6BF4-322E-414F-0ED8-F8CFDE5A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7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F25E-68B9-4601-7EB3-4D915F98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4BB0F-8A75-3FAE-8202-EE78963B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68248-0C58-3E69-4EDC-90644AF5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3DBBB-BE55-BAC1-EECE-D3272626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2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92748-AE2F-9233-69E4-F8056979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26944-BCBE-3E7A-0E92-329A1A5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2F071-8503-87E7-CA2F-56C4F4F2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4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E6B5-5F69-F19D-3D19-F9A62970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E686-4EAD-19B3-B8D6-48FB146A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41B1C-CF03-4F11-9CAC-9CBDBB72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77D14-C3CE-BACC-B8B4-0EB1A6D4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C5DBC-60A2-6D25-C5AB-DB696934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EA529-0C33-1830-E7CC-F0D7CF86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5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A920-76FC-7A1D-89C0-80D9C363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38D47-69D1-B857-5B9A-53964BB0B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2C4C3-4B73-16C8-C36F-C557049D6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1FBE1-8CE7-9FAC-1A46-C7E35885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3E58-6760-AF10-C710-78805101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A14D5-FD43-730C-EFD4-FAE5AA4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14914-B504-607D-C0EC-945EC21D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E22E7-3562-5BEA-5A9D-ABE152AD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670D-0DA8-67F5-18BB-BB71B6F2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AAD4-A765-486F-A5F1-C7A3F7B30710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5CFA-326F-2C09-1408-9A289587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7BC6-19DB-D898-1BC4-8AE573BE1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C1C0-ADAC-45DB-8510-D4184FB50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7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AC98D-EF45-005E-3AA5-9A126E54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26136" y="3740748"/>
            <a:ext cx="8516264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power consumption of Zone 1 based on various environmental and meteorological factors in </a:t>
            </a:r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Wellington, New</a:t>
            </a:r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-Zealand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26136" y="5397636"/>
            <a:ext cx="5325189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resented by Naman Kamble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1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6E14DE-5930-621C-5AD2-A1ED272E789E}"/>
              </a:ext>
            </a:extLst>
          </p:cNvPr>
          <p:cNvSpPr/>
          <p:nvPr/>
        </p:nvSpPr>
        <p:spPr>
          <a:xfrm>
            <a:off x="-1" y="0"/>
            <a:ext cx="6771191" cy="6858000"/>
          </a:xfrm>
          <a:prstGeom prst="rect">
            <a:avLst/>
          </a:prstGeom>
          <a:solidFill>
            <a:srgbClr val="599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001075-83E4-1EC4-AC2C-20587542C128}"/>
              </a:ext>
            </a:extLst>
          </p:cNvPr>
          <p:cNvGrpSpPr/>
          <p:nvPr/>
        </p:nvGrpSpPr>
        <p:grpSpPr>
          <a:xfrm>
            <a:off x="3439293" y="5150375"/>
            <a:ext cx="3460955" cy="1348742"/>
            <a:chOff x="3439293" y="5150375"/>
            <a:chExt cx="3460955" cy="13487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0C9AF5-17DA-FFBA-D346-92466CF06BA4}"/>
                </a:ext>
              </a:extLst>
            </p:cNvPr>
            <p:cNvSpPr txBox="1"/>
            <p:nvPr/>
          </p:nvSpPr>
          <p:spPr>
            <a:xfrm>
              <a:off x="3534463" y="5150375"/>
              <a:ext cx="26567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solidFill>
                    <a:schemeClr val="bg1"/>
                  </a:solidFill>
                  <a:latin typeface="Gabriola" panose="04040605051002020D02" pitchFamily="82" charset="0"/>
                  <a:cs typeface="Times New Roman" panose="02020603050405020304" pitchFamily="18" charset="0"/>
                </a:rPr>
                <a:t>TABLE OF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821E92-E67C-5F19-7251-B84B2D6A8E26}"/>
                </a:ext>
              </a:extLst>
            </p:cNvPr>
            <p:cNvSpPr txBox="1"/>
            <p:nvPr/>
          </p:nvSpPr>
          <p:spPr>
            <a:xfrm>
              <a:off x="3439293" y="5483454"/>
              <a:ext cx="346095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6000" dirty="0">
                  <a:solidFill>
                    <a:schemeClr val="bg1"/>
                  </a:solidFill>
                  <a:latin typeface="Gabriola" panose="04040605051002020D02" pitchFamily="82" charset="0"/>
                  <a:cs typeface="Times New Roman" panose="02020603050405020304" pitchFamily="18" charset="0"/>
                </a:rPr>
                <a:t>CONTENTS</a:t>
              </a:r>
              <a:endParaRPr lang="en-IN" sz="4000" dirty="0">
                <a:solidFill>
                  <a:schemeClr val="bg1"/>
                </a:solidFill>
                <a:latin typeface="Gabriola" panose="04040605051002020D02" pitchFamily="8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84D2CF-3B9E-F1F1-572D-3EBB98C9C1E4}"/>
              </a:ext>
            </a:extLst>
          </p:cNvPr>
          <p:cNvGrpSpPr/>
          <p:nvPr/>
        </p:nvGrpSpPr>
        <p:grpSpPr>
          <a:xfrm>
            <a:off x="6866360" y="1020602"/>
            <a:ext cx="4870828" cy="4816796"/>
            <a:chOff x="6995416" y="1437335"/>
            <a:chExt cx="4870828" cy="48167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3035440-C567-32C6-9E92-4A43D5E5A96F}"/>
                </a:ext>
              </a:extLst>
            </p:cNvPr>
            <p:cNvGrpSpPr/>
            <p:nvPr/>
          </p:nvGrpSpPr>
          <p:grpSpPr>
            <a:xfrm>
              <a:off x="6995416" y="1437335"/>
              <a:ext cx="4746830" cy="646331"/>
              <a:chOff x="7425352" y="533300"/>
              <a:chExt cx="4746830" cy="64633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21684-9D8F-486F-9D14-2BB310F363BA}"/>
                  </a:ext>
                </a:extLst>
              </p:cNvPr>
              <p:cNvSpPr txBox="1"/>
              <p:nvPr/>
            </p:nvSpPr>
            <p:spPr>
              <a:xfrm>
                <a:off x="7425352" y="53408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599191"/>
                    </a:solidFill>
                  </a:rPr>
                  <a:t>1.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717F21-7F9F-965F-3898-BD6E91273033}"/>
                  </a:ext>
                </a:extLst>
              </p:cNvPr>
              <p:cNvSpPr txBox="1"/>
              <p:nvPr/>
            </p:nvSpPr>
            <p:spPr>
              <a:xfrm>
                <a:off x="7935410" y="533300"/>
                <a:ext cx="42367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solidFill>
                      <a:srgbClr val="599191"/>
                    </a:solidFill>
                  </a:rPr>
                  <a:t>Introduction and Problem Statement</a:t>
                </a:r>
                <a:endParaRPr lang="en-IN" dirty="0">
                  <a:solidFill>
                    <a:srgbClr val="599191"/>
                  </a:solidFill>
                </a:endParaRPr>
              </a:p>
              <a:p>
                <a:r>
                  <a:rPr lang="en-IN" dirty="0"/>
                  <a:t>----------------------------------------------------------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2AB621-7C58-DE02-CFA8-22955A8F3A66}"/>
                </a:ext>
              </a:extLst>
            </p:cNvPr>
            <p:cNvGrpSpPr/>
            <p:nvPr/>
          </p:nvGrpSpPr>
          <p:grpSpPr>
            <a:xfrm>
              <a:off x="6995418" y="2270801"/>
              <a:ext cx="4746827" cy="647899"/>
              <a:chOff x="7425352" y="2340917"/>
              <a:chExt cx="4938711" cy="64789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E47F2-5B12-EED2-D2F2-2FAC4404BEAF}"/>
                  </a:ext>
                </a:extLst>
              </p:cNvPr>
              <p:cNvSpPr txBox="1"/>
              <p:nvPr/>
            </p:nvSpPr>
            <p:spPr>
              <a:xfrm>
                <a:off x="7425352" y="2340917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599191"/>
                    </a:solidFill>
                  </a:rPr>
                  <a:t>2.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17B821-63A5-F211-B62B-D10A951DE130}"/>
                  </a:ext>
                </a:extLst>
              </p:cNvPr>
              <p:cNvSpPr txBox="1"/>
              <p:nvPr/>
            </p:nvSpPr>
            <p:spPr>
              <a:xfrm>
                <a:off x="7935411" y="2342485"/>
                <a:ext cx="442865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solidFill>
                      <a:srgbClr val="599191"/>
                    </a:solidFill>
                  </a:rPr>
                  <a:t>Data Collection, Cleaning &amp; Preprocessing</a:t>
                </a:r>
              </a:p>
              <a:p>
                <a:r>
                  <a:rPr lang="en-IN" dirty="0"/>
                  <a:t>----------------------------------------------------------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8E69220-7281-00A6-1032-F8D9C709A664}"/>
                </a:ext>
              </a:extLst>
            </p:cNvPr>
            <p:cNvGrpSpPr/>
            <p:nvPr/>
          </p:nvGrpSpPr>
          <p:grpSpPr>
            <a:xfrm>
              <a:off x="6995422" y="3105835"/>
              <a:ext cx="4766648" cy="647898"/>
              <a:chOff x="7425352" y="3244334"/>
              <a:chExt cx="4766648" cy="64789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47DA24-E754-2037-A7C0-83547D6BC0AA}"/>
                  </a:ext>
                </a:extLst>
              </p:cNvPr>
              <p:cNvSpPr txBox="1"/>
              <p:nvPr/>
            </p:nvSpPr>
            <p:spPr>
              <a:xfrm>
                <a:off x="7425352" y="324433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599191"/>
                    </a:solidFill>
                  </a:rPr>
                  <a:t>3.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407D48-6BB6-7D52-EB8B-0E4E285975D7}"/>
                  </a:ext>
                </a:extLst>
              </p:cNvPr>
              <p:cNvSpPr txBox="1"/>
              <p:nvPr/>
            </p:nvSpPr>
            <p:spPr>
              <a:xfrm>
                <a:off x="7935411" y="3245901"/>
                <a:ext cx="42565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solidFill>
                      <a:srgbClr val="599191"/>
                    </a:solidFill>
                  </a:rPr>
                  <a:t>Exploratory Data Analysis (EDA)</a:t>
                </a:r>
              </a:p>
              <a:p>
                <a:r>
                  <a:rPr lang="en-IN" dirty="0"/>
                  <a:t>----------------------------------------------------------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8C21A85-5C9A-739A-1ECC-F3C1F8C65C65}"/>
                </a:ext>
              </a:extLst>
            </p:cNvPr>
            <p:cNvGrpSpPr/>
            <p:nvPr/>
          </p:nvGrpSpPr>
          <p:grpSpPr>
            <a:xfrm>
              <a:off x="6995421" y="3940868"/>
              <a:ext cx="4870823" cy="646331"/>
              <a:chOff x="7425352" y="4147748"/>
              <a:chExt cx="4766648" cy="64633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694BFB-6E74-3A95-742C-8BC4C8E738E7}"/>
                  </a:ext>
                </a:extLst>
              </p:cNvPr>
              <p:cNvSpPr txBox="1"/>
              <p:nvPr/>
            </p:nvSpPr>
            <p:spPr>
              <a:xfrm>
                <a:off x="7425352" y="414775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599191"/>
                    </a:solidFill>
                  </a:rPr>
                  <a:t>4.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1FD75E-1345-964E-6BFD-C1A919179EC8}"/>
                  </a:ext>
                </a:extLst>
              </p:cNvPr>
              <p:cNvSpPr txBox="1"/>
              <p:nvPr/>
            </p:nvSpPr>
            <p:spPr>
              <a:xfrm>
                <a:off x="7935411" y="4147748"/>
                <a:ext cx="42565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solidFill>
                      <a:srgbClr val="599191"/>
                    </a:solidFill>
                  </a:rPr>
                  <a:t>Feature Engineering &amp; Data Splitting</a:t>
                </a:r>
              </a:p>
              <a:p>
                <a:r>
                  <a:rPr lang="en-IN" i="1" dirty="0"/>
                  <a:t>--------------------------------------------</a:t>
                </a:r>
                <a:r>
                  <a:rPr lang="en-IN" dirty="0"/>
                  <a:t>--------------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72DDBA1-2DBB-E23B-997D-E4E3B2E3A690}"/>
                </a:ext>
              </a:extLst>
            </p:cNvPr>
            <p:cNvGrpSpPr/>
            <p:nvPr/>
          </p:nvGrpSpPr>
          <p:grpSpPr>
            <a:xfrm>
              <a:off x="6995422" y="4774334"/>
              <a:ext cx="4766648" cy="646331"/>
              <a:chOff x="7425352" y="5051164"/>
              <a:chExt cx="4766648" cy="64633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2923F-ACF3-396E-67A0-CBD9FCE53A23}"/>
                  </a:ext>
                </a:extLst>
              </p:cNvPr>
              <p:cNvSpPr txBox="1"/>
              <p:nvPr/>
            </p:nvSpPr>
            <p:spPr>
              <a:xfrm>
                <a:off x="7425352" y="50511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599191"/>
                    </a:solidFill>
                  </a:rPr>
                  <a:t>5.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3DEF19-B6E4-FD92-2A56-FBAE712F8166}"/>
                  </a:ext>
                </a:extLst>
              </p:cNvPr>
              <p:cNvSpPr txBox="1"/>
              <p:nvPr/>
            </p:nvSpPr>
            <p:spPr>
              <a:xfrm>
                <a:off x="7935411" y="5051164"/>
                <a:ext cx="42565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solidFill>
                      <a:srgbClr val="599191"/>
                    </a:solidFill>
                  </a:rPr>
                  <a:t>Model Training &amp; Evaluation</a:t>
                </a:r>
              </a:p>
              <a:p>
                <a:r>
                  <a:rPr lang="en-IN" dirty="0"/>
                  <a:t>----------------------------------------------------------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73AFB0-7226-B5CF-2587-880AE108A065}"/>
                </a:ext>
              </a:extLst>
            </p:cNvPr>
            <p:cNvGrpSpPr/>
            <p:nvPr/>
          </p:nvGrpSpPr>
          <p:grpSpPr>
            <a:xfrm>
              <a:off x="6995422" y="5607800"/>
              <a:ext cx="4746830" cy="646331"/>
              <a:chOff x="6995422" y="5607800"/>
              <a:chExt cx="4746830" cy="64633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A94D14-225E-E9D5-E7C9-28C343148BF6}"/>
                  </a:ext>
                </a:extLst>
              </p:cNvPr>
              <p:cNvSpPr txBox="1"/>
              <p:nvPr/>
            </p:nvSpPr>
            <p:spPr>
              <a:xfrm>
                <a:off x="6995422" y="5607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rgbClr val="599191"/>
                    </a:solidFill>
                  </a:rPr>
                  <a:t>6.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F7C3C8-BC26-A23B-9D1C-CA50FCACFD67}"/>
                  </a:ext>
                </a:extLst>
              </p:cNvPr>
              <p:cNvSpPr txBox="1"/>
              <p:nvPr/>
            </p:nvSpPr>
            <p:spPr>
              <a:xfrm>
                <a:off x="7505480" y="5607800"/>
                <a:ext cx="42367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solidFill>
                      <a:srgbClr val="599191"/>
                    </a:solidFill>
                  </a:rPr>
                  <a:t>Final Conclusion</a:t>
                </a:r>
              </a:p>
              <a:p>
                <a:r>
                  <a:rPr lang="en-IN" dirty="0"/>
                  <a:t>----------------------------------------------------------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37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8B68A-6214-A775-EEF4-AE53B37D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6B915F1-CDB1-232A-71C5-97671840D9F3}"/>
              </a:ext>
            </a:extLst>
          </p:cNvPr>
          <p:cNvGrpSpPr/>
          <p:nvPr/>
        </p:nvGrpSpPr>
        <p:grpSpPr>
          <a:xfrm>
            <a:off x="0" y="0"/>
            <a:ext cx="12192000" cy="6867831"/>
            <a:chOff x="0" y="0"/>
            <a:chExt cx="12192000" cy="68678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9EF0BE-5504-94CB-5FAC-68B910D694A0}"/>
                </a:ext>
              </a:extLst>
            </p:cNvPr>
            <p:cNvSpPr/>
            <p:nvPr/>
          </p:nvSpPr>
          <p:spPr>
            <a:xfrm>
              <a:off x="0" y="0"/>
              <a:ext cx="12192000" cy="776748"/>
            </a:xfrm>
            <a:prstGeom prst="rect">
              <a:avLst/>
            </a:prstGeom>
            <a:solidFill>
              <a:srgbClr val="5991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5C6EA5-85A1-9D07-510E-21F2DE03D02F}"/>
                </a:ext>
              </a:extLst>
            </p:cNvPr>
            <p:cNvSpPr/>
            <p:nvPr/>
          </p:nvSpPr>
          <p:spPr>
            <a:xfrm>
              <a:off x="0" y="6449960"/>
              <a:ext cx="12192000" cy="417871"/>
            </a:xfrm>
            <a:prstGeom prst="rect">
              <a:avLst/>
            </a:prstGeom>
            <a:solidFill>
              <a:srgbClr val="90B5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F0D4844-0DA1-6B8D-37BD-F6AFD4799D60}"/>
                </a:ext>
              </a:extLst>
            </p:cNvPr>
            <p:cNvSpPr txBox="1"/>
            <p:nvPr/>
          </p:nvSpPr>
          <p:spPr>
            <a:xfrm>
              <a:off x="342991" y="124164"/>
              <a:ext cx="444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853C2D-9FDE-5469-7334-274B1FE4415D}"/>
                </a:ext>
              </a:extLst>
            </p:cNvPr>
            <p:cNvSpPr txBox="1"/>
            <p:nvPr/>
          </p:nvSpPr>
          <p:spPr>
            <a:xfrm>
              <a:off x="787522" y="124164"/>
              <a:ext cx="51502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 and Problem Statement</a:t>
              </a:r>
              <a:endPara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5342E0-4346-1DF5-5488-73E02AA2AEAF}"/>
                </a:ext>
              </a:extLst>
            </p:cNvPr>
            <p:cNvGrpSpPr/>
            <p:nvPr/>
          </p:nvGrpSpPr>
          <p:grpSpPr>
            <a:xfrm>
              <a:off x="342990" y="1015744"/>
              <a:ext cx="11504879" cy="1615826"/>
              <a:chOff x="342991" y="981865"/>
              <a:chExt cx="11504879" cy="161582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8FD24A-A9B4-E276-A244-15C27D52E863}"/>
                  </a:ext>
                </a:extLst>
              </p:cNvPr>
              <p:cNvSpPr txBox="1"/>
              <p:nvPr/>
            </p:nvSpPr>
            <p:spPr>
              <a:xfrm>
                <a:off x="342991" y="981865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Context: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9D11B1-F47E-1F13-8A56-CA74E217DD00}"/>
                  </a:ext>
                </a:extLst>
              </p:cNvPr>
              <p:cNvSpPr txBox="1"/>
              <p:nvPr/>
            </p:nvSpPr>
            <p:spPr>
              <a:xfrm>
                <a:off x="565255" y="1397362"/>
                <a:ext cx="1128261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 efficiency is critical for sustainable urban development, particularly in environmentally conscious cities like Wellington, New Zealand.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project focuses on "Zone 1," a designated area within Wellington, to explore and optimize its power consumption.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9FB7CA7-2FE7-0B0F-3D42-EE22F6A5B1CD}"/>
                </a:ext>
              </a:extLst>
            </p:cNvPr>
            <p:cNvGrpSpPr/>
            <p:nvPr/>
          </p:nvGrpSpPr>
          <p:grpSpPr>
            <a:xfrm>
              <a:off x="343561" y="2785090"/>
              <a:ext cx="11504878" cy="1908214"/>
              <a:chOff x="342991" y="2659245"/>
              <a:chExt cx="11504878" cy="190821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B4447F-4763-DAA1-19A8-351285512E59}"/>
                  </a:ext>
                </a:extLst>
              </p:cNvPr>
              <p:cNvSpPr txBox="1"/>
              <p:nvPr/>
            </p:nvSpPr>
            <p:spPr>
              <a:xfrm>
                <a:off x="342991" y="265924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Statement: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44233F-E03A-4276-09B0-B843CB291CAF}"/>
                  </a:ext>
                </a:extLst>
              </p:cNvPr>
              <p:cNvSpPr txBox="1"/>
              <p:nvPr/>
            </p:nvSpPr>
            <p:spPr>
              <a:xfrm>
                <a:off x="565255" y="3090131"/>
                <a:ext cx="1128261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consumption in Zone 1 is subject to significant variations, impacted by Wellington's dynamic weather conditions.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Traditional energy management methods often fail to adapt to real-time environmental changes, leading to inefficiencies and potential energy waste.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need for a sophisticated, data-driven solution to understand and optimize power usage.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20B39-4449-32E5-A560-63943FF8460C}"/>
                </a:ext>
              </a:extLst>
            </p:cNvPr>
            <p:cNvGrpSpPr/>
            <p:nvPr/>
          </p:nvGrpSpPr>
          <p:grpSpPr>
            <a:xfrm>
              <a:off x="343561" y="4846836"/>
              <a:ext cx="11504878" cy="1087723"/>
              <a:chOff x="342991" y="4633794"/>
              <a:chExt cx="11504878" cy="108772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BCB25-2829-81D8-5A85-1515F9114261}"/>
                  </a:ext>
                </a:extLst>
              </p:cNvPr>
              <p:cNvSpPr txBox="1"/>
              <p:nvPr/>
            </p:nvSpPr>
            <p:spPr>
              <a:xfrm>
                <a:off x="342991" y="463379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C5C3439-C429-8172-2F56-51F79A0CE37F}"/>
                  </a:ext>
                </a:extLst>
              </p:cNvPr>
              <p:cNvSpPr txBox="1"/>
              <p:nvPr/>
            </p:nvSpPr>
            <p:spPr>
              <a:xfrm>
                <a:off x="565255" y="5075186"/>
                <a:ext cx="112826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primary objective is to develop a machine learning model that accurately forecasts and optimizes power consumption in Zone 1, leveraging environmental and meteorological data.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352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Gabriola</vt:lpstr>
      <vt:lpstr>Times New Roman</vt:lpstr>
      <vt:lpstr>Office Theme</vt:lpstr>
      <vt:lpstr>Optimize the power consumption of Zone 1 based on various environmental and meteorological factors in Wellington, New-Zealand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KAMBLE</dc:creator>
  <cp:lastModifiedBy>NAMAN KAMBLE</cp:lastModifiedBy>
  <cp:revision>1</cp:revision>
  <dcterms:created xsi:type="dcterms:W3CDTF">2025-03-25T10:52:37Z</dcterms:created>
  <dcterms:modified xsi:type="dcterms:W3CDTF">2025-03-25T10:53:52Z</dcterms:modified>
</cp:coreProperties>
</file>