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5284A98-84B0-4CE5-BD36-E12C57A74716}">
  <a:tblStyle styleId="{D5284A98-84B0-4CE5-BD36-E12C57A74716}"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flipH="1" rot="10800000">
              <a:off x="7113588" y="107"/>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rIns="91425" wrap="square"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3"/>
            <a:ext cx="8222100" cy="432900"/>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anchorCtr="0" anchor="ctr" bIns="91425" lIns="91425" rIns="91425" wrap="square" tIns="91425">
              <a:noAutofit/>
            </a:bodyPr>
            <a:lstStyle/>
            <a:p>
              <a:pPr lvl="0">
                <a:spcBef>
                  <a:spcPts val="0"/>
                </a:spcBef>
                <a:buNone/>
              </a:pPr>
              <a:r>
                <a:t/>
              </a:r>
              <a:endParaRPr/>
            </a:p>
          </p:txBody>
        </p:sp>
        <p:sp>
          <p:nvSpPr>
            <p:cNvPr id="73" name="Shape 73"/>
            <p:cNvSpPr/>
            <p:nvPr/>
          </p:nvSpPr>
          <p:spPr>
            <a:xfrm flipH="1" rot="10800000">
              <a:off x="7113588" y="107"/>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rIns="91425" wrap="square"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rIns="91425" wrap="square"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anchorCtr="0" anchor="ctr" bIns="91425" lIns="91425" rIns="91425" wrap="square" tIns="91425">
              <a:noAutofit/>
            </a:bodyPr>
            <a:lstStyle/>
            <a:p>
              <a:pPr lvl="0">
                <a:spcBef>
                  <a:spcPts val="0"/>
                </a:spcBef>
                <a:buNone/>
              </a:pPr>
              <a:r>
                <a:t/>
              </a:r>
              <a:endParaRPr/>
            </a:p>
          </p:txBody>
        </p:sp>
        <p:sp>
          <p:nvSpPr>
            <p:cNvPr id="23" name="Shape 23"/>
            <p:cNvSpPr/>
            <p:nvPr/>
          </p:nvSpPr>
          <p:spPr>
            <a:xfrm flipH="1" rot="10800000">
              <a:off x="7113588" y="107"/>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rIns="91425" wrap="square"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rIns="91425" wrap="square" tIns="91425">
              <a:noAutofit/>
            </a:bodyPr>
            <a:lstStyle/>
            <a:p>
              <a:pPr lvl="0">
                <a:spcBef>
                  <a:spcPts val="0"/>
                </a:spcBef>
                <a:buNone/>
              </a:pPr>
              <a:r>
                <a:t/>
              </a: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anchorCtr="0" anchor="ctr" bIns="91425" lIns="91425" rIns="91425" wrap="square" tIns="91425">
              <a:noAutofit/>
            </a:bodyPr>
            <a:lstStyle/>
            <a:p>
              <a:pPr lvl="0">
                <a:spcBef>
                  <a:spcPts val="0"/>
                </a:spcBef>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anchorCtr="0" anchor="ctr" bIns="91425" lIns="91425" rIns="91425" wrap="square" tIns="91425">
              <a:noAutofit/>
            </a:bodyPr>
            <a:lstStyle/>
            <a:p>
              <a:pPr lvl="0">
                <a:spcBef>
                  <a:spcPts val="0"/>
                </a:spcBef>
                <a:buNone/>
              </a:pPr>
              <a:r>
                <a:t/>
              </a:r>
              <a:endParaRPr/>
            </a:p>
          </p:txBody>
        </p:sp>
        <p:sp>
          <p:nvSpPr>
            <p:cNvPr id="54" name="Shape 54"/>
            <p:cNvSpPr/>
            <p:nvPr/>
          </p:nvSpPr>
          <p:spPr>
            <a:xfrm flipH="1" rot="10800000">
              <a:off x="7113588" y="107"/>
              <a:ext cx="1015200" cy="1015200"/>
            </a:xfrm>
            <a:prstGeom prst="rtTriangl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anchorCtr="0" anchor="ctr" bIns="91425" lIns="91425" rIns="91425" wrap="square"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wrap="square"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wrap="square"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rIns="91425" wrap="square"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Font typeface="Roboto"/>
              <a:buChar char="●"/>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en.wikipedia.org/wiki/Serial_communicati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hyperlink" Target="http://www.modicon.com" TargetMode="External"/><Relationship Id="rId4" Type="http://schemas.openxmlformats.org/officeDocument/2006/relationships/hyperlink" Target="http://www.modbus.org/default.htm" TargetMode="External"/><Relationship Id="rId5" Type="http://schemas.openxmlformats.org/officeDocument/2006/relationships/hyperlink" Target="https://en.wikipedia.org/wiki/Modbus" TargetMode="External"/><Relationship Id="rId6" Type="http://schemas.openxmlformats.org/officeDocument/2006/relationships/hyperlink" Target="https://github.com/stephane/libmodbus" TargetMode="External"/><Relationship Id="rId7" Type="http://schemas.openxmlformats.org/officeDocument/2006/relationships/hyperlink" Target="https://en.wikipedia.org/wiki/RS-485" TargetMode="External"/><Relationship Id="rId8" Type="http://schemas.openxmlformats.org/officeDocument/2006/relationships/hyperlink" Target="https://www.w3schools.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en.wikipedia.org/wiki/Remote_terminal_uni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ctrTitle"/>
          </p:nvPr>
        </p:nvSpPr>
        <p:spPr>
          <a:xfrm>
            <a:off x="598100" y="1775222"/>
            <a:ext cx="8222100" cy="838800"/>
          </a:xfrm>
          <a:prstGeom prst="rect">
            <a:avLst/>
          </a:prstGeom>
        </p:spPr>
        <p:txBody>
          <a:bodyPr anchorCtr="0" anchor="b" bIns="91425" lIns="91425" rIns="91425" wrap="square" tIns="91425">
            <a:noAutofit/>
          </a:bodyPr>
          <a:lstStyle/>
          <a:p>
            <a:pPr lvl="0" algn="ctr">
              <a:spcBef>
                <a:spcPts val="0"/>
              </a:spcBef>
              <a:buNone/>
            </a:pPr>
            <a:r>
              <a:rPr lang="en" sz="3600"/>
              <a:t>Substation Data Logging System</a:t>
            </a:r>
          </a:p>
        </p:txBody>
      </p:sp>
      <p:sp>
        <p:nvSpPr>
          <p:cNvPr id="86" name="Shape 86"/>
          <p:cNvSpPr txBox="1"/>
          <p:nvPr>
            <p:ph idx="1" type="subTitle"/>
          </p:nvPr>
        </p:nvSpPr>
        <p:spPr>
          <a:xfrm>
            <a:off x="598088" y="2715913"/>
            <a:ext cx="8222100" cy="432900"/>
          </a:xfrm>
          <a:prstGeom prst="rect">
            <a:avLst/>
          </a:prstGeom>
        </p:spPr>
        <p:txBody>
          <a:bodyPr anchorCtr="0" anchor="t" bIns="91425" lIns="91425" rIns="91425" wrap="square" tIns="91425">
            <a:noAutofit/>
          </a:bodyPr>
          <a:lstStyle/>
          <a:p>
            <a:pPr lvl="0" rtl="0" algn="ctr">
              <a:spcBef>
                <a:spcPts val="0"/>
              </a:spcBef>
              <a:buNone/>
            </a:pPr>
            <a:r>
              <a:rPr lang="en"/>
              <a:t>CS421-22 Mini Project</a:t>
            </a:r>
          </a:p>
          <a:p>
            <a:pPr lvl="0" rtl="0">
              <a:spcBef>
                <a:spcPts val="0"/>
              </a:spcBef>
              <a:buNone/>
            </a:pPr>
            <a:r>
              <a:t/>
            </a:r>
            <a:endParaRPr/>
          </a:p>
          <a:p>
            <a:pPr lvl="0" rtl="0">
              <a:spcBef>
                <a:spcPts val="0"/>
              </a:spcBef>
              <a:buNone/>
            </a:pPr>
            <a:r>
              <a:t/>
            </a:r>
            <a:endParaRPr/>
          </a:p>
          <a:p>
            <a:pPr lvl="0" rtl="0">
              <a:spcBef>
                <a:spcPts val="0"/>
              </a:spcBef>
              <a:buNone/>
            </a:pPr>
            <a:r>
              <a:rPr lang="en"/>
              <a:t>Naman Agarwal			Alan Aipe</a:t>
            </a:r>
          </a:p>
          <a:p>
            <a:pPr lvl="0">
              <a:spcBef>
                <a:spcPts val="0"/>
              </a:spcBef>
              <a:buNone/>
            </a:pPr>
            <a:r>
              <a:rPr lang="en"/>
              <a:t>1401CS28				      1401CS50</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Modbus Function Code</a:t>
            </a:r>
          </a:p>
        </p:txBody>
      </p:sp>
      <p:sp>
        <p:nvSpPr>
          <p:cNvPr id="184" name="Shape 184"/>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342900" lvl="0" marL="457200" rtl="0">
              <a:spcBef>
                <a:spcPts val="300"/>
              </a:spcBef>
              <a:spcAft>
                <a:spcPts val="0"/>
              </a:spcAft>
              <a:buClr>
                <a:srgbClr val="434343"/>
              </a:buClr>
            </a:pPr>
            <a:r>
              <a:rPr lang="en">
                <a:solidFill>
                  <a:srgbClr val="434343"/>
                </a:solidFill>
              </a:rPr>
              <a:t>01: read Coil (Discrete Output) (0xxxx)</a:t>
            </a:r>
          </a:p>
          <a:p>
            <a:pPr indent="-342900" lvl="0" marL="457200" rtl="0">
              <a:spcBef>
                <a:spcPts val="0"/>
              </a:spcBef>
              <a:spcAft>
                <a:spcPts val="0"/>
              </a:spcAft>
              <a:buClr>
                <a:srgbClr val="434343"/>
              </a:buClr>
            </a:pPr>
            <a:r>
              <a:rPr lang="en">
                <a:solidFill>
                  <a:srgbClr val="434343"/>
                </a:solidFill>
              </a:rPr>
              <a:t>02: read Discrete Input (1xxxx)</a:t>
            </a:r>
          </a:p>
          <a:p>
            <a:pPr indent="-342900" lvl="0" marL="457200" rtl="0">
              <a:spcBef>
                <a:spcPts val="0"/>
              </a:spcBef>
              <a:spcAft>
                <a:spcPts val="0"/>
              </a:spcAft>
              <a:buClr>
                <a:srgbClr val="434343"/>
              </a:buClr>
            </a:pPr>
            <a:r>
              <a:rPr lang="en">
                <a:solidFill>
                  <a:srgbClr val="434343"/>
                </a:solidFill>
              </a:rPr>
              <a:t>03: read Holding Registers (4xxxx)</a:t>
            </a:r>
          </a:p>
          <a:p>
            <a:pPr indent="-342900" lvl="0" marL="457200" rtl="0">
              <a:spcBef>
                <a:spcPts val="0"/>
              </a:spcBef>
              <a:spcAft>
                <a:spcPts val="0"/>
              </a:spcAft>
              <a:buClr>
                <a:srgbClr val="434343"/>
              </a:buClr>
            </a:pPr>
            <a:r>
              <a:rPr lang="en">
                <a:solidFill>
                  <a:srgbClr val="434343"/>
                </a:solidFill>
              </a:rPr>
              <a:t>04: read Input Registers (3xxxx)</a:t>
            </a:r>
          </a:p>
          <a:p>
            <a:pPr indent="-342900" lvl="0" marL="457200" rtl="0">
              <a:spcBef>
                <a:spcPts val="0"/>
              </a:spcBef>
              <a:spcAft>
                <a:spcPts val="0"/>
              </a:spcAft>
              <a:buClr>
                <a:srgbClr val="434343"/>
              </a:buClr>
            </a:pPr>
            <a:r>
              <a:rPr lang="en">
                <a:solidFill>
                  <a:srgbClr val="434343"/>
                </a:solidFill>
              </a:rPr>
              <a:t>05: write Single Coil (0xxxx)</a:t>
            </a:r>
          </a:p>
          <a:p>
            <a:pPr indent="-342900" lvl="0" marL="457200" rtl="0">
              <a:spcBef>
                <a:spcPts val="0"/>
              </a:spcBef>
              <a:spcAft>
                <a:spcPts val="0"/>
              </a:spcAft>
              <a:buClr>
                <a:srgbClr val="434343"/>
              </a:buClr>
            </a:pPr>
            <a:r>
              <a:rPr lang="en">
                <a:solidFill>
                  <a:srgbClr val="434343"/>
                </a:solidFill>
              </a:rPr>
              <a:t>06: write single Holding Register (4xxxx)</a:t>
            </a:r>
          </a:p>
          <a:p>
            <a:pPr indent="-342900" lvl="0" marL="457200" rtl="0">
              <a:spcBef>
                <a:spcPts val="0"/>
              </a:spcBef>
              <a:spcAft>
                <a:spcPts val="0"/>
              </a:spcAft>
              <a:buClr>
                <a:srgbClr val="434343"/>
              </a:buClr>
            </a:pPr>
            <a:r>
              <a:rPr lang="en">
                <a:solidFill>
                  <a:srgbClr val="434343"/>
                </a:solidFill>
              </a:rPr>
              <a:t>15: write Multiple Coils (0xxxx)</a:t>
            </a:r>
          </a:p>
          <a:p>
            <a:pPr indent="-342900" lvl="0" marL="457200" rtl="0">
              <a:spcBef>
                <a:spcPts val="0"/>
              </a:spcBef>
              <a:spcAft>
                <a:spcPts val="0"/>
              </a:spcAft>
              <a:buClr>
                <a:srgbClr val="434343"/>
              </a:buClr>
            </a:pPr>
            <a:r>
              <a:rPr lang="en">
                <a:solidFill>
                  <a:srgbClr val="434343"/>
                </a:solidFill>
              </a:rPr>
              <a:t>16: write Multiple Holding Registers (4xxxx)</a:t>
            </a:r>
          </a:p>
        </p:txBody>
      </p:sp>
      <p:sp>
        <p:nvSpPr>
          <p:cNvPr id="185" name="Shape 185"/>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Advantages</a:t>
            </a:r>
          </a:p>
        </p:txBody>
      </p:sp>
      <p:sp>
        <p:nvSpPr>
          <p:cNvPr id="191" name="Shape 191"/>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342900" lvl="0" marL="457200" rtl="0">
              <a:spcBef>
                <a:spcPts val="0"/>
              </a:spcBef>
              <a:spcAft>
                <a:spcPts val="0"/>
              </a:spcAft>
              <a:buClr>
                <a:srgbClr val="434343"/>
              </a:buClr>
            </a:pPr>
            <a:r>
              <a:rPr lang="en">
                <a:solidFill>
                  <a:srgbClr val="434343"/>
                </a:solidFill>
              </a:rPr>
              <a:t>It is scalable in complexity and scope. </a:t>
            </a:r>
          </a:p>
          <a:p>
            <a:pPr indent="-342900" lvl="0" marL="457200" rtl="0">
              <a:spcBef>
                <a:spcPts val="0"/>
              </a:spcBef>
              <a:spcAft>
                <a:spcPts val="0"/>
              </a:spcAft>
              <a:buClr>
                <a:srgbClr val="434343"/>
              </a:buClr>
            </a:pPr>
            <a:r>
              <a:rPr lang="en">
                <a:solidFill>
                  <a:srgbClr val="434343"/>
                </a:solidFill>
              </a:rPr>
              <a:t>It is simple to administer and enhance. </a:t>
            </a:r>
          </a:p>
          <a:p>
            <a:pPr indent="-342900" lvl="0" marL="457200" rtl="0">
              <a:spcBef>
                <a:spcPts val="0"/>
              </a:spcBef>
              <a:spcAft>
                <a:spcPts val="0"/>
              </a:spcAft>
              <a:buClr>
                <a:srgbClr val="434343"/>
              </a:buClr>
            </a:pPr>
            <a:r>
              <a:rPr lang="en">
                <a:solidFill>
                  <a:srgbClr val="434343"/>
                </a:solidFill>
              </a:rPr>
              <a:t>There is no vendor-proprietary equipment or software needed. </a:t>
            </a:r>
          </a:p>
          <a:p>
            <a:pPr indent="-342900" lvl="0" marL="457200" rtl="0">
              <a:spcBef>
                <a:spcPts val="0"/>
              </a:spcBef>
              <a:spcAft>
                <a:spcPts val="0"/>
              </a:spcAft>
              <a:buClr>
                <a:srgbClr val="434343"/>
              </a:buClr>
            </a:pPr>
            <a:r>
              <a:rPr lang="en">
                <a:solidFill>
                  <a:srgbClr val="434343"/>
                </a:solidFill>
              </a:rPr>
              <a:t>It is very high performance, limited typically by the ability of the computer operating systems to communicate. </a:t>
            </a:r>
          </a:p>
          <a:p>
            <a:pPr indent="-342900" lvl="0" marL="457200" rtl="0">
              <a:spcBef>
                <a:spcPts val="0"/>
              </a:spcBef>
              <a:buClr>
                <a:srgbClr val="434343"/>
              </a:buClr>
            </a:pPr>
            <a:r>
              <a:rPr lang="en">
                <a:solidFill>
                  <a:srgbClr val="434343"/>
                </a:solidFill>
              </a:rPr>
              <a:t>It can be used to communicate with the large installed base of MODBUS devices, using conversion products, which require no configuration.</a:t>
            </a:r>
          </a:p>
        </p:txBody>
      </p:sp>
      <p:sp>
        <p:nvSpPr>
          <p:cNvPr id="192" name="Shape 192"/>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Libmodbus</a:t>
            </a:r>
          </a:p>
        </p:txBody>
      </p:sp>
      <p:sp>
        <p:nvSpPr>
          <p:cNvPr id="198" name="Shape 198"/>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342900" lvl="0" marL="457200" rtl="0">
              <a:spcBef>
                <a:spcPts val="0"/>
              </a:spcBef>
              <a:spcAft>
                <a:spcPts val="0"/>
              </a:spcAft>
            </a:pPr>
            <a:r>
              <a:rPr lang="en"/>
              <a:t>L</a:t>
            </a:r>
            <a:r>
              <a:rPr lang="en"/>
              <a:t>ibmodbus is a library to send/receive data with a device which respects the Modbus protocol.</a:t>
            </a:r>
          </a:p>
          <a:p>
            <a:pPr indent="-342900" lvl="0" marL="457200" rtl="0">
              <a:spcBef>
                <a:spcPts val="0"/>
              </a:spcBef>
              <a:spcAft>
                <a:spcPts val="0"/>
              </a:spcAft>
            </a:pPr>
            <a:r>
              <a:rPr lang="en"/>
              <a:t>Supports RTU (serial) and TCP (Ethernet) communications.</a:t>
            </a:r>
          </a:p>
          <a:p>
            <a:pPr indent="-342900" lvl="0" marL="457200" rtl="0">
              <a:spcBef>
                <a:spcPts val="0"/>
              </a:spcBef>
              <a:spcAft>
                <a:spcPts val="0"/>
              </a:spcAft>
            </a:pPr>
            <a:r>
              <a:rPr lang="en"/>
              <a:t>Written in C.</a:t>
            </a:r>
          </a:p>
          <a:p>
            <a:pPr indent="-342900" lvl="0" marL="457200" rtl="0">
              <a:spcBef>
                <a:spcPts val="0"/>
              </a:spcBef>
            </a:pPr>
            <a:r>
              <a:rPr lang="en"/>
              <a:t>Available for Linux, Mac OS X, FreeBSD, QNX and Windows.</a:t>
            </a:r>
          </a:p>
        </p:txBody>
      </p:sp>
      <p:sp>
        <p:nvSpPr>
          <p:cNvPr id="199" name="Shape 199"/>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RS485</a:t>
            </a:r>
          </a:p>
        </p:txBody>
      </p:sp>
      <p:sp>
        <p:nvSpPr>
          <p:cNvPr id="205" name="Shape 205"/>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342900" lvl="0" marL="457200" rtl="0">
              <a:spcBef>
                <a:spcPts val="0"/>
              </a:spcBef>
              <a:spcAft>
                <a:spcPts val="0"/>
              </a:spcAft>
              <a:buClr>
                <a:srgbClr val="434343"/>
              </a:buClr>
            </a:pPr>
            <a:r>
              <a:rPr b="1" lang="en">
                <a:solidFill>
                  <a:srgbClr val="434343"/>
                </a:solidFill>
              </a:rPr>
              <a:t>RS-485</a:t>
            </a:r>
            <a:r>
              <a:rPr lang="en">
                <a:solidFill>
                  <a:srgbClr val="434343"/>
                </a:solidFill>
              </a:rPr>
              <a:t>, also known as </a:t>
            </a:r>
            <a:r>
              <a:rPr b="1" lang="en">
                <a:solidFill>
                  <a:srgbClr val="434343"/>
                </a:solidFill>
              </a:rPr>
              <a:t>TIA-485(-A)</a:t>
            </a:r>
            <a:r>
              <a:rPr lang="en">
                <a:solidFill>
                  <a:srgbClr val="434343"/>
                </a:solidFill>
              </a:rPr>
              <a:t>, </a:t>
            </a:r>
            <a:r>
              <a:rPr b="1" lang="en">
                <a:solidFill>
                  <a:srgbClr val="434343"/>
                </a:solidFill>
              </a:rPr>
              <a:t>EIA-485</a:t>
            </a:r>
            <a:r>
              <a:rPr lang="en">
                <a:solidFill>
                  <a:srgbClr val="434343"/>
                </a:solidFill>
              </a:rPr>
              <a:t>, is a standard defining the electrical characteristics of drivers and receivers for use in</a:t>
            </a:r>
            <a:r>
              <a:rPr lang="en">
                <a:solidFill>
                  <a:srgbClr val="434343"/>
                </a:solidFill>
                <a:hlinkClick r:id="rId3"/>
              </a:rPr>
              <a:t> serial communication</a:t>
            </a:r>
            <a:r>
              <a:rPr lang="en">
                <a:solidFill>
                  <a:srgbClr val="434343"/>
                </a:solidFill>
              </a:rPr>
              <a:t>s systems.</a:t>
            </a:r>
          </a:p>
          <a:p>
            <a:pPr indent="-342900" lvl="0" marL="457200" rtl="0">
              <a:spcBef>
                <a:spcPts val="0"/>
              </a:spcBef>
              <a:spcAft>
                <a:spcPts val="0"/>
              </a:spcAft>
              <a:buClr>
                <a:srgbClr val="434343"/>
              </a:buClr>
            </a:pPr>
            <a:r>
              <a:rPr lang="en">
                <a:solidFill>
                  <a:srgbClr val="434343"/>
                </a:solidFill>
              </a:rPr>
              <a:t>It is balanced data-transmission scheme that offers robust solutions for transmitting data over long distances and noisy environments.</a:t>
            </a:r>
          </a:p>
          <a:p>
            <a:pPr indent="-342900" lvl="0" marL="457200" rtl="0">
              <a:spcBef>
                <a:spcPts val="0"/>
              </a:spcBef>
              <a:buClr>
                <a:srgbClr val="434343"/>
              </a:buClr>
            </a:pPr>
            <a:r>
              <a:rPr lang="en">
                <a:solidFill>
                  <a:srgbClr val="434343"/>
                </a:solidFill>
              </a:rPr>
              <a:t>Used as physical layer specification by many protocols like Modbus, Profibus and many others.</a:t>
            </a:r>
          </a:p>
        </p:txBody>
      </p:sp>
      <p:sp>
        <p:nvSpPr>
          <p:cNvPr id="206" name="Shape 206"/>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Contd.</a:t>
            </a:r>
          </a:p>
        </p:txBody>
      </p:sp>
      <p:sp>
        <p:nvSpPr>
          <p:cNvPr id="212" name="Shape 212"/>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342900" lvl="0" marL="457200" rtl="0">
              <a:spcBef>
                <a:spcPts val="0"/>
              </a:spcBef>
              <a:spcAft>
                <a:spcPts val="0"/>
              </a:spcAft>
              <a:buClr>
                <a:srgbClr val="434343"/>
              </a:buClr>
            </a:pPr>
            <a:r>
              <a:rPr lang="en">
                <a:solidFill>
                  <a:srgbClr val="434343"/>
                </a:solidFill>
              </a:rPr>
              <a:t>Half duplex connection.</a:t>
            </a:r>
          </a:p>
          <a:p>
            <a:pPr indent="-342900" lvl="0" marL="457200" rtl="0">
              <a:spcBef>
                <a:spcPts val="0"/>
              </a:spcBef>
              <a:spcAft>
                <a:spcPts val="0"/>
              </a:spcAft>
            </a:pPr>
            <a:r>
              <a:rPr lang="en"/>
              <a:t>32 to 282 devices.</a:t>
            </a:r>
          </a:p>
          <a:p>
            <a:pPr indent="-342900" lvl="0" marL="457200" rtl="0">
              <a:spcBef>
                <a:spcPts val="0"/>
              </a:spcBef>
              <a:spcAft>
                <a:spcPts val="0"/>
              </a:spcAft>
            </a:pPr>
            <a:r>
              <a:rPr lang="en"/>
              <a:t>Uses balanced differential lines for communication, usually twisted pairs of wires.</a:t>
            </a:r>
          </a:p>
          <a:p>
            <a:pPr indent="-342900" lvl="0" marL="457200" rtl="0">
              <a:spcBef>
                <a:spcPts val="0"/>
              </a:spcBef>
              <a:spcAft>
                <a:spcPts val="0"/>
              </a:spcAft>
            </a:pPr>
            <a:r>
              <a:rPr lang="en"/>
              <a:t>Data is logical 1 when polarity is positive(voltage level in ‘+’ wire is higher than ‘-’ wire) and 0 when negative polarity with a noise margin of +- 0.2 V.</a:t>
            </a:r>
          </a:p>
        </p:txBody>
      </p:sp>
      <p:sp>
        <p:nvSpPr>
          <p:cNvPr id="213" name="Shape 213"/>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Topology</a:t>
            </a:r>
          </a:p>
        </p:txBody>
      </p:sp>
      <p:sp>
        <p:nvSpPr>
          <p:cNvPr id="219" name="Shape 219"/>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lvl="0">
              <a:spcBef>
                <a:spcPts val="0"/>
              </a:spcBef>
              <a:buNone/>
            </a:pPr>
            <a:r>
              <a:t/>
            </a:r>
            <a:endParaRPr/>
          </a:p>
        </p:txBody>
      </p:sp>
      <p:pic>
        <p:nvPicPr>
          <p:cNvPr descr="topology.PNG" id="220" name="Shape 220"/>
          <p:cNvPicPr preferRelativeResize="0"/>
          <p:nvPr/>
        </p:nvPicPr>
        <p:blipFill rotWithShape="1">
          <a:blip r:embed="rId3">
            <a:alphaModFix/>
          </a:blip>
          <a:srcRect b="3521" l="0" r="0" t="2810"/>
          <a:stretch/>
        </p:blipFill>
        <p:spPr>
          <a:xfrm>
            <a:off x="311700" y="1229875"/>
            <a:ext cx="5372100" cy="3559775"/>
          </a:xfrm>
          <a:prstGeom prst="rect">
            <a:avLst/>
          </a:prstGeom>
          <a:noFill/>
          <a:ln>
            <a:noFill/>
          </a:ln>
        </p:spPr>
      </p:pic>
      <p:sp>
        <p:nvSpPr>
          <p:cNvPr id="221" name="Shape 221"/>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Termination registers</a:t>
            </a:r>
          </a:p>
          <a:p>
            <a:pPr lvl="0">
              <a:spcBef>
                <a:spcPts val="0"/>
              </a:spcBef>
              <a:buNone/>
            </a:pPr>
            <a:r>
              <a:t/>
            </a:r>
            <a:endParaRPr/>
          </a:p>
        </p:txBody>
      </p:sp>
      <p:graphicFrame>
        <p:nvGraphicFramePr>
          <p:cNvPr id="227" name="Shape 227"/>
          <p:cNvGraphicFramePr/>
          <p:nvPr/>
        </p:nvGraphicFramePr>
        <p:xfrm>
          <a:off x="311700" y="1147775"/>
          <a:ext cx="3000000" cy="3000000"/>
        </p:xfrm>
        <a:graphic>
          <a:graphicData uri="http://schemas.openxmlformats.org/drawingml/2006/table">
            <a:tbl>
              <a:tblPr>
                <a:noFill/>
                <a:tableStyleId>{D5284A98-84B0-4CE5-BD36-E12C57A74716}</a:tableStyleId>
              </a:tblPr>
              <a:tblGrid>
                <a:gridCol w="2765425"/>
                <a:gridCol w="2650650"/>
                <a:gridCol w="3104525"/>
              </a:tblGrid>
              <a:tr h="435025">
                <a:tc>
                  <a:txBody>
                    <a:bodyPr>
                      <a:noAutofit/>
                    </a:bodyPr>
                    <a:lstStyle/>
                    <a:p>
                      <a:pPr lvl="0" rtl="0">
                        <a:spcBef>
                          <a:spcPts val="0"/>
                        </a:spcBef>
                        <a:buNone/>
                      </a:pPr>
                      <a:r>
                        <a:rPr b="1" lang="en" sz="1800">
                          <a:solidFill>
                            <a:srgbClr val="434343"/>
                          </a:solidFill>
                          <a:latin typeface="Roboto"/>
                          <a:ea typeface="Roboto"/>
                          <a:cs typeface="Roboto"/>
                          <a:sym typeface="Roboto"/>
                        </a:rPr>
                        <a:t>Unterminated</a:t>
                      </a:r>
                    </a:p>
                  </a:txBody>
                  <a:tcPr marT="91425" marB="91425" marR="91425" marL="91425"/>
                </a:tc>
                <a:tc>
                  <a:txBody>
                    <a:bodyPr>
                      <a:noAutofit/>
                    </a:bodyPr>
                    <a:lstStyle/>
                    <a:p>
                      <a:pPr lvl="0" rtl="0">
                        <a:spcBef>
                          <a:spcPts val="0"/>
                        </a:spcBef>
                        <a:buNone/>
                      </a:pPr>
                      <a:r>
                        <a:rPr b="1" lang="en" sz="1800">
                          <a:solidFill>
                            <a:srgbClr val="434343"/>
                          </a:solidFill>
                          <a:latin typeface="Roboto"/>
                          <a:ea typeface="Roboto"/>
                          <a:cs typeface="Roboto"/>
                          <a:sym typeface="Roboto"/>
                        </a:rPr>
                        <a:t>Parallel termination</a:t>
                      </a:r>
                    </a:p>
                  </a:txBody>
                  <a:tcPr marT="91425" marB="91425" marR="91425" marL="91425"/>
                </a:tc>
                <a:tc>
                  <a:txBody>
                    <a:bodyPr>
                      <a:noAutofit/>
                    </a:bodyPr>
                    <a:lstStyle/>
                    <a:p>
                      <a:pPr lvl="0" rtl="0">
                        <a:spcBef>
                          <a:spcPts val="0"/>
                        </a:spcBef>
                        <a:buNone/>
                      </a:pPr>
                      <a:r>
                        <a:rPr b="1" lang="en" sz="1800">
                          <a:solidFill>
                            <a:srgbClr val="434343"/>
                          </a:solidFill>
                          <a:latin typeface="Roboto"/>
                          <a:ea typeface="Roboto"/>
                          <a:cs typeface="Roboto"/>
                          <a:sym typeface="Roboto"/>
                        </a:rPr>
                        <a:t>Bidirectional termination</a:t>
                      </a:r>
                    </a:p>
                  </a:txBody>
                  <a:tcPr marT="91425" marB="91425" marR="91425" marL="91425"/>
                </a:tc>
              </a:tr>
              <a:tr h="1371350">
                <a:tc>
                  <a:txBody>
                    <a:bodyPr>
                      <a:noAutofit/>
                    </a:bodyPr>
                    <a:lstStyle/>
                    <a:p>
                      <a:pPr lvl="0" rtl="0">
                        <a:spcBef>
                          <a:spcPts val="0"/>
                        </a:spcBef>
                        <a:buNone/>
                      </a:pPr>
                      <a:r>
                        <a:t/>
                      </a:r>
                      <a:endParaRPr sz="1800">
                        <a:solidFill>
                          <a:srgbClr val="434343"/>
                        </a:solidFill>
                        <a:latin typeface="Roboto"/>
                        <a:ea typeface="Roboto"/>
                        <a:cs typeface="Roboto"/>
                        <a:sym typeface="Roboto"/>
                      </a:endParaRPr>
                    </a:p>
                  </a:txBody>
                  <a:tcPr marT="91425" marB="91425" marR="91425" marL="91425"/>
                </a:tc>
                <a:tc>
                  <a:txBody>
                    <a:bodyPr>
                      <a:noAutofit/>
                    </a:bodyPr>
                    <a:lstStyle/>
                    <a:p>
                      <a:pPr lvl="0" rtl="0">
                        <a:spcBef>
                          <a:spcPts val="0"/>
                        </a:spcBef>
                        <a:buNone/>
                      </a:pPr>
                      <a:r>
                        <a:t/>
                      </a:r>
                      <a:endParaRPr sz="1800">
                        <a:solidFill>
                          <a:srgbClr val="434343"/>
                        </a:solidFill>
                        <a:latin typeface="Roboto"/>
                        <a:ea typeface="Roboto"/>
                        <a:cs typeface="Roboto"/>
                        <a:sym typeface="Roboto"/>
                      </a:endParaRPr>
                    </a:p>
                  </a:txBody>
                  <a:tcPr marT="91425" marB="91425" marR="91425" marL="91425"/>
                </a:tc>
                <a:tc>
                  <a:txBody>
                    <a:bodyPr>
                      <a:noAutofit/>
                    </a:bodyPr>
                    <a:lstStyle/>
                    <a:p>
                      <a:pPr lvl="0" rtl="0">
                        <a:spcBef>
                          <a:spcPts val="0"/>
                        </a:spcBef>
                        <a:buNone/>
                      </a:pPr>
                      <a:r>
                        <a:t/>
                      </a:r>
                      <a:endParaRPr sz="1800">
                        <a:solidFill>
                          <a:srgbClr val="434343"/>
                        </a:solidFill>
                        <a:latin typeface="Roboto"/>
                        <a:ea typeface="Roboto"/>
                        <a:cs typeface="Roboto"/>
                        <a:sym typeface="Roboto"/>
                      </a:endParaRPr>
                    </a:p>
                  </a:txBody>
                  <a:tcPr marT="91425" marB="91425" marR="91425" marL="91425"/>
                </a:tc>
              </a:tr>
              <a:tr h="672575">
                <a:tc>
                  <a:txBody>
                    <a:bodyPr>
                      <a:noAutofit/>
                    </a:bodyPr>
                    <a:lstStyle/>
                    <a:p>
                      <a:pPr indent="-317500" lvl="0" marL="457200" rtl="0">
                        <a:lnSpc>
                          <a:spcPct val="115000"/>
                        </a:lnSpc>
                        <a:spcBef>
                          <a:spcPts val="0"/>
                        </a:spcBef>
                        <a:spcAft>
                          <a:spcPts val="1600"/>
                        </a:spcAft>
                        <a:buClr>
                          <a:schemeClr val="dk2"/>
                        </a:buClr>
                        <a:buSzPct val="100000"/>
                        <a:buFont typeface="Roboto"/>
                      </a:pPr>
                      <a:r>
                        <a:rPr lang="en">
                          <a:solidFill>
                            <a:schemeClr val="dk2"/>
                          </a:solidFill>
                          <a:latin typeface="Roboto"/>
                          <a:ea typeface="Roboto"/>
                          <a:cs typeface="Roboto"/>
                          <a:sym typeface="Roboto"/>
                        </a:rPr>
                        <a:t>low power, low cost and simple to build.</a:t>
                      </a:r>
                    </a:p>
                    <a:p>
                      <a:pPr indent="-317500" lvl="0" marL="457200" rtl="0">
                        <a:lnSpc>
                          <a:spcPct val="115000"/>
                        </a:lnSpc>
                        <a:spcBef>
                          <a:spcPts val="0"/>
                        </a:spcBef>
                        <a:spcAft>
                          <a:spcPts val="1600"/>
                        </a:spcAft>
                        <a:buClr>
                          <a:schemeClr val="dk2"/>
                        </a:buClr>
                        <a:buSzPct val="100000"/>
                        <a:buFont typeface="Roboto"/>
                      </a:pPr>
                      <a:r>
                        <a:rPr lang="en">
                          <a:solidFill>
                            <a:schemeClr val="dk2"/>
                          </a:solidFill>
                          <a:latin typeface="Roboto"/>
                          <a:ea typeface="Roboto"/>
                          <a:cs typeface="Roboto"/>
                          <a:sym typeface="Roboto"/>
                        </a:rPr>
                        <a:t>Data rates must be quite slow, or cable length must be short</a:t>
                      </a:r>
                    </a:p>
                  </a:txBody>
                  <a:tcPr marT="91425" marB="91425" marR="91425" marL="91425">
                    <a:lnR cap="flat" cmpd="sng" w="9525">
                      <a:solidFill>
                        <a:srgbClr val="9E9E9E"/>
                      </a:solidFill>
                      <a:prstDash val="solid"/>
                      <a:round/>
                      <a:headEnd len="med" w="med" type="none"/>
                      <a:tailEnd len="med" w="med" type="none"/>
                    </a:lnR>
                  </a:tcPr>
                </a:tc>
                <a:tc>
                  <a:txBody>
                    <a:bodyPr>
                      <a:noAutofit/>
                    </a:bodyPr>
                    <a:lstStyle/>
                    <a:p>
                      <a:pPr indent="-317500" lvl="0" marL="457200" rtl="0">
                        <a:spcBef>
                          <a:spcPts val="0"/>
                        </a:spcBef>
                        <a:buClr>
                          <a:srgbClr val="434343"/>
                        </a:buClr>
                        <a:buFont typeface="Roboto"/>
                        <a:buChar char="●"/>
                      </a:pPr>
                      <a:r>
                        <a:rPr lang="en">
                          <a:solidFill>
                            <a:srgbClr val="434343"/>
                          </a:solidFill>
                          <a:latin typeface="Roboto"/>
                          <a:ea typeface="Roboto"/>
                          <a:cs typeface="Roboto"/>
                          <a:sym typeface="Roboto"/>
                        </a:rPr>
                        <a:t>Excellent data rates but limited to networks with one driver/transmitter.</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tcPr>
                </a:tc>
                <a:tc>
                  <a:txBody>
                    <a:bodyPr>
                      <a:noAutofit/>
                    </a:bodyPr>
                    <a:lstStyle/>
                    <a:p>
                      <a:pPr indent="-317500" lvl="0" marL="457200" rtl="0">
                        <a:spcBef>
                          <a:spcPts val="0"/>
                        </a:spcBef>
                        <a:spcAft>
                          <a:spcPts val="0"/>
                        </a:spcAft>
                        <a:buClr>
                          <a:srgbClr val="434343"/>
                        </a:buClr>
                        <a:buFont typeface="Roboto"/>
                        <a:buChar char="●"/>
                      </a:pPr>
                      <a:r>
                        <a:rPr lang="en">
                          <a:solidFill>
                            <a:srgbClr val="434343"/>
                          </a:solidFill>
                          <a:latin typeface="Roboto"/>
                          <a:ea typeface="Roboto"/>
                          <a:cs typeface="Roboto"/>
                          <a:sym typeface="Roboto"/>
                        </a:rPr>
                        <a:t>Excellent signal Integrity.</a:t>
                      </a:r>
                    </a:p>
                    <a:p>
                      <a:pPr indent="-317500" lvl="0" marL="457200" rtl="0">
                        <a:spcBef>
                          <a:spcPts val="0"/>
                        </a:spcBef>
                        <a:buClr>
                          <a:srgbClr val="434343"/>
                        </a:buClr>
                        <a:buFont typeface="Roboto"/>
                        <a:buChar char="●"/>
                      </a:pPr>
                      <a:r>
                        <a:rPr lang="en">
                          <a:solidFill>
                            <a:srgbClr val="434343"/>
                          </a:solidFill>
                          <a:latin typeface="Roboto"/>
                          <a:ea typeface="Roboto"/>
                          <a:cs typeface="Roboto"/>
                          <a:sym typeface="Roboto"/>
                        </a:rPr>
                        <a:t>High power Consumption</a:t>
                      </a:r>
                    </a:p>
                  </a:txBody>
                  <a:tcPr marT="91425" marB="91425" marR="91425" marL="91425">
                    <a:lnL cap="flat" cmpd="sng" w="9525">
                      <a:solidFill>
                        <a:srgbClr val="9E9E9E"/>
                      </a:solidFill>
                      <a:prstDash val="solid"/>
                      <a:round/>
                      <a:headEnd len="med" w="med" type="none"/>
                      <a:tailEnd len="med" w="med" type="none"/>
                    </a:lnL>
                  </a:tcPr>
                </a:tc>
              </a:tr>
            </a:tbl>
          </a:graphicData>
        </a:graphic>
      </p:graphicFrame>
      <p:pic>
        <p:nvPicPr>
          <p:cNvPr descr="termination register.PNG" id="228" name="Shape 228"/>
          <p:cNvPicPr preferRelativeResize="0"/>
          <p:nvPr/>
        </p:nvPicPr>
        <p:blipFill rotWithShape="1">
          <a:blip r:embed="rId3">
            <a:alphaModFix/>
          </a:blip>
          <a:srcRect b="69787" l="10726" r="44281" t="2448"/>
          <a:stretch/>
        </p:blipFill>
        <p:spPr>
          <a:xfrm>
            <a:off x="311700" y="1638550"/>
            <a:ext cx="2765425" cy="1256799"/>
          </a:xfrm>
          <a:prstGeom prst="rect">
            <a:avLst/>
          </a:prstGeom>
          <a:noFill/>
          <a:ln>
            <a:noFill/>
          </a:ln>
        </p:spPr>
      </p:pic>
      <p:pic>
        <p:nvPicPr>
          <p:cNvPr descr="termination register.PNG" id="229" name="Shape 229"/>
          <p:cNvPicPr preferRelativeResize="0"/>
          <p:nvPr/>
        </p:nvPicPr>
        <p:blipFill rotWithShape="1">
          <a:blip r:embed="rId3">
            <a:alphaModFix/>
          </a:blip>
          <a:srcRect b="37972" l="12117" r="45004" t="34263"/>
          <a:stretch/>
        </p:blipFill>
        <p:spPr>
          <a:xfrm>
            <a:off x="3077125" y="1597650"/>
            <a:ext cx="2650651" cy="1264049"/>
          </a:xfrm>
          <a:prstGeom prst="rect">
            <a:avLst/>
          </a:prstGeom>
          <a:noFill/>
          <a:ln>
            <a:noFill/>
          </a:ln>
        </p:spPr>
      </p:pic>
      <p:pic>
        <p:nvPicPr>
          <p:cNvPr descr="termination register.PNG" id="230" name="Shape 230"/>
          <p:cNvPicPr preferRelativeResize="0"/>
          <p:nvPr/>
        </p:nvPicPr>
        <p:blipFill rotWithShape="1">
          <a:blip r:embed="rId3">
            <a:alphaModFix/>
          </a:blip>
          <a:srcRect b="4365" l="7065" r="40753" t="66100"/>
          <a:stretch/>
        </p:blipFill>
        <p:spPr>
          <a:xfrm>
            <a:off x="5727775" y="1633538"/>
            <a:ext cx="3225575" cy="1344675"/>
          </a:xfrm>
          <a:prstGeom prst="rect">
            <a:avLst/>
          </a:prstGeom>
          <a:noFill/>
          <a:ln>
            <a:noFill/>
          </a:ln>
        </p:spPr>
      </p:pic>
      <p:sp>
        <p:nvSpPr>
          <p:cNvPr id="231" name="Shape 231"/>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Connection with EM6400 meter</a:t>
            </a:r>
          </a:p>
        </p:txBody>
      </p:sp>
      <p:sp>
        <p:nvSpPr>
          <p:cNvPr id="237" name="Shape 237"/>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lvl="0">
              <a:spcBef>
                <a:spcPts val="0"/>
              </a:spcBef>
              <a:buNone/>
            </a:pPr>
            <a:r>
              <a:t/>
            </a:r>
            <a:endParaRPr/>
          </a:p>
        </p:txBody>
      </p:sp>
      <p:pic>
        <p:nvPicPr>
          <p:cNvPr descr="em6400-rs485.PNG" id="238" name="Shape 238"/>
          <p:cNvPicPr preferRelativeResize="0"/>
          <p:nvPr/>
        </p:nvPicPr>
        <p:blipFill rotWithShape="1">
          <a:blip r:embed="rId3">
            <a:alphaModFix/>
          </a:blip>
          <a:srcRect b="10071" l="0" r="0" t="0"/>
          <a:stretch/>
        </p:blipFill>
        <p:spPr>
          <a:xfrm>
            <a:off x="311700" y="1229874"/>
            <a:ext cx="7000875" cy="3468950"/>
          </a:xfrm>
          <a:prstGeom prst="rect">
            <a:avLst/>
          </a:prstGeom>
          <a:noFill/>
          <a:ln>
            <a:noFill/>
          </a:ln>
        </p:spPr>
      </p:pic>
      <p:sp>
        <p:nvSpPr>
          <p:cNvPr id="239" name="Shape 239"/>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Contd.</a:t>
            </a:r>
          </a:p>
        </p:txBody>
      </p:sp>
      <p:sp>
        <p:nvSpPr>
          <p:cNvPr id="245" name="Shape 245"/>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lvl="0">
              <a:spcBef>
                <a:spcPts val="0"/>
              </a:spcBef>
              <a:buNone/>
            </a:pPr>
            <a:r>
              <a:t/>
            </a:r>
            <a:endParaRPr/>
          </a:p>
        </p:txBody>
      </p:sp>
      <p:pic>
        <p:nvPicPr>
          <p:cNvPr descr="em6400-rs485_loop.PNG" id="246" name="Shape 246"/>
          <p:cNvPicPr preferRelativeResize="0"/>
          <p:nvPr/>
        </p:nvPicPr>
        <p:blipFill rotWithShape="1">
          <a:blip r:embed="rId3">
            <a:alphaModFix/>
          </a:blip>
          <a:srcRect b="7269" l="0" r="0" t="6597"/>
          <a:stretch/>
        </p:blipFill>
        <p:spPr>
          <a:xfrm>
            <a:off x="311700" y="1229875"/>
            <a:ext cx="6829425" cy="3339000"/>
          </a:xfrm>
          <a:prstGeom prst="rect">
            <a:avLst/>
          </a:prstGeom>
          <a:noFill/>
          <a:ln>
            <a:noFill/>
          </a:ln>
        </p:spPr>
      </p:pic>
      <p:sp>
        <p:nvSpPr>
          <p:cNvPr id="247" name="Shape 247"/>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Cable length and data rate</a:t>
            </a:r>
          </a:p>
        </p:txBody>
      </p:sp>
      <p:sp>
        <p:nvSpPr>
          <p:cNvPr id="253" name="Shape 253"/>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342900" lvl="0" marL="457200" rtl="0">
              <a:spcBef>
                <a:spcPts val="700"/>
              </a:spcBef>
              <a:spcAft>
                <a:spcPts val="0"/>
              </a:spcAft>
            </a:pPr>
            <a:r>
              <a:rPr lang="en"/>
              <a:t>Cable length (in m) * Data rate (in bps) &lt;= 10</a:t>
            </a:r>
            <a:r>
              <a:rPr baseline="30000" lang="en"/>
              <a:t>8.</a:t>
            </a:r>
          </a:p>
          <a:p>
            <a:pPr indent="-342900" lvl="0" marL="457200" rtl="0">
              <a:spcBef>
                <a:spcPts val="0"/>
              </a:spcBef>
              <a:spcAft>
                <a:spcPts val="0"/>
              </a:spcAft>
            </a:pPr>
            <a:r>
              <a:rPr lang="en"/>
              <a:t>Data-rate of 10Mbps.</a:t>
            </a:r>
          </a:p>
          <a:p>
            <a:pPr indent="-342900" lvl="0" marL="457200" rtl="0">
              <a:spcBef>
                <a:spcPts val="0"/>
              </a:spcBef>
              <a:spcAft>
                <a:spcPts val="0"/>
              </a:spcAft>
            </a:pPr>
            <a:r>
              <a:rPr lang="en"/>
              <a:t>Distance up to 1200m (4000 ft)</a:t>
            </a:r>
          </a:p>
          <a:p>
            <a:pPr lvl="0" rtl="0">
              <a:spcBef>
                <a:spcPts val="700"/>
              </a:spcBef>
              <a:spcAft>
                <a:spcPts val="0"/>
              </a:spcAft>
              <a:buNone/>
            </a:pPr>
            <a:r>
              <a:t/>
            </a:r>
            <a:endParaRPr baseline="30000"/>
          </a:p>
        </p:txBody>
      </p:sp>
      <p:pic>
        <p:nvPicPr>
          <p:cNvPr descr="cable.PNG" id="254" name="Shape 254"/>
          <p:cNvPicPr preferRelativeResize="0"/>
          <p:nvPr/>
        </p:nvPicPr>
        <p:blipFill rotWithShape="1">
          <a:blip r:embed="rId3">
            <a:alphaModFix/>
          </a:blip>
          <a:srcRect b="6489" l="23195" r="0" t="0"/>
          <a:stretch/>
        </p:blipFill>
        <p:spPr>
          <a:xfrm>
            <a:off x="4170000" y="1704650"/>
            <a:ext cx="3233500" cy="2654250"/>
          </a:xfrm>
          <a:prstGeom prst="rect">
            <a:avLst/>
          </a:prstGeom>
          <a:noFill/>
          <a:ln>
            <a:noFill/>
          </a:ln>
        </p:spPr>
      </p:pic>
      <p:sp>
        <p:nvSpPr>
          <p:cNvPr id="255" name="Shape 255"/>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Contents</a:t>
            </a:r>
          </a:p>
        </p:txBody>
      </p:sp>
      <p:sp>
        <p:nvSpPr>
          <p:cNvPr id="92" name="Shape 92"/>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342900" lvl="0" marL="457200" rtl="0">
              <a:spcBef>
                <a:spcPts val="0"/>
              </a:spcBef>
              <a:spcAft>
                <a:spcPts val="0"/>
              </a:spcAft>
            </a:pPr>
            <a:r>
              <a:rPr lang="en"/>
              <a:t>Problem Statement</a:t>
            </a:r>
          </a:p>
          <a:p>
            <a:pPr indent="-342900" lvl="0" marL="457200" rtl="0">
              <a:spcBef>
                <a:spcPts val="0"/>
              </a:spcBef>
              <a:spcAft>
                <a:spcPts val="0"/>
              </a:spcAft>
            </a:pPr>
            <a:r>
              <a:rPr lang="en"/>
              <a:t>Components and Technology Stack</a:t>
            </a:r>
          </a:p>
          <a:p>
            <a:pPr indent="-317500" lvl="1" marL="914400" rtl="0">
              <a:spcBef>
                <a:spcPts val="0"/>
              </a:spcBef>
              <a:spcAft>
                <a:spcPts val="0"/>
              </a:spcAft>
            </a:pPr>
            <a:r>
              <a:rPr lang="en"/>
              <a:t>M</a:t>
            </a:r>
            <a:r>
              <a:rPr lang="en"/>
              <a:t>odbus</a:t>
            </a:r>
          </a:p>
          <a:p>
            <a:pPr indent="-317500" lvl="1" marL="914400" rtl="0">
              <a:spcBef>
                <a:spcPts val="0"/>
              </a:spcBef>
              <a:spcAft>
                <a:spcPts val="0"/>
              </a:spcAft>
            </a:pPr>
            <a:r>
              <a:rPr lang="en"/>
              <a:t>RS485</a:t>
            </a:r>
          </a:p>
          <a:p>
            <a:pPr indent="-317500" lvl="1" marL="914400" rtl="0">
              <a:spcBef>
                <a:spcPts val="0"/>
              </a:spcBef>
              <a:spcAft>
                <a:spcPts val="0"/>
              </a:spcAft>
            </a:pPr>
            <a:r>
              <a:rPr lang="en"/>
              <a:t>Raspberry Pi</a:t>
            </a:r>
          </a:p>
          <a:p>
            <a:pPr indent="-317500" lvl="1" marL="914400" rtl="0">
              <a:spcBef>
                <a:spcPts val="0"/>
              </a:spcBef>
              <a:spcAft>
                <a:spcPts val="0"/>
              </a:spcAft>
            </a:pPr>
            <a:r>
              <a:rPr lang="en"/>
              <a:t>Django</a:t>
            </a:r>
          </a:p>
          <a:p>
            <a:pPr indent="-342900" lvl="0" marL="457200" rtl="0">
              <a:spcBef>
                <a:spcPts val="0"/>
              </a:spcBef>
              <a:spcAft>
                <a:spcPts val="0"/>
              </a:spcAft>
            </a:pPr>
            <a:r>
              <a:rPr lang="en"/>
              <a:t>Architecture</a:t>
            </a:r>
          </a:p>
          <a:p>
            <a:pPr indent="-342900" lvl="0" marL="457200" rtl="0">
              <a:spcBef>
                <a:spcPts val="0"/>
              </a:spcBef>
              <a:spcAft>
                <a:spcPts val="0"/>
              </a:spcAft>
            </a:pPr>
            <a:r>
              <a:rPr lang="en"/>
              <a:t>Demo</a:t>
            </a:r>
          </a:p>
          <a:p>
            <a:pPr indent="-342900" lvl="0" marL="457200" rtl="0">
              <a:spcBef>
                <a:spcPts val="0"/>
              </a:spcBef>
              <a:spcAft>
                <a:spcPts val="0"/>
              </a:spcAft>
            </a:pPr>
            <a:r>
              <a:rPr lang="en"/>
              <a:t>Conclusion</a:t>
            </a:r>
          </a:p>
          <a:p>
            <a:pPr indent="-342900" lvl="0" marL="457200">
              <a:spcBef>
                <a:spcPts val="0"/>
              </a:spcBef>
            </a:pPr>
            <a:r>
              <a:rPr lang="en"/>
              <a:t>Future Work</a:t>
            </a:r>
          </a:p>
        </p:txBody>
      </p:sp>
      <p:sp>
        <p:nvSpPr>
          <p:cNvPr id="93" name="Shape 93"/>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Raspberry Pi</a:t>
            </a:r>
          </a:p>
        </p:txBody>
      </p:sp>
      <p:sp>
        <p:nvSpPr>
          <p:cNvPr id="261" name="Shape 261"/>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lvl="0">
              <a:spcBef>
                <a:spcPts val="0"/>
              </a:spcBef>
              <a:buNone/>
            </a:pPr>
            <a:r>
              <a:rPr lang="en"/>
              <a:t>Raspberry Pi is a single board computer which mimics the functionality of a computer system at a mini-level. Pi 3 has been used in this project for reception of data streams from RS485 and uploading in the remote server (REST API calls) using C++ programming. </a:t>
            </a:r>
          </a:p>
          <a:p>
            <a:pPr lvl="0">
              <a:spcBef>
                <a:spcPts val="0"/>
              </a:spcBef>
              <a:buNone/>
            </a:pPr>
            <a:r>
              <a:t/>
            </a:r>
            <a:endParaRPr/>
          </a:p>
        </p:txBody>
      </p:sp>
      <p:pic>
        <p:nvPicPr>
          <p:cNvPr descr="300px-Raspberry-Pi-3-Flat-Top.jpg" id="262" name="Shape 262"/>
          <p:cNvPicPr preferRelativeResize="0"/>
          <p:nvPr/>
        </p:nvPicPr>
        <p:blipFill>
          <a:blip r:embed="rId3">
            <a:alphaModFix/>
          </a:blip>
          <a:stretch>
            <a:fillRect/>
          </a:stretch>
        </p:blipFill>
        <p:spPr>
          <a:xfrm>
            <a:off x="1845575" y="2616238"/>
            <a:ext cx="2857500" cy="1952625"/>
          </a:xfrm>
          <a:prstGeom prst="rect">
            <a:avLst/>
          </a:prstGeom>
          <a:noFill/>
          <a:ln>
            <a:noFill/>
          </a:ln>
        </p:spPr>
      </p:pic>
      <p:sp>
        <p:nvSpPr>
          <p:cNvPr id="263" name="Shape 263"/>
          <p:cNvSpPr txBox="1"/>
          <p:nvPr/>
        </p:nvSpPr>
        <p:spPr>
          <a:xfrm>
            <a:off x="2677925" y="4509875"/>
            <a:ext cx="1415700" cy="212400"/>
          </a:xfrm>
          <a:prstGeom prst="rect">
            <a:avLst/>
          </a:prstGeom>
          <a:noFill/>
          <a:ln>
            <a:noFill/>
          </a:ln>
        </p:spPr>
        <p:txBody>
          <a:bodyPr anchorCtr="0" anchor="t" bIns="91425" lIns="91425" rIns="91425" wrap="square" tIns="91425">
            <a:noAutofit/>
          </a:bodyPr>
          <a:lstStyle/>
          <a:p>
            <a:pPr lvl="0">
              <a:spcBef>
                <a:spcPts val="0"/>
              </a:spcBef>
              <a:buNone/>
            </a:pPr>
            <a:r>
              <a:rPr lang="en"/>
              <a:t>Raspberry Pi 3 </a:t>
            </a:r>
          </a:p>
        </p:txBody>
      </p:sp>
      <p:sp>
        <p:nvSpPr>
          <p:cNvPr id="264" name="Shape 264"/>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Django</a:t>
            </a:r>
          </a:p>
        </p:txBody>
      </p:sp>
      <p:sp>
        <p:nvSpPr>
          <p:cNvPr id="270" name="Shape 270"/>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lvl="0">
              <a:spcBef>
                <a:spcPts val="0"/>
              </a:spcBef>
              <a:buNone/>
            </a:pPr>
            <a:r>
              <a:rPr lang="en"/>
              <a:t>Django is a high-level Python Web framework that encourages rapid development and clean, pragmatic design.</a:t>
            </a:r>
          </a:p>
          <a:p>
            <a:pPr lvl="0">
              <a:spcBef>
                <a:spcPts val="0"/>
              </a:spcBef>
              <a:buNone/>
            </a:pPr>
            <a:r>
              <a:rPr lang="en"/>
              <a:t>Why Django?</a:t>
            </a:r>
          </a:p>
          <a:p>
            <a:pPr indent="-342900" lvl="0" marL="457200" rtl="0">
              <a:spcBef>
                <a:spcPts val="0"/>
              </a:spcBef>
              <a:spcAft>
                <a:spcPts val="0"/>
              </a:spcAft>
            </a:pPr>
            <a:r>
              <a:rPr lang="en"/>
              <a:t>It facilitate faster development of server apps.</a:t>
            </a:r>
          </a:p>
          <a:p>
            <a:pPr indent="-342900" lvl="0" marL="457200" rtl="0">
              <a:spcBef>
                <a:spcPts val="0"/>
              </a:spcBef>
              <a:spcAft>
                <a:spcPts val="0"/>
              </a:spcAft>
            </a:pPr>
            <a:r>
              <a:rPr lang="en"/>
              <a:t>User authentication is very secure.</a:t>
            </a:r>
          </a:p>
          <a:p>
            <a:pPr indent="-342900" lvl="0" marL="457200" rtl="0">
              <a:spcBef>
                <a:spcPts val="0"/>
              </a:spcBef>
              <a:spcAft>
                <a:spcPts val="0"/>
              </a:spcAft>
            </a:pPr>
            <a:r>
              <a:rPr lang="en"/>
              <a:t>Easily scalable.</a:t>
            </a:r>
          </a:p>
          <a:p>
            <a:pPr indent="-342900" lvl="0" marL="457200">
              <a:spcBef>
                <a:spcPts val="0"/>
              </a:spcBef>
            </a:pPr>
            <a:r>
              <a:rPr lang="en"/>
              <a:t>Better backend skeleton for database management.</a:t>
            </a:r>
          </a:p>
        </p:txBody>
      </p:sp>
      <p:sp>
        <p:nvSpPr>
          <p:cNvPr id="271" name="Shape 271"/>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MySQL &amp; Front-end Web Technologies</a:t>
            </a:r>
          </a:p>
        </p:txBody>
      </p:sp>
      <p:sp>
        <p:nvSpPr>
          <p:cNvPr id="277" name="Shape 277"/>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lvl="0">
              <a:spcBef>
                <a:spcPts val="0"/>
              </a:spcBef>
              <a:buNone/>
            </a:pPr>
            <a:r>
              <a:rPr lang="en"/>
              <a:t>MySQL is a relational database which has been used in the project ino rder to manage previous 24 hours as well as aggregate data for each day in server. MySQL database is easier to manage and facilitate better import/export features to other data formats.</a:t>
            </a:r>
          </a:p>
          <a:p>
            <a:pPr lvl="0">
              <a:spcBef>
                <a:spcPts val="0"/>
              </a:spcBef>
              <a:buNone/>
            </a:pPr>
            <a:r>
              <a:rPr lang="en"/>
              <a:t>Web Technologies like HTML, CSS and JS has been used at the dashboard. REST API calls are fetched and displayed using AJAX. Libraries of JS like CanvasJS has been used to create dynamic visual representations and aggregations of data.</a:t>
            </a:r>
          </a:p>
        </p:txBody>
      </p:sp>
      <p:sp>
        <p:nvSpPr>
          <p:cNvPr id="278" name="Shape 278"/>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Demo / Screenshots</a:t>
            </a:r>
          </a:p>
        </p:txBody>
      </p:sp>
      <p:sp>
        <p:nvSpPr>
          <p:cNvPr id="284" name="Shape 284"/>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lvl="0">
              <a:spcBef>
                <a:spcPts val="0"/>
              </a:spcBef>
              <a:buNone/>
            </a:pPr>
            <a:r>
              <a:t/>
            </a:r>
            <a:endParaRPr/>
          </a:p>
        </p:txBody>
      </p:sp>
      <p:pic>
        <p:nvPicPr>
          <p:cNvPr descr="pic1.PNG" id="285" name="Shape 285"/>
          <p:cNvPicPr preferRelativeResize="0"/>
          <p:nvPr/>
        </p:nvPicPr>
        <p:blipFill>
          <a:blip r:embed="rId3">
            <a:alphaModFix/>
          </a:blip>
          <a:stretch>
            <a:fillRect/>
          </a:stretch>
        </p:blipFill>
        <p:spPr>
          <a:xfrm>
            <a:off x="311700" y="1236425"/>
            <a:ext cx="8520601" cy="2670650"/>
          </a:xfrm>
          <a:prstGeom prst="rect">
            <a:avLst/>
          </a:prstGeom>
          <a:noFill/>
          <a:ln>
            <a:noFill/>
          </a:ln>
        </p:spPr>
      </p:pic>
      <p:sp>
        <p:nvSpPr>
          <p:cNvPr id="286" name="Shape 286"/>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Shape 291"/>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Contd.</a:t>
            </a:r>
          </a:p>
        </p:txBody>
      </p:sp>
      <p:sp>
        <p:nvSpPr>
          <p:cNvPr id="292" name="Shape 292"/>
          <p:cNvSpPr txBox="1"/>
          <p:nvPr>
            <p:ph idx="1" type="body"/>
          </p:nvPr>
        </p:nvSpPr>
        <p:spPr>
          <a:xfrm>
            <a:off x="311700" y="1221171"/>
            <a:ext cx="8520600" cy="3201900"/>
          </a:xfrm>
          <a:prstGeom prst="rect">
            <a:avLst/>
          </a:prstGeom>
        </p:spPr>
        <p:txBody>
          <a:bodyPr anchorCtr="0" anchor="t" bIns="91425" lIns="91425" rIns="91425" wrap="square" tIns="91425">
            <a:noAutofit/>
          </a:bodyPr>
          <a:lstStyle/>
          <a:p>
            <a:pPr lvl="0">
              <a:spcBef>
                <a:spcPts val="0"/>
              </a:spcBef>
              <a:buNone/>
            </a:pPr>
            <a:r>
              <a:t/>
            </a:r>
            <a:endParaRPr/>
          </a:p>
        </p:txBody>
      </p:sp>
      <p:pic>
        <p:nvPicPr>
          <p:cNvPr descr="pic2.PNG" id="293" name="Shape 293"/>
          <p:cNvPicPr preferRelativeResize="0"/>
          <p:nvPr/>
        </p:nvPicPr>
        <p:blipFill>
          <a:blip r:embed="rId3">
            <a:alphaModFix/>
          </a:blip>
          <a:stretch>
            <a:fillRect/>
          </a:stretch>
        </p:blipFill>
        <p:spPr>
          <a:xfrm>
            <a:off x="311700" y="1017800"/>
            <a:ext cx="8520599" cy="3533200"/>
          </a:xfrm>
          <a:prstGeom prst="rect">
            <a:avLst/>
          </a:prstGeom>
          <a:noFill/>
          <a:ln>
            <a:noFill/>
          </a:ln>
        </p:spPr>
      </p:pic>
      <p:sp>
        <p:nvSpPr>
          <p:cNvPr id="294" name="Shape 294"/>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Contd.</a:t>
            </a:r>
          </a:p>
        </p:txBody>
      </p:sp>
      <p:sp>
        <p:nvSpPr>
          <p:cNvPr id="300" name="Shape 300"/>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lvl="0">
              <a:spcBef>
                <a:spcPts val="0"/>
              </a:spcBef>
              <a:buNone/>
            </a:pPr>
            <a:r>
              <a:t/>
            </a:r>
            <a:endParaRPr/>
          </a:p>
        </p:txBody>
      </p:sp>
      <p:pic>
        <p:nvPicPr>
          <p:cNvPr descr="pic3.PNG" id="301" name="Shape 301"/>
          <p:cNvPicPr preferRelativeResize="0"/>
          <p:nvPr/>
        </p:nvPicPr>
        <p:blipFill>
          <a:blip r:embed="rId3">
            <a:alphaModFix/>
          </a:blip>
          <a:stretch>
            <a:fillRect/>
          </a:stretch>
        </p:blipFill>
        <p:spPr>
          <a:xfrm>
            <a:off x="311700" y="1017800"/>
            <a:ext cx="8520599" cy="3551075"/>
          </a:xfrm>
          <a:prstGeom prst="rect">
            <a:avLst/>
          </a:prstGeom>
          <a:noFill/>
          <a:ln>
            <a:noFill/>
          </a:ln>
        </p:spPr>
      </p:pic>
      <p:sp>
        <p:nvSpPr>
          <p:cNvPr id="302" name="Shape 302"/>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Shape 307"/>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Conclusion</a:t>
            </a:r>
          </a:p>
        </p:txBody>
      </p:sp>
      <p:sp>
        <p:nvSpPr>
          <p:cNvPr id="308" name="Shape 308"/>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lvl="0">
              <a:spcBef>
                <a:spcPts val="0"/>
              </a:spcBef>
              <a:buNone/>
            </a:pPr>
            <a:r>
              <a:rPr lang="en"/>
              <a:t>Substation Data Logging System (SDLS) has been deployed successfully and tested in one of the substations in our campus. It streams in data every minute into the server which are dynamically shown in admin console of SDLS web interface.</a:t>
            </a:r>
          </a:p>
          <a:p>
            <a:pPr lvl="0">
              <a:spcBef>
                <a:spcPts val="0"/>
              </a:spcBef>
              <a:buNone/>
            </a:pPr>
            <a:r>
              <a:rPr lang="en"/>
              <a:t>This system would, inarguably, help in faster and accurate modelling of power consumption in the college, thus providing a helping hand to the upcoming research works in the field of smart grids.</a:t>
            </a:r>
          </a:p>
        </p:txBody>
      </p:sp>
      <p:sp>
        <p:nvSpPr>
          <p:cNvPr id="309" name="Shape 309"/>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Future Work</a:t>
            </a:r>
          </a:p>
        </p:txBody>
      </p:sp>
      <p:sp>
        <p:nvSpPr>
          <p:cNvPr id="315" name="Shape 315"/>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lvl="0">
              <a:spcBef>
                <a:spcPts val="0"/>
              </a:spcBef>
              <a:buNone/>
            </a:pPr>
            <a:r>
              <a:rPr lang="en"/>
              <a:t>The project can be extended to :</a:t>
            </a:r>
          </a:p>
          <a:p>
            <a:pPr indent="-342900" lvl="0" marL="457200" rtl="0">
              <a:spcBef>
                <a:spcPts val="0"/>
              </a:spcBef>
              <a:spcAft>
                <a:spcPts val="0"/>
              </a:spcAft>
            </a:pPr>
            <a:r>
              <a:rPr lang="en"/>
              <a:t>Encompass data analytics to server.</a:t>
            </a:r>
          </a:p>
          <a:p>
            <a:pPr indent="-342900" lvl="0" marL="457200" rtl="0">
              <a:spcBef>
                <a:spcPts val="0"/>
              </a:spcBef>
              <a:spcAft>
                <a:spcPts val="0"/>
              </a:spcAft>
            </a:pPr>
            <a:r>
              <a:rPr lang="en"/>
              <a:t>Machine learning models to predict power surges.</a:t>
            </a:r>
          </a:p>
          <a:p>
            <a:pPr indent="-342900" lvl="0" marL="457200" rtl="0">
              <a:spcBef>
                <a:spcPts val="0"/>
              </a:spcBef>
              <a:spcAft>
                <a:spcPts val="0"/>
              </a:spcAft>
            </a:pPr>
            <a:r>
              <a:rPr lang="en"/>
              <a:t>Time series modelling of power consumptions.</a:t>
            </a:r>
          </a:p>
          <a:p>
            <a:pPr indent="-342900" lvl="0" marL="457200">
              <a:spcBef>
                <a:spcPts val="0"/>
              </a:spcBef>
            </a:pPr>
            <a:r>
              <a:rPr lang="en"/>
              <a:t>Automated regulatory systems for the grids.</a:t>
            </a:r>
          </a:p>
        </p:txBody>
      </p:sp>
      <p:sp>
        <p:nvSpPr>
          <p:cNvPr id="316" name="Shape 316"/>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Shape 321"/>
          <p:cNvSpPr txBox="1"/>
          <p:nvPr>
            <p:ph type="title"/>
          </p:nvPr>
        </p:nvSpPr>
        <p:spPr>
          <a:xfrm>
            <a:off x="265500" y="1151100"/>
            <a:ext cx="4045200" cy="1564500"/>
          </a:xfrm>
          <a:prstGeom prst="rect">
            <a:avLst/>
          </a:prstGeom>
        </p:spPr>
        <p:txBody>
          <a:bodyPr anchorCtr="0" anchor="b" bIns="91425" lIns="91425" rIns="91425" wrap="square" tIns="91425">
            <a:noAutofit/>
          </a:bodyPr>
          <a:lstStyle/>
          <a:p>
            <a:pPr lvl="0">
              <a:spcBef>
                <a:spcPts val="0"/>
              </a:spcBef>
              <a:buNone/>
            </a:pPr>
            <a:r>
              <a:rPr lang="en"/>
              <a:t>Thank You</a:t>
            </a:r>
          </a:p>
        </p:txBody>
      </p:sp>
      <p:sp>
        <p:nvSpPr>
          <p:cNvPr id="322" name="Shape 322"/>
          <p:cNvSpPr txBox="1"/>
          <p:nvPr>
            <p:ph idx="1" type="subTitle"/>
          </p:nvPr>
        </p:nvSpPr>
        <p:spPr>
          <a:xfrm>
            <a:off x="265500" y="2769001"/>
            <a:ext cx="4045200" cy="1269300"/>
          </a:xfrm>
          <a:prstGeom prst="rect">
            <a:avLst/>
          </a:prstGeom>
        </p:spPr>
        <p:txBody>
          <a:bodyPr anchorCtr="0" anchor="t" bIns="91425" lIns="91425" rIns="91425" wrap="square" tIns="91425">
            <a:noAutofit/>
          </a:bodyPr>
          <a:lstStyle/>
          <a:p>
            <a:pPr lvl="0">
              <a:spcBef>
                <a:spcPts val="0"/>
              </a:spcBef>
              <a:buNone/>
            </a:pPr>
            <a:r>
              <a:rPr lang="en"/>
              <a:t>Questions, if any?</a:t>
            </a:r>
          </a:p>
        </p:txBody>
      </p:sp>
      <p:sp>
        <p:nvSpPr>
          <p:cNvPr id="323" name="Shape 323"/>
          <p:cNvSpPr txBox="1"/>
          <p:nvPr>
            <p:ph idx="2" type="body"/>
          </p:nvPr>
        </p:nvSpPr>
        <p:spPr>
          <a:xfrm>
            <a:off x="4815725" y="724200"/>
            <a:ext cx="4045200" cy="3695100"/>
          </a:xfrm>
          <a:prstGeom prst="rect">
            <a:avLst/>
          </a:prstGeom>
        </p:spPr>
        <p:txBody>
          <a:bodyPr anchorCtr="0" anchor="ctr" bIns="91425" lIns="91425" rIns="91425" wrap="square" tIns="91425">
            <a:noAutofit/>
          </a:bodyPr>
          <a:lstStyle/>
          <a:p>
            <a:pPr lvl="0" rtl="0" algn="ctr">
              <a:spcBef>
                <a:spcPts val="0"/>
              </a:spcBef>
              <a:buNone/>
            </a:pPr>
            <a:r>
              <a:rPr lang="en" sz="2400"/>
              <a:t>References</a:t>
            </a:r>
          </a:p>
          <a:p>
            <a:pPr indent="-317500" lvl="0" marL="457200" rtl="0">
              <a:spcBef>
                <a:spcPts val="0"/>
              </a:spcBef>
              <a:spcAft>
                <a:spcPts val="0"/>
              </a:spcAft>
              <a:buClr>
                <a:schemeClr val="dk2"/>
              </a:buClr>
              <a:buSzPct val="100000"/>
            </a:pPr>
            <a:r>
              <a:rPr lang="en" sz="1400" u="sng">
                <a:solidFill>
                  <a:schemeClr val="accent5"/>
                </a:solidFill>
                <a:hlinkClick r:id="rId3"/>
              </a:rPr>
              <a:t>http://www.modicon.com</a:t>
            </a:r>
            <a:r>
              <a:rPr lang="en" sz="1400">
                <a:solidFill>
                  <a:schemeClr val="dk2"/>
                </a:solidFill>
              </a:rPr>
              <a:t> </a:t>
            </a:r>
          </a:p>
          <a:p>
            <a:pPr indent="-317500" lvl="0" marL="457200" rtl="0">
              <a:spcBef>
                <a:spcPts val="0"/>
              </a:spcBef>
              <a:spcAft>
                <a:spcPts val="0"/>
              </a:spcAft>
              <a:buClr>
                <a:schemeClr val="dk2"/>
              </a:buClr>
              <a:buSzPct val="100000"/>
            </a:pPr>
            <a:r>
              <a:rPr lang="en" sz="1400" u="sng">
                <a:solidFill>
                  <a:schemeClr val="accent5"/>
                </a:solidFill>
                <a:hlinkClick r:id="rId4"/>
              </a:rPr>
              <a:t>http://www.modbus.org/default.htm</a:t>
            </a:r>
          </a:p>
          <a:p>
            <a:pPr indent="-317500" lvl="0" marL="457200" rtl="0">
              <a:spcBef>
                <a:spcPts val="0"/>
              </a:spcBef>
              <a:spcAft>
                <a:spcPts val="0"/>
              </a:spcAft>
              <a:buClr>
                <a:schemeClr val="dk2"/>
              </a:buClr>
              <a:buSzPct val="100000"/>
            </a:pPr>
            <a:r>
              <a:rPr lang="en" sz="1400" u="sng">
                <a:solidFill>
                  <a:schemeClr val="accent5"/>
                </a:solidFill>
                <a:hlinkClick r:id="rId5"/>
              </a:rPr>
              <a:t>https://en.wikipedia.org/wiki/Modbus</a:t>
            </a:r>
            <a:r>
              <a:rPr lang="en" sz="1400">
                <a:solidFill>
                  <a:schemeClr val="dk2"/>
                </a:solidFill>
              </a:rPr>
              <a:t> </a:t>
            </a:r>
          </a:p>
          <a:p>
            <a:pPr indent="-317500" lvl="0" marL="457200" rtl="0">
              <a:spcBef>
                <a:spcPts val="0"/>
              </a:spcBef>
              <a:spcAft>
                <a:spcPts val="0"/>
              </a:spcAft>
              <a:buClr>
                <a:schemeClr val="dk2"/>
              </a:buClr>
              <a:buSzPct val="100000"/>
            </a:pPr>
            <a:r>
              <a:rPr lang="en" sz="1400" u="sng">
                <a:solidFill>
                  <a:schemeClr val="accent5"/>
                </a:solidFill>
                <a:hlinkClick r:id="rId6"/>
              </a:rPr>
              <a:t>https://github.com/stephane/libmodbus</a:t>
            </a:r>
            <a:r>
              <a:rPr lang="en" sz="1400">
                <a:solidFill>
                  <a:schemeClr val="dk2"/>
                </a:solidFill>
              </a:rPr>
              <a:t>  </a:t>
            </a:r>
          </a:p>
          <a:p>
            <a:pPr indent="-317500" lvl="0" marL="457200" rtl="0">
              <a:spcBef>
                <a:spcPts val="0"/>
              </a:spcBef>
              <a:spcAft>
                <a:spcPts val="0"/>
              </a:spcAft>
              <a:buClr>
                <a:schemeClr val="dk2"/>
              </a:buClr>
              <a:buSzPct val="100000"/>
            </a:pPr>
            <a:r>
              <a:rPr lang="en" sz="1400" u="sng">
                <a:solidFill>
                  <a:schemeClr val="accent5"/>
                </a:solidFill>
                <a:hlinkClick r:id="rId7"/>
              </a:rPr>
              <a:t>https://en.wikipedia.org/wiki/RS-485</a:t>
            </a:r>
          </a:p>
          <a:p>
            <a:pPr indent="-317500" lvl="0" marL="457200" rtl="0">
              <a:spcBef>
                <a:spcPts val="0"/>
              </a:spcBef>
              <a:spcAft>
                <a:spcPts val="0"/>
              </a:spcAft>
              <a:buClr>
                <a:schemeClr val="dk2"/>
              </a:buClr>
              <a:buSzPct val="100000"/>
            </a:pPr>
            <a:r>
              <a:rPr lang="en" sz="1400" u="sng">
                <a:solidFill>
                  <a:schemeClr val="accent5"/>
                </a:solidFill>
              </a:rPr>
              <a:t>https://www.djangoproject.com</a:t>
            </a:r>
          </a:p>
          <a:p>
            <a:pPr indent="-317500" lvl="0" marL="457200" rtl="0">
              <a:spcBef>
                <a:spcPts val="0"/>
              </a:spcBef>
              <a:buClr>
                <a:schemeClr val="dk2"/>
              </a:buClr>
              <a:buSzPct val="100000"/>
            </a:pPr>
            <a:r>
              <a:rPr lang="en" sz="1400" u="sng">
                <a:solidFill>
                  <a:schemeClr val="hlink"/>
                </a:solidFill>
                <a:hlinkClick r:id="rId8"/>
              </a:rPr>
              <a:t>https://www.w3schools.com</a:t>
            </a:r>
          </a:p>
        </p:txBody>
      </p:sp>
      <p:sp>
        <p:nvSpPr>
          <p:cNvPr id="324" name="Shape 324"/>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Problem Statement</a:t>
            </a:r>
          </a:p>
        </p:txBody>
      </p:sp>
      <p:sp>
        <p:nvSpPr>
          <p:cNvPr id="99" name="Shape 99"/>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lvl="0">
              <a:spcBef>
                <a:spcPts val="0"/>
              </a:spcBef>
              <a:buNone/>
            </a:pPr>
            <a:r>
              <a:rPr lang="en"/>
              <a:t>The project was adopted taking into account the human resources which goes into manual data logging at various electric substations of  IIT Patna. </a:t>
            </a:r>
          </a:p>
          <a:p>
            <a:pPr lvl="0">
              <a:spcBef>
                <a:spcPts val="0"/>
              </a:spcBef>
              <a:buNone/>
            </a:pPr>
            <a:r>
              <a:rPr lang="en"/>
              <a:t>Objectives of the project include:</a:t>
            </a:r>
          </a:p>
          <a:p>
            <a:pPr indent="-342900" lvl="0" marL="457200" rtl="0">
              <a:spcBef>
                <a:spcPts val="0"/>
              </a:spcBef>
              <a:spcAft>
                <a:spcPts val="0"/>
              </a:spcAft>
            </a:pPr>
            <a:r>
              <a:rPr lang="en"/>
              <a:t>Automated logging of data available from EM-6400 meters installed in IIT Patna substation.</a:t>
            </a:r>
          </a:p>
          <a:p>
            <a:pPr indent="-342900" lvl="0" marL="457200" rtl="0">
              <a:spcBef>
                <a:spcPts val="0"/>
              </a:spcBef>
              <a:spcAft>
                <a:spcPts val="0"/>
              </a:spcAft>
            </a:pPr>
            <a:r>
              <a:rPr lang="en"/>
              <a:t>Create user interface for better visualization of electric consumption data.</a:t>
            </a:r>
          </a:p>
          <a:p>
            <a:pPr indent="-342900" lvl="0" marL="457200">
              <a:spcBef>
                <a:spcPts val="0"/>
              </a:spcBef>
            </a:pPr>
            <a:r>
              <a:rPr lang="en"/>
              <a:t>Making data easily available for monitoring as well as analysis purposes. </a:t>
            </a:r>
          </a:p>
        </p:txBody>
      </p:sp>
      <p:sp>
        <p:nvSpPr>
          <p:cNvPr id="100" name="Shape 100"/>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Components and Technology Stack</a:t>
            </a:r>
          </a:p>
        </p:txBody>
      </p:sp>
      <p:sp>
        <p:nvSpPr>
          <p:cNvPr id="106" name="Shape 106"/>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lvl="0">
              <a:spcBef>
                <a:spcPts val="0"/>
              </a:spcBef>
              <a:buNone/>
            </a:pPr>
            <a:r>
              <a:rPr lang="en">
                <a:solidFill>
                  <a:srgbClr val="434343"/>
                </a:solidFill>
              </a:rPr>
              <a:t>Logging system has been designed and optimized taking into consideration various hardware as well as software components as listed below:</a:t>
            </a:r>
          </a:p>
          <a:p>
            <a:pPr indent="-342900" lvl="0" marL="457200" rtl="0">
              <a:spcBef>
                <a:spcPts val="0"/>
              </a:spcBef>
              <a:spcAft>
                <a:spcPts val="0"/>
              </a:spcAft>
              <a:buClr>
                <a:srgbClr val="434343"/>
              </a:buClr>
            </a:pPr>
            <a:r>
              <a:rPr lang="en">
                <a:solidFill>
                  <a:srgbClr val="434343"/>
                </a:solidFill>
              </a:rPr>
              <a:t>Hardware components:</a:t>
            </a:r>
          </a:p>
          <a:p>
            <a:pPr indent="-317500" lvl="1" marL="914400" rtl="0">
              <a:spcBef>
                <a:spcPts val="0"/>
              </a:spcBef>
              <a:spcAft>
                <a:spcPts val="0"/>
              </a:spcAft>
              <a:buClr>
                <a:srgbClr val="434343"/>
              </a:buClr>
            </a:pPr>
            <a:r>
              <a:rPr lang="en">
                <a:solidFill>
                  <a:srgbClr val="434343"/>
                </a:solidFill>
              </a:rPr>
              <a:t>CH340G chip (USB to RS485 converter)</a:t>
            </a:r>
          </a:p>
          <a:p>
            <a:pPr indent="-317500" lvl="1" marL="914400" rtl="0">
              <a:spcBef>
                <a:spcPts val="0"/>
              </a:spcBef>
              <a:spcAft>
                <a:spcPts val="0"/>
              </a:spcAft>
              <a:buClr>
                <a:srgbClr val="434343"/>
              </a:buClr>
            </a:pPr>
            <a:r>
              <a:rPr lang="en">
                <a:solidFill>
                  <a:srgbClr val="434343"/>
                </a:solidFill>
              </a:rPr>
              <a:t>RaspberryPi</a:t>
            </a:r>
          </a:p>
          <a:p>
            <a:pPr indent="-317500" lvl="1" marL="914400" rtl="0">
              <a:spcBef>
                <a:spcPts val="0"/>
              </a:spcBef>
              <a:spcAft>
                <a:spcPts val="0"/>
              </a:spcAft>
              <a:buClr>
                <a:srgbClr val="434343"/>
              </a:buClr>
            </a:pPr>
            <a:r>
              <a:rPr lang="en">
                <a:solidFill>
                  <a:srgbClr val="434343"/>
                </a:solidFill>
              </a:rPr>
              <a:t>Wifi router</a:t>
            </a:r>
          </a:p>
          <a:p>
            <a:pPr indent="-342900" lvl="0" marL="457200" rtl="0">
              <a:spcBef>
                <a:spcPts val="0"/>
              </a:spcBef>
              <a:spcAft>
                <a:spcPts val="0"/>
              </a:spcAft>
              <a:buClr>
                <a:srgbClr val="434343"/>
              </a:buClr>
            </a:pPr>
            <a:r>
              <a:rPr lang="en">
                <a:solidFill>
                  <a:srgbClr val="434343"/>
                </a:solidFill>
              </a:rPr>
              <a:t>Software components:</a:t>
            </a:r>
          </a:p>
          <a:p>
            <a:pPr indent="-317500" lvl="1" marL="914400" rtl="0">
              <a:spcBef>
                <a:spcPts val="0"/>
              </a:spcBef>
              <a:spcAft>
                <a:spcPts val="0"/>
              </a:spcAft>
              <a:buClr>
                <a:srgbClr val="434343"/>
              </a:buClr>
            </a:pPr>
            <a:r>
              <a:rPr lang="en">
                <a:solidFill>
                  <a:srgbClr val="434343"/>
                </a:solidFill>
              </a:rPr>
              <a:t>Libmodbus</a:t>
            </a:r>
          </a:p>
          <a:p>
            <a:pPr indent="-317500" lvl="1" marL="914400" rtl="0">
              <a:spcBef>
                <a:spcPts val="0"/>
              </a:spcBef>
              <a:spcAft>
                <a:spcPts val="0"/>
              </a:spcAft>
              <a:buClr>
                <a:srgbClr val="434343"/>
              </a:buClr>
            </a:pPr>
            <a:r>
              <a:rPr lang="en">
                <a:solidFill>
                  <a:srgbClr val="434343"/>
                </a:solidFill>
              </a:rPr>
              <a:t>CPP</a:t>
            </a:r>
          </a:p>
          <a:p>
            <a:pPr indent="-317500" lvl="1" marL="914400" rtl="0">
              <a:spcBef>
                <a:spcPts val="0"/>
              </a:spcBef>
              <a:spcAft>
                <a:spcPts val="0"/>
              </a:spcAft>
              <a:buClr>
                <a:srgbClr val="434343"/>
              </a:buClr>
            </a:pPr>
            <a:r>
              <a:rPr lang="en">
                <a:solidFill>
                  <a:srgbClr val="434343"/>
                </a:solidFill>
              </a:rPr>
              <a:t>Django</a:t>
            </a:r>
          </a:p>
          <a:p>
            <a:pPr indent="-317500" lvl="1" marL="914400" rtl="0">
              <a:spcBef>
                <a:spcPts val="0"/>
              </a:spcBef>
              <a:spcAft>
                <a:spcPts val="0"/>
              </a:spcAft>
              <a:buClr>
                <a:srgbClr val="434343"/>
              </a:buClr>
            </a:pPr>
            <a:r>
              <a:rPr lang="en">
                <a:solidFill>
                  <a:srgbClr val="434343"/>
                </a:solidFill>
              </a:rPr>
              <a:t>MySQL</a:t>
            </a:r>
          </a:p>
          <a:p>
            <a:pPr indent="-317500" lvl="1" marL="914400" rtl="0">
              <a:spcBef>
                <a:spcPts val="0"/>
              </a:spcBef>
              <a:buClr>
                <a:srgbClr val="434343"/>
              </a:buClr>
            </a:pPr>
            <a:r>
              <a:rPr lang="en">
                <a:solidFill>
                  <a:srgbClr val="434343"/>
                </a:solidFill>
              </a:rPr>
              <a:t>Web Technologies like HTML, CSS and JS</a:t>
            </a:r>
          </a:p>
        </p:txBody>
      </p:sp>
      <p:sp>
        <p:nvSpPr>
          <p:cNvPr id="107" name="Shape 107"/>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Architecture</a:t>
            </a:r>
          </a:p>
        </p:txBody>
      </p:sp>
      <p:sp>
        <p:nvSpPr>
          <p:cNvPr id="113" name="Shape 113"/>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lvl="0">
              <a:spcBef>
                <a:spcPts val="0"/>
              </a:spcBef>
              <a:buNone/>
            </a:pPr>
            <a:r>
              <a:t/>
            </a:r>
            <a:endParaRPr/>
          </a:p>
        </p:txBody>
      </p:sp>
      <p:sp>
        <p:nvSpPr>
          <p:cNvPr id="114" name="Shape 114"/>
          <p:cNvSpPr/>
          <p:nvPr/>
        </p:nvSpPr>
        <p:spPr>
          <a:xfrm>
            <a:off x="436500" y="3187025"/>
            <a:ext cx="1427400" cy="849300"/>
          </a:xfrm>
          <a:prstGeom prst="rect">
            <a:avLst/>
          </a:prstGeom>
          <a:solidFill>
            <a:srgbClr val="FFD966"/>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15" name="Shape 115"/>
          <p:cNvSpPr/>
          <p:nvPr/>
        </p:nvSpPr>
        <p:spPr>
          <a:xfrm>
            <a:off x="436500" y="1488425"/>
            <a:ext cx="1415700" cy="849300"/>
          </a:xfrm>
          <a:prstGeom prst="rect">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16" name="Shape 116"/>
          <p:cNvSpPr/>
          <p:nvPr/>
        </p:nvSpPr>
        <p:spPr>
          <a:xfrm>
            <a:off x="2583550" y="2642525"/>
            <a:ext cx="1486500" cy="84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17" name="Shape 117"/>
          <p:cNvSpPr/>
          <p:nvPr/>
        </p:nvSpPr>
        <p:spPr>
          <a:xfrm>
            <a:off x="4966550" y="2642525"/>
            <a:ext cx="1321200" cy="849300"/>
          </a:xfrm>
          <a:prstGeom prst="rect">
            <a:avLst/>
          </a:prstGeom>
          <a:solidFill>
            <a:srgbClr val="E06666"/>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18" name="Shape 118"/>
          <p:cNvSpPr/>
          <p:nvPr/>
        </p:nvSpPr>
        <p:spPr>
          <a:xfrm>
            <a:off x="4966550" y="1368450"/>
            <a:ext cx="1321200" cy="849300"/>
          </a:xfrm>
          <a:prstGeom prst="rect">
            <a:avLst/>
          </a:prstGeom>
          <a:solidFill>
            <a:srgbClr val="6D9EEB"/>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19" name="Shape 119"/>
          <p:cNvSpPr/>
          <p:nvPr/>
        </p:nvSpPr>
        <p:spPr>
          <a:xfrm>
            <a:off x="7443925" y="2064475"/>
            <a:ext cx="1108800" cy="731400"/>
          </a:xfrm>
          <a:prstGeom prst="rect">
            <a:avLst/>
          </a:prstGeom>
          <a:solidFill>
            <a:srgbClr val="A64D79"/>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20" name="Shape 120"/>
          <p:cNvSpPr txBox="1"/>
          <p:nvPr/>
        </p:nvSpPr>
        <p:spPr>
          <a:xfrm>
            <a:off x="678300" y="3307775"/>
            <a:ext cx="943800" cy="607800"/>
          </a:xfrm>
          <a:prstGeom prst="rect">
            <a:avLst/>
          </a:prstGeom>
          <a:noFill/>
          <a:ln>
            <a:noFill/>
          </a:ln>
        </p:spPr>
        <p:txBody>
          <a:bodyPr anchorCtr="0" anchor="t" bIns="91425" lIns="91425" rIns="91425" wrap="square" tIns="91425">
            <a:noAutofit/>
          </a:bodyPr>
          <a:lstStyle/>
          <a:p>
            <a:pPr lvl="0" algn="ctr">
              <a:spcBef>
                <a:spcPts val="0"/>
              </a:spcBef>
              <a:buNone/>
            </a:pPr>
            <a:r>
              <a:rPr b="1" lang="en"/>
              <a:t>EM-6400</a:t>
            </a:r>
          </a:p>
          <a:p>
            <a:pPr lvl="0" algn="ctr">
              <a:spcBef>
                <a:spcPts val="0"/>
              </a:spcBef>
              <a:buNone/>
            </a:pPr>
            <a:r>
              <a:rPr b="1" lang="en"/>
              <a:t>Meter</a:t>
            </a:r>
          </a:p>
        </p:txBody>
      </p:sp>
      <p:sp>
        <p:nvSpPr>
          <p:cNvPr id="121" name="Shape 121"/>
          <p:cNvSpPr txBox="1"/>
          <p:nvPr/>
        </p:nvSpPr>
        <p:spPr>
          <a:xfrm>
            <a:off x="489600" y="1585738"/>
            <a:ext cx="1321200" cy="849300"/>
          </a:xfrm>
          <a:prstGeom prst="rect">
            <a:avLst/>
          </a:prstGeom>
          <a:noFill/>
          <a:ln>
            <a:noFill/>
          </a:ln>
        </p:spPr>
        <p:txBody>
          <a:bodyPr anchorCtr="0" anchor="t" bIns="91425" lIns="91425" rIns="91425" wrap="square" tIns="91425">
            <a:noAutofit/>
          </a:bodyPr>
          <a:lstStyle/>
          <a:p>
            <a:pPr lvl="0" algn="ctr">
              <a:spcBef>
                <a:spcPts val="0"/>
              </a:spcBef>
              <a:buNone/>
            </a:pPr>
            <a:r>
              <a:rPr b="1" lang="en">
                <a:solidFill>
                  <a:srgbClr val="FFFFFF"/>
                </a:solidFill>
              </a:rPr>
              <a:t>CH-340G</a:t>
            </a:r>
          </a:p>
          <a:p>
            <a:pPr lvl="0" algn="ctr">
              <a:spcBef>
                <a:spcPts val="0"/>
              </a:spcBef>
              <a:buNone/>
            </a:pPr>
            <a:r>
              <a:rPr b="1" lang="en">
                <a:solidFill>
                  <a:srgbClr val="FFFFFF"/>
                </a:solidFill>
              </a:rPr>
              <a:t>Chip</a:t>
            </a:r>
          </a:p>
        </p:txBody>
      </p:sp>
      <p:cxnSp>
        <p:nvCxnSpPr>
          <p:cNvPr id="122" name="Shape 122"/>
          <p:cNvCxnSpPr/>
          <p:nvPr/>
        </p:nvCxnSpPr>
        <p:spPr>
          <a:xfrm rot="10800000">
            <a:off x="790400" y="2361325"/>
            <a:ext cx="0" cy="837600"/>
          </a:xfrm>
          <a:prstGeom prst="straightConnector1">
            <a:avLst/>
          </a:prstGeom>
          <a:noFill/>
          <a:ln cap="flat" cmpd="sng" w="9525">
            <a:solidFill>
              <a:schemeClr val="dk2"/>
            </a:solidFill>
            <a:prstDash val="solid"/>
            <a:round/>
            <a:headEnd len="lg" w="lg" type="none"/>
            <a:tailEnd len="lg" w="lg" type="triangle"/>
          </a:ln>
        </p:spPr>
      </p:cxnSp>
      <p:cxnSp>
        <p:nvCxnSpPr>
          <p:cNvPr id="123" name="Shape 123"/>
          <p:cNvCxnSpPr/>
          <p:nvPr/>
        </p:nvCxnSpPr>
        <p:spPr>
          <a:xfrm>
            <a:off x="1569000" y="2361325"/>
            <a:ext cx="0" cy="825900"/>
          </a:xfrm>
          <a:prstGeom prst="straightConnector1">
            <a:avLst/>
          </a:prstGeom>
          <a:noFill/>
          <a:ln cap="flat" cmpd="sng" w="9525">
            <a:solidFill>
              <a:schemeClr val="dk2"/>
            </a:solidFill>
            <a:prstDash val="solid"/>
            <a:round/>
            <a:headEnd len="lg" w="lg" type="none"/>
            <a:tailEnd len="lg" w="lg" type="triangle"/>
          </a:ln>
        </p:spPr>
      </p:cxnSp>
      <p:sp>
        <p:nvSpPr>
          <p:cNvPr id="124" name="Shape 124"/>
          <p:cNvSpPr txBox="1"/>
          <p:nvPr/>
        </p:nvSpPr>
        <p:spPr>
          <a:xfrm>
            <a:off x="2666200" y="2866675"/>
            <a:ext cx="1321200" cy="542700"/>
          </a:xfrm>
          <a:prstGeom prst="rect">
            <a:avLst/>
          </a:prstGeom>
          <a:noFill/>
          <a:ln>
            <a:noFill/>
          </a:ln>
        </p:spPr>
        <p:txBody>
          <a:bodyPr anchorCtr="0" anchor="t" bIns="91425" lIns="91425" rIns="91425" wrap="square" tIns="91425">
            <a:noAutofit/>
          </a:bodyPr>
          <a:lstStyle/>
          <a:p>
            <a:pPr lvl="0">
              <a:spcBef>
                <a:spcPts val="0"/>
              </a:spcBef>
              <a:buNone/>
            </a:pPr>
            <a:r>
              <a:rPr b="1" lang="en">
                <a:solidFill>
                  <a:srgbClr val="FFFFFF"/>
                </a:solidFill>
              </a:rPr>
              <a:t>Raspberry Pi</a:t>
            </a:r>
          </a:p>
        </p:txBody>
      </p:sp>
      <p:cxnSp>
        <p:nvCxnSpPr>
          <p:cNvPr id="125" name="Shape 125"/>
          <p:cNvCxnSpPr/>
          <p:nvPr/>
        </p:nvCxnSpPr>
        <p:spPr>
          <a:xfrm rot="10800000">
            <a:off x="1875675" y="1882225"/>
            <a:ext cx="1816800" cy="707700"/>
          </a:xfrm>
          <a:prstGeom prst="straightConnector1">
            <a:avLst/>
          </a:prstGeom>
          <a:noFill/>
          <a:ln cap="flat" cmpd="sng" w="9525">
            <a:solidFill>
              <a:schemeClr val="dk2"/>
            </a:solidFill>
            <a:prstDash val="solid"/>
            <a:round/>
            <a:headEnd len="lg" w="lg" type="none"/>
            <a:tailEnd len="lg" w="lg" type="triangle"/>
          </a:ln>
        </p:spPr>
      </p:cxnSp>
      <p:cxnSp>
        <p:nvCxnSpPr>
          <p:cNvPr id="126" name="Shape 126"/>
          <p:cNvCxnSpPr/>
          <p:nvPr/>
        </p:nvCxnSpPr>
        <p:spPr>
          <a:xfrm>
            <a:off x="1875725" y="2266950"/>
            <a:ext cx="1061700" cy="380400"/>
          </a:xfrm>
          <a:prstGeom prst="straightConnector1">
            <a:avLst/>
          </a:prstGeom>
          <a:noFill/>
          <a:ln cap="flat" cmpd="sng" w="9525">
            <a:solidFill>
              <a:schemeClr val="dk2"/>
            </a:solidFill>
            <a:prstDash val="solid"/>
            <a:round/>
            <a:headEnd len="lg" w="lg" type="none"/>
            <a:tailEnd len="lg" w="lg" type="triangle"/>
          </a:ln>
        </p:spPr>
      </p:cxnSp>
      <p:sp>
        <p:nvSpPr>
          <p:cNvPr id="127" name="Shape 127"/>
          <p:cNvSpPr txBox="1"/>
          <p:nvPr/>
        </p:nvSpPr>
        <p:spPr>
          <a:xfrm rot="1306491">
            <a:off x="2142529" y="2004462"/>
            <a:ext cx="1923117" cy="353415"/>
          </a:xfrm>
          <a:prstGeom prst="rect">
            <a:avLst/>
          </a:prstGeom>
          <a:noFill/>
          <a:ln>
            <a:noFill/>
          </a:ln>
        </p:spPr>
        <p:txBody>
          <a:bodyPr anchorCtr="0" anchor="t" bIns="91425" lIns="91425" rIns="91425" wrap="square" tIns="91425">
            <a:noAutofit/>
          </a:bodyPr>
          <a:lstStyle/>
          <a:p>
            <a:pPr lvl="0">
              <a:spcBef>
                <a:spcPts val="0"/>
              </a:spcBef>
              <a:buNone/>
            </a:pPr>
            <a:r>
              <a:rPr lang="en"/>
              <a:t>Register</a:t>
            </a:r>
          </a:p>
        </p:txBody>
      </p:sp>
      <p:sp>
        <p:nvSpPr>
          <p:cNvPr id="128" name="Shape 128"/>
          <p:cNvSpPr txBox="1"/>
          <p:nvPr/>
        </p:nvSpPr>
        <p:spPr>
          <a:xfrm rot="1178169">
            <a:off x="1985945" y="2127678"/>
            <a:ext cx="719545" cy="305447"/>
          </a:xfrm>
          <a:prstGeom prst="rect">
            <a:avLst/>
          </a:prstGeom>
          <a:noFill/>
          <a:ln>
            <a:noFill/>
          </a:ln>
        </p:spPr>
        <p:txBody>
          <a:bodyPr anchorCtr="0" anchor="t" bIns="91425" lIns="91425" rIns="91425" wrap="square" tIns="91425">
            <a:noAutofit/>
          </a:bodyPr>
          <a:lstStyle/>
          <a:p>
            <a:pPr lvl="0">
              <a:spcBef>
                <a:spcPts val="0"/>
              </a:spcBef>
              <a:buNone/>
            </a:pPr>
            <a:r>
              <a:rPr lang="en"/>
              <a:t>Data</a:t>
            </a:r>
          </a:p>
        </p:txBody>
      </p:sp>
      <p:cxnSp>
        <p:nvCxnSpPr>
          <p:cNvPr id="129" name="Shape 129"/>
          <p:cNvCxnSpPr>
            <a:stCxn id="116" idx="3"/>
            <a:endCxn id="117" idx="1"/>
          </p:cNvCxnSpPr>
          <p:nvPr/>
        </p:nvCxnSpPr>
        <p:spPr>
          <a:xfrm>
            <a:off x="4070050" y="3067175"/>
            <a:ext cx="896400" cy="0"/>
          </a:xfrm>
          <a:prstGeom prst="straightConnector1">
            <a:avLst/>
          </a:prstGeom>
          <a:noFill/>
          <a:ln cap="flat" cmpd="sng" w="9525">
            <a:solidFill>
              <a:schemeClr val="dk2"/>
            </a:solidFill>
            <a:prstDash val="solid"/>
            <a:round/>
            <a:headEnd len="lg" w="lg" type="none"/>
            <a:tailEnd len="lg" w="lg" type="triangle"/>
          </a:ln>
        </p:spPr>
      </p:cxnSp>
      <p:sp>
        <p:nvSpPr>
          <p:cNvPr id="130" name="Shape 130"/>
          <p:cNvSpPr txBox="1"/>
          <p:nvPr/>
        </p:nvSpPr>
        <p:spPr>
          <a:xfrm>
            <a:off x="4165050" y="2739850"/>
            <a:ext cx="813900" cy="235800"/>
          </a:xfrm>
          <a:prstGeom prst="rect">
            <a:avLst/>
          </a:prstGeom>
          <a:noFill/>
          <a:ln>
            <a:noFill/>
          </a:ln>
        </p:spPr>
        <p:txBody>
          <a:bodyPr anchorCtr="0" anchor="t" bIns="91425" lIns="91425" rIns="91425" wrap="square" tIns="91425">
            <a:noAutofit/>
          </a:bodyPr>
          <a:lstStyle/>
          <a:p>
            <a:pPr lvl="0">
              <a:spcBef>
                <a:spcPts val="0"/>
              </a:spcBef>
              <a:buNone/>
            </a:pPr>
            <a:r>
              <a:rPr lang="en"/>
              <a:t>POST</a:t>
            </a:r>
          </a:p>
        </p:txBody>
      </p:sp>
      <p:sp>
        <p:nvSpPr>
          <p:cNvPr id="131" name="Shape 131"/>
          <p:cNvSpPr txBox="1"/>
          <p:nvPr/>
        </p:nvSpPr>
        <p:spPr>
          <a:xfrm>
            <a:off x="3899200" y="3067175"/>
            <a:ext cx="1238100" cy="707700"/>
          </a:xfrm>
          <a:prstGeom prst="rect">
            <a:avLst/>
          </a:prstGeom>
          <a:noFill/>
          <a:ln>
            <a:noFill/>
          </a:ln>
        </p:spPr>
        <p:txBody>
          <a:bodyPr anchorCtr="0" anchor="t" bIns="91425" lIns="91425" rIns="91425" wrap="square" tIns="91425">
            <a:noAutofit/>
          </a:bodyPr>
          <a:lstStyle/>
          <a:p>
            <a:pPr lvl="0" algn="ctr">
              <a:spcBef>
                <a:spcPts val="0"/>
              </a:spcBef>
              <a:buNone/>
            </a:pPr>
            <a:r>
              <a:rPr lang="en"/>
              <a:t>API</a:t>
            </a:r>
          </a:p>
          <a:p>
            <a:pPr lvl="0" algn="ctr">
              <a:spcBef>
                <a:spcPts val="0"/>
              </a:spcBef>
              <a:buNone/>
            </a:pPr>
            <a:r>
              <a:rPr lang="en"/>
              <a:t>Call</a:t>
            </a:r>
          </a:p>
        </p:txBody>
      </p:sp>
      <p:sp>
        <p:nvSpPr>
          <p:cNvPr id="132" name="Shape 132"/>
          <p:cNvSpPr txBox="1"/>
          <p:nvPr/>
        </p:nvSpPr>
        <p:spPr>
          <a:xfrm>
            <a:off x="5156600" y="2739850"/>
            <a:ext cx="896400" cy="419400"/>
          </a:xfrm>
          <a:prstGeom prst="rect">
            <a:avLst/>
          </a:prstGeom>
          <a:noFill/>
          <a:ln>
            <a:noFill/>
          </a:ln>
        </p:spPr>
        <p:txBody>
          <a:bodyPr anchorCtr="0" anchor="t" bIns="91425" lIns="91425" rIns="91425" wrap="square" tIns="91425">
            <a:noAutofit/>
          </a:bodyPr>
          <a:lstStyle/>
          <a:p>
            <a:pPr lvl="0" algn="ctr">
              <a:spcBef>
                <a:spcPts val="0"/>
              </a:spcBef>
              <a:buNone/>
            </a:pPr>
            <a:r>
              <a:rPr b="1" lang="en">
                <a:solidFill>
                  <a:srgbClr val="FFFFFF"/>
                </a:solidFill>
              </a:rPr>
              <a:t>Django</a:t>
            </a:r>
          </a:p>
          <a:p>
            <a:pPr lvl="0" algn="ctr">
              <a:spcBef>
                <a:spcPts val="0"/>
              </a:spcBef>
              <a:buNone/>
            </a:pPr>
            <a:r>
              <a:rPr b="1" lang="en">
                <a:solidFill>
                  <a:srgbClr val="FFFFFF"/>
                </a:solidFill>
              </a:rPr>
              <a:t>Server</a:t>
            </a:r>
          </a:p>
        </p:txBody>
      </p:sp>
      <p:cxnSp>
        <p:nvCxnSpPr>
          <p:cNvPr id="133" name="Shape 133"/>
          <p:cNvCxnSpPr/>
          <p:nvPr/>
        </p:nvCxnSpPr>
        <p:spPr>
          <a:xfrm>
            <a:off x="5214275" y="2229625"/>
            <a:ext cx="0" cy="412800"/>
          </a:xfrm>
          <a:prstGeom prst="straightConnector1">
            <a:avLst/>
          </a:prstGeom>
          <a:noFill/>
          <a:ln cap="flat" cmpd="sng" w="9525">
            <a:solidFill>
              <a:schemeClr val="dk2"/>
            </a:solidFill>
            <a:prstDash val="solid"/>
            <a:round/>
            <a:headEnd len="lg" w="lg" type="none"/>
            <a:tailEnd len="lg" w="lg" type="triangle"/>
          </a:ln>
        </p:spPr>
      </p:cxnSp>
      <p:cxnSp>
        <p:nvCxnSpPr>
          <p:cNvPr id="134" name="Shape 134"/>
          <p:cNvCxnSpPr/>
          <p:nvPr/>
        </p:nvCxnSpPr>
        <p:spPr>
          <a:xfrm rot="10800000">
            <a:off x="6028275" y="2182325"/>
            <a:ext cx="0" cy="460200"/>
          </a:xfrm>
          <a:prstGeom prst="straightConnector1">
            <a:avLst/>
          </a:prstGeom>
          <a:noFill/>
          <a:ln cap="flat" cmpd="sng" w="9525">
            <a:solidFill>
              <a:schemeClr val="dk2"/>
            </a:solidFill>
            <a:prstDash val="solid"/>
            <a:round/>
            <a:headEnd len="lg" w="lg" type="none"/>
            <a:tailEnd len="lg" w="lg" type="triangle"/>
          </a:ln>
        </p:spPr>
      </p:cxnSp>
      <p:sp>
        <p:nvSpPr>
          <p:cNvPr id="135" name="Shape 135"/>
          <p:cNvSpPr txBox="1"/>
          <p:nvPr/>
        </p:nvSpPr>
        <p:spPr>
          <a:xfrm>
            <a:off x="5050400" y="1488113"/>
            <a:ext cx="1108800" cy="271200"/>
          </a:xfrm>
          <a:prstGeom prst="rect">
            <a:avLst/>
          </a:prstGeom>
          <a:noFill/>
          <a:ln>
            <a:noFill/>
          </a:ln>
        </p:spPr>
        <p:txBody>
          <a:bodyPr anchorCtr="0" anchor="t" bIns="91425" lIns="91425" rIns="91425" wrap="square" tIns="91425">
            <a:noAutofit/>
          </a:bodyPr>
          <a:lstStyle/>
          <a:p>
            <a:pPr lvl="0" algn="ctr">
              <a:spcBef>
                <a:spcPts val="0"/>
              </a:spcBef>
              <a:buNone/>
            </a:pPr>
            <a:r>
              <a:rPr b="1" lang="en">
                <a:solidFill>
                  <a:srgbClr val="FFFFFF"/>
                </a:solidFill>
              </a:rPr>
              <a:t>MySQL</a:t>
            </a:r>
          </a:p>
          <a:p>
            <a:pPr lvl="0" algn="ctr">
              <a:spcBef>
                <a:spcPts val="0"/>
              </a:spcBef>
              <a:buNone/>
            </a:pPr>
            <a:r>
              <a:rPr b="1" lang="en">
                <a:solidFill>
                  <a:srgbClr val="FFFFFF"/>
                </a:solidFill>
              </a:rPr>
              <a:t>Database</a:t>
            </a:r>
          </a:p>
        </p:txBody>
      </p:sp>
      <p:sp>
        <p:nvSpPr>
          <p:cNvPr id="136" name="Shape 136"/>
          <p:cNvSpPr txBox="1"/>
          <p:nvPr/>
        </p:nvSpPr>
        <p:spPr>
          <a:xfrm>
            <a:off x="7485175" y="2099975"/>
            <a:ext cx="1026300" cy="235800"/>
          </a:xfrm>
          <a:prstGeom prst="rect">
            <a:avLst/>
          </a:prstGeom>
          <a:noFill/>
          <a:ln>
            <a:noFill/>
          </a:ln>
        </p:spPr>
        <p:txBody>
          <a:bodyPr anchorCtr="0" anchor="t" bIns="91425" lIns="91425" rIns="91425" wrap="square" tIns="91425">
            <a:noAutofit/>
          </a:bodyPr>
          <a:lstStyle/>
          <a:p>
            <a:pPr lvl="0" algn="ctr">
              <a:spcBef>
                <a:spcPts val="0"/>
              </a:spcBef>
              <a:buNone/>
            </a:pPr>
            <a:r>
              <a:rPr b="1" lang="en">
                <a:solidFill>
                  <a:srgbClr val="FFFFFF"/>
                </a:solidFill>
              </a:rPr>
              <a:t>Web</a:t>
            </a:r>
          </a:p>
          <a:p>
            <a:pPr lvl="0" algn="ctr">
              <a:spcBef>
                <a:spcPts val="0"/>
              </a:spcBef>
              <a:buNone/>
            </a:pPr>
            <a:r>
              <a:rPr b="1" lang="en">
                <a:solidFill>
                  <a:srgbClr val="FFFFFF"/>
                </a:solidFill>
              </a:rPr>
              <a:t>Interface</a:t>
            </a:r>
          </a:p>
        </p:txBody>
      </p:sp>
      <p:cxnSp>
        <p:nvCxnSpPr>
          <p:cNvPr id="137" name="Shape 137"/>
          <p:cNvCxnSpPr>
            <a:stCxn id="136" idx="1"/>
          </p:cNvCxnSpPr>
          <p:nvPr/>
        </p:nvCxnSpPr>
        <p:spPr>
          <a:xfrm flipH="1">
            <a:off x="6311275" y="2217875"/>
            <a:ext cx="1173900" cy="601500"/>
          </a:xfrm>
          <a:prstGeom prst="straightConnector1">
            <a:avLst/>
          </a:prstGeom>
          <a:noFill/>
          <a:ln cap="flat" cmpd="sng" w="9525">
            <a:solidFill>
              <a:schemeClr val="dk2"/>
            </a:solidFill>
            <a:prstDash val="solid"/>
            <a:round/>
            <a:headEnd len="lg" w="lg" type="none"/>
            <a:tailEnd len="lg" w="lg" type="triangle"/>
          </a:ln>
        </p:spPr>
      </p:cxnSp>
      <p:cxnSp>
        <p:nvCxnSpPr>
          <p:cNvPr id="138" name="Shape 138"/>
          <p:cNvCxnSpPr/>
          <p:nvPr/>
        </p:nvCxnSpPr>
        <p:spPr>
          <a:xfrm flipH="1" rot="10800000">
            <a:off x="6299600" y="2689650"/>
            <a:ext cx="1144200" cy="648900"/>
          </a:xfrm>
          <a:prstGeom prst="straightConnector1">
            <a:avLst/>
          </a:prstGeom>
          <a:noFill/>
          <a:ln cap="flat" cmpd="sng" w="9525">
            <a:solidFill>
              <a:schemeClr val="dk2"/>
            </a:solidFill>
            <a:prstDash val="solid"/>
            <a:round/>
            <a:headEnd len="lg" w="lg" type="none"/>
            <a:tailEnd len="lg" w="lg" type="triangle"/>
          </a:ln>
        </p:spPr>
      </p:cxnSp>
      <p:sp>
        <p:nvSpPr>
          <p:cNvPr id="139" name="Shape 139"/>
          <p:cNvSpPr txBox="1"/>
          <p:nvPr/>
        </p:nvSpPr>
        <p:spPr>
          <a:xfrm rot="-1590550">
            <a:off x="6157755" y="2259086"/>
            <a:ext cx="1238067" cy="306699"/>
          </a:xfrm>
          <a:prstGeom prst="rect">
            <a:avLst/>
          </a:prstGeom>
          <a:noFill/>
          <a:ln>
            <a:noFill/>
          </a:ln>
        </p:spPr>
        <p:txBody>
          <a:bodyPr anchorCtr="0" anchor="t" bIns="91425" lIns="91425" rIns="91425" wrap="square" tIns="91425">
            <a:noAutofit/>
          </a:bodyPr>
          <a:lstStyle/>
          <a:p>
            <a:pPr lvl="0" algn="ctr">
              <a:spcBef>
                <a:spcPts val="0"/>
              </a:spcBef>
              <a:buNone/>
            </a:pPr>
            <a:r>
              <a:rPr lang="en"/>
              <a:t>POST Request</a:t>
            </a:r>
          </a:p>
          <a:p>
            <a:pPr lvl="0" algn="ctr">
              <a:spcBef>
                <a:spcPts val="0"/>
              </a:spcBef>
              <a:buNone/>
            </a:pPr>
            <a:r>
              <a:t/>
            </a:r>
            <a:endParaRPr/>
          </a:p>
        </p:txBody>
      </p:sp>
      <p:sp>
        <p:nvSpPr>
          <p:cNvPr id="140" name="Shape 140"/>
          <p:cNvSpPr txBox="1"/>
          <p:nvPr/>
        </p:nvSpPr>
        <p:spPr>
          <a:xfrm rot="-1742691">
            <a:off x="6457482" y="2931596"/>
            <a:ext cx="1026377" cy="271134"/>
          </a:xfrm>
          <a:prstGeom prst="rect">
            <a:avLst/>
          </a:prstGeom>
          <a:noFill/>
          <a:ln>
            <a:noFill/>
          </a:ln>
        </p:spPr>
        <p:txBody>
          <a:bodyPr anchorCtr="0" anchor="t" bIns="91425" lIns="91425" rIns="91425" wrap="square" tIns="91425">
            <a:noAutofit/>
          </a:bodyPr>
          <a:lstStyle/>
          <a:p>
            <a:pPr lvl="0">
              <a:spcBef>
                <a:spcPts val="0"/>
              </a:spcBef>
              <a:buNone/>
            </a:pPr>
            <a:r>
              <a:rPr lang="en"/>
              <a:t>Response</a:t>
            </a:r>
          </a:p>
        </p:txBody>
      </p:sp>
      <p:sp>
        <p:nvSpPr>
          <p:cNvPr id="141" name="Shape 141"/>
          <p:cNvSpPr txBox="1"/>
          <p:nvPr/>
        </p:nvSpPr>
        <p:spPr>
          <a:xfrm>
            <a:off x="1368425" y="4036125"/>
            <a:ext cx="1734300" cy="212100"/>
          </a:xfrm>
          <a:prstGeom prst="rect">
            <a:avLst/>
          </a:prstGeom>
          <a:noFill/>
          <a:ln>
            <a:noFill/>
          </a:ln>
        </p:spPr>
        <p:txBody>
          <a:bodyPr anchorCtr="0" anchor="t" bIns="91425" lIns="91425" rIns="91425" wrap="square" tIns="91425">
            <a:noAutofit/>
          </a:bodyPr>
          <a:lstStyle/>
          <a:p>
            <a:pPr lvl="0" algn="ctr">
              <a:spcBef>
                <a:spcPts val="0"/>
              </a:spcBef>
              <a:buNone/>
            </a:pPr>
            <a:r>
              <a:rPr b="1" lang="en">
                <a:solidFill>
                  <a:schemeClr val="accent6"/>
                </a:solidFill>
              </a:rPr>
              <a:t>Data Acquisition</a:t>
            </a:r>
          </a:p>
        </p:txBody>
      </p:sp>
      <p:sp>
        <p:nvSpPr>
          <p:cNvPr id="142" name="Shape 142"/>
          <p:cNvSpPr/>
          <p:nvPr/>
        </p:nvSpPr>
        <p:spPr>
          <a:xfrm>
            <a:off x="4789600" y="1250475"/>
            <a:ext cx="1666500" cy="2807700"/>
          </a:xfrm>
          <a:prstGeom prst="roundRect">
            <a:avLst>
              <a:gd fmla="val 16667" name="adj"/>
            </a:avLst>
          </a:prstGeom>
          <a:noFill/>
          <a:ln cap="flat" cmpd="sng" w="9525">
            <a:solidFill>
              <a:schemeClr val="accent6"/>
            </a:solidFill>
            <a:prstDash val="lgDash"/>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43" name="Shape 143"/>
          <p:cNvSpPr txBox="1"/>
          <p:nvPr/>
        </p:nvSpPr>
        <p:spPr>
          <a:xfrm>
            <a:off x="5261475" y="3612575"/>
            <a:ext cx="1144200" cy="212100"/>
          </a:xfrm>
          <a:prstGeom prst="rect">
            <a:avLst/>
          </a:prstGeom>
          <a:noFill/>
          <a:ln>
            <a:noFill/>
          </a:ln>
        </p:spPr>
        <p:txBody>
          <a:bodyPr anchorCtr="0" anchor="t" bIns="91425" lIns="91425" rIns="91425" wrap="square" tIns="91425">
            <a:noAutofit/>
          </a:bodyPr>
          <a:lstStyle/>
          <a:p>
            <a:pPr lvl="0">
              <a:spcBef>
                <a:spcPts val="0"/>
              </a:spcBef>
              <a:buNone/>
            </a:pPr>
            <a:r>
              <a:rPr b="1" lang="en">
                <a:solidFill>
                  <a:schemeClr val="accent6"/>
                </a:solidFill>
              </a:rPr>
              <a:t>Server </a:t>
            </a:r>
          </a:p>
        </p:txBody>
      </p:sp>
      <p:sp>
        <p:nvSpPr>
          <p:cNvPr id="144" name="Shape 144"/>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145" name="Shape 145"/>
          <p:cNvSpPr/>
          <p:nvPr/>
        </p:nvSpPr>
        <p:spPr>
          <a:xfrm>
            <a:off x="306425" y="1204200"/>
            <a:ext cx="3858300" cy="3339000"/>
          </a:xfrm>
          <a:prstGeom prst="roundRect">
            <a:avLst>
              <a:gd fmla="val 16667" name="adj"/>
            </a:avLst>
          </a:prstGeom>
          <a:noFill/>
          <a:ln cap="flat" cmpd="sng" w="9525">
            <a:solidFill>
              <a:srgbClr val="1155CC"/>
            </a:solidFill>
            <a:prstDash val="lgDash"/>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Modbus</a:t>
            </a:r>
          </a:p>
        </p:txBody>
      </p:sp>
      <p:sp>
        <p:nvSpPr>
          <p:cNvPr id="151" name="Shape 151"/>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342900" lvl="0" marL="457200" rtl="0">
              <a:spcBef>
                <a:spcPts val="300"/>
              </a:spcBef>
              <a:spcAft>
                <a:spcPts val="0"/>
              </a:spcAft>
              <a:buClr>
                <a:srgbClr val="434343"/>
              </a:buClr>
            </a:pPr>
            <a:r>
              <a:rPr lang="en">
                <a:solidFill>
                  <a:srgbClr val="434343"/>
                </a:solidFill>
              </a:rPr>
              <a:t>An open data communication protocol.</a:t>
            </a:r>
          </a:p>
          <a:p>
            <a:pPr indent="-342900" lvl="0" marL="457200" rtl="0">
              <a:spcBef>
                <a:spcPts val="0"/>
              </a:spcBef>
              <a:spcAft>
                <a:spcPts val="0"/>
              </a:spcAft>
              <a:buClr>
                <a:srgbClr val="434343"/>
              </a:buClr>
            </a:pPr>
            <a:r>
              <a:rPr lang="en">
                <a:solidFill>
                  <a:srgbClr val="434343"/>
                </a:solidFill>
              </a:rPr>
              <a:t>Published by Modicon.</a:t>
            </a:r>
          </a:p>
          <a:p>
            <a:pPr indent="-342900" lvl="0" marL="457200" rtl="0">
              <a:spcBef>
                <a:spcPts val="0"/>
              </a:spcBef>
              <a:spcAft>
                <a:spcPts val="0"/>
              </a:spcAft>
              <a:buClr>
                <a:srgbClr val="434343"/>
              </a:buClr>
            </a:pPr>
            <a:r>
              <a:rPr lang="en">
                <a:solidFill>
                  <a:srgbClr val="434343"/>
                </a:solidFill>
              </a:rPr>
              <a:t>Open structure &amp;  Flexible.</a:t>
            </a:r>
          </a:p>
          <a:p>
            <a:pPr indent="-342900" lvl="0" marL="457200" rtl="0">
              <a:spcBef>
                <a:spcPts val="0"/>
              </a:spcBef>
              <a:spcAft>
                <a:spcPts val="0"/>
              </a:spcAft>
              <a:buClr>
                <a:srgbClr val="434343"/>
              </a:buClr>
            </a:pPr>
            <a:r>
              <a:rPr lang="en">
                <a:solidFill>
                  <a:srgbClr val="434343"/>
                </a:solidFill>
              </a:rPr>
              <a:t>Widely known and supplied by many SCADA and HMI software.</a:t>
            </a:r>
          </a:p>
          <a:p>
            <a:pPr indent="-342900" lvl="0" marL="457200" rtl="0">
              <a:spcBef>
                <a:spcPts val="0"/>
              </a:spcBef>
              <a:spcAft>
                <a:spcPts val="0"/>
              </a:spcAft>
              <a:buClr>
                <a:srgbClr val="434343"/>
              </a:buClr>
            </a:pPr>
            <a:r>
              <a:rPr lang="en">
                <a:solidFill>
                  <a:srgbClr val="434343"/>
                </a:solidFill>
              </a:rPr>
              <a:t>2 serial transmission modes:</a:t>
            </a:r>
          </a:p>
          <a:p>
            <a:pPr indent="-317500" lvl="1" marL="914400" rtl="0">
              <a:spcBef>
                <a:spcPts val="0"/>
              </a:spcBef>
              <a:spcAft>
                <a:spcPts val="0"/>
              </a:spcAft>
              <a:buClr>
                <a:srgbClr val="434343"/>
              </a:buClr>
            </a:pPr>
            <a:r>
              <a:rPr lang="en">
                <a:solidFill>
                  <a:srgbClr val="434343"/>
                </a:solidFill>
              </a:rPr>
              <a:t>ASCII 10 bits (American Standard Code for Information Interchange)</a:t>
            </a:r>
          </a:p>
          <a:p>
            <a:pPr indent="-317500" lvl="1" marL="914400" rtl="0">
              <a:spcBef>
                <a:spcPts val="0"/>
              </a:spcBef>
              <a:spcAft>
                <a:spcPts val="0"/>
              </a:spcAft>
              <a:buClr>
                <a:srgbClr val="434343"/>
              </a:buClr>
            </a:pPr>
            <a:r>
              <a:rPr lang="en">
                <a:solidFill>
                  <a:srgbClr val="434343"/>
                </a:solidFill>
              </a:rPr>
              <a:t>RTU (Binary) 11 bits (</a:t>
            </a:r>
            <a:r>
              <a:rPr lang="en" u="sng">
                <a:solidFill>
                  <a:srgbClr val="434343"/>
                </a:solidFill>
                <a:hlinkClick r:id="rId3"/>
              </a:rPr>
              <a:t>remote terminal unit</a:t>
            </a:r>
            <a:r>
              <a:rPr lang="en">
                <a:solidFill>
                  <a:srgbClr val="434343"/>
                </a:solidFill>
              </a:rPr>
              <a:t>)</a:t>
            </a:r>
          </a:p>
          <a:p>
            <a:pPr indent="-342900" lvl="0" marL="457200" rtl="0">
              <a:spcBef>
                <a:spcPts val="0"/>
              </a:spcBef>
              <a:spcAft>
                <a:spcPts val="0"/>
              </a:spcAft>
              <a:buClr>
                <a:srgbClr val="434343"/>
              </a:buClr>
            </a:pPr>
            <a:r>
              <a:rPr lang="en">
                <a:solidFill>
                  <a:srgbClr val="434343"/>
                </a:solidFill>
              </a:rPr>
              <a:t>Communication interface</a:t>
            </a:r>
          </a:p>
          <a:p>
            <a:pPr indent="-317500" lvl="1" marL="914400" rtl="0">
              <a:spcBef>
                <a:spcPts val="0"/>
              </a:spcBef>
              <a:spcAft>
                <a:spcPts val="0"/>
              </a:spcAft>
              <a:buClr>
                <a:srgbClr val="434343"/>
              </a:buClr>
            </a:pPr>
            <a:r>
              <a:rPr lang="en">
                <a:solidFill>
                  <a:srgbClr val="434343"/>
                </a:solidFill>
              </a:rPr>
              <a:t>RS-232/485</a:t>
            </a:r>
          </a:p>
          <a:p>
            <a:pPr indent="-317500" lvl="1" marL="914400" rtl="0">
              <a:spcBef>
                <a:spcPts val="0"/>
              </a:spcBef>
              <a:spcAft>
                <a:spcPts val="0"/>
              </a:spcAft>
              <a:buClr>
                <a:srgbClr val="434343"/>
              </a:buClr>
            </a:pPr>
            <a:r>
              <a:rPr lang="en">
                <a:solidFill>
                  <a:srgbClr val="434343"/>
                </a:solidFill>
              </a:rPr>
              <a:t>Ethernet (TCP/IP)</a:t>
            </a:r>
          </a:p>
        </p:txBody>
      </p:sp>
      <p:sp>
        <p:nvSpPr>
          <p:cNvPr id="152" name="Shape 152"/>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Modbus Protocol</a:t>
            </a:r>
          </a:p>
        </p:txBody>
      </p:sp>
      <p:sp>
        <p:nvSpPr>
          <p:cNvPr id="158" name="Shape 158"/>
          <p:cNvSpPr txBox="1"/>
          <p:nvPr>
            <p:ph idx="1" type="body"/>
          </p:nvPr>
        </p:nvSpPr>
        <p:spPr>
          <a:xfrm>
            <a:off x="311700" y="1229875"/>
            <a:ext cx="5041200" cy="3339000"/>
          </a:xfrm>
          <a:prstGeom prst="rect">
            <a:avLst/>
          </a:prstGeom>
        </p:spPr>
        <p:txBody>
          <a:bodyPr anchorCtr="0" anchor="t" bIns="91425" lIns="91425" rIns="91425" wrap="square" tIns="91425">
            <a:noAutofit/>
          </a:bodyPr>
          <a:lstStyle/>
          <a:p>
            <a:pPr indent="-342900" lvl="0" marL="457200" rtl="0">
              <a:spcBef>
                <a:spcPts val="0"/>
              </a:spcBef>
              <a:spcAft>
                <a:spcPts val="0"/>
              </a:spcAft>
              <a:buChar char="●"/>
            </a:pPr>
            <a:r>
              <a:rPr lang="en"/>
              <a:t>Modbus protocol is defined as a master/slave protocol.</a:t>
            </a:r>
          </a:p>
          <a:p>
            <a:pPr indent="-317500" lvl="1" marL="914400" rtl="0">
              <a:spcBef>
                <a:spcPts val="0"/>
              </a:spcBef>
              <a:spcAft>
                <a:spcPts val="0"/>
              </a:spcAft>
              <a:buChar char="○"/>
            </a:pPr>
            <a:r>
              <a:rPr lang="en"/>
              <a:t>The master will write data to a slave device’s registers, </a:t>
            </a:r>
          </a:p>
          <a:p>
            <a:pPr indent="-317500" lvl="1" marL="914400" rtl="0">
              <a:spcBef>
                <a:spcPts val="0"/>
              </a:spcBef>
              <a:spcAft>
                <a:spcPts val="0"/>
              </a:spcAft>
              <a:buChar char="○"/>
            </a:pPr>
            <a:r>
              <a:rPr lang="en"/>
              <a:t>and read data from a slave device’s register.</a:t>
            </a:r>
          </a:p>
          <a:p>
            <a:pPr indent="-317500" lvl="1" marL="914400" rtl="0">
              <a:spcBef>
                <a:spcPts val="0"/>
              </a:spcBef>
              <a:spcAft>
                <a:spcPts val="0"/>
              </a:spcAft>
              <a:buChar char="○"/>
            </a:pPr>
            <a:r>
              <a:rPr lang="en"/>
              <a:t>Uses RS-485 or RS-232</a:t>
            </a:r>
          </a:p>
          <a:p>
            <a:pPr indent="-342900" lvl="0" marL="457200" rtl="0">
              <a:spcBef>
                <a:spcPts val="0"/>
              </a:spcBef>
              <a:spcAft>
                <a:spcPts val="0"/>
              </a:spcAft>
              <a:buChar char="●"/>
            </a:pPr>
            <a:r>
              <a:rPr lang="en"/>
              <a:t>Modbus TCP is defined as a client/server protocol.</a:t>
            </a:r>
          </a:p>
          <a:p>
            <a:pPr indent="-317500" lvl="1" marL="914400" rtl="0">
              <a:spcBef>
                <a:spcPts val="0"/>
              </a:spcBef>
              <a:spcAft>
                <a:spcPts val="0"/>
              </a:spcAft>
              <a:buChar char="○"/>
            </a:pPr>
            <a:r>
              <a:rPr lang="en"/>
              <a:t>The slave becomes the server,</a:t>
            </a:r>
          </a:p>
          <a:p>
            <a:pPr indent="-317500" lvl="1" marL="914400" rtl="0">
              <a:spcBef>
                <a:spcPts val="0"/>
              </a:spcBef>
              <a:spcAft>
                <a:spcPts val="0"/>
              </a:spcAft>
              <a:buChar char="○"/>
            </a:pPr>
            <a:r>
              <a:rPr lang="en"/>
              <a:t>and the master becomes the client.</a:t>
            </a:r>
          </a:p>
          <a:p>
            <a:pPr indent="-317500" lvl="1" marL="914400" rtl="0">
              <a:spcBef>
                <a:spcPts val="0"/>
              </a:spcBef>
              <a:spcAft>
                <a:spcPts val="0"/>
              </a:spcAft>
              <a:buChar char="○"/>
            </a:pPr>
            <a:r>
              <a:rPr lang="en"/>
              <a:t>Uses Ethernet</a:t>
            </a:r>
          </a:p>
          <a:p>
            <a:pPr indent="-342900" lvl="0" marL="457200">
              <a:spcBef>
                <a:spcPts val="0"/>
              </a:spcBef>
              <a:buChar char="●"/>
            </a:pPr>
            <a:r>
              <a:rPr lang="en"/>
              <a:t>There can be multiple masters as well as multiple slaves</a:t>
            </a:r>
          </a:p>
        </p:txBody>
      </p:sp>
      <p:sp>
        <p:nvSpPr>
          <p:cNvPr id="159" name="Shape 159"/>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descr="application_structire.PNG" id="160" name="Shape 160"/>
          <p:cNvPicPr preferRelativeResize="0"/>
          <p:nvPr/>
        </p:nvPicPr>
        <p:blipFill rotWithShape="1">
          <a:blip r:embed="rId3">
            <a:alphaModFix/>
          </a:blip>
          <a:srcRect b="6838" l="18091" r="18161" t="0"/>
          <a:stretch/>
        </p:blipFill>
        <p:spPr>
          <a:xfrm>
            <a:off x="5352875" y="1181924"/>
            <a:ext cx="3479425" cy="3079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Two Serial Transmission Modes</a:t>
            </a:r>
          </a:p>
        </p:txBody>
      </p:sp>
      <p:sp>
        <p:nvSpPr>
          <p:cNvPr id="166" name="Shape 166"/>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342900" lvl="0" marL="457200" rtl="0">
              <a:spcBef>
                <a:spcPts val="300"/>
              </a:spcBef>
              <a:spcAft>
                <a:spcPts val="0"/>
              </a:spcAft>
              <a:buClr>
                <a:srgbClr val="434343"/>
              </a:buClr>
            </a:pPr>
            <a:r>
              <a:rPr lang="en">
                <a:solidFill>
                  <a:srgbClr val="434343"/>
                </a:solidFill>
              </a:rPr>
              <a:t>ASCII Mode</a:t>
            </a:r>
          </a:p>
          <a:p>
            <a:pPr indent="-317500" lvl="1" marL="914400" rtl="0">
              <a:spcBef>
                <a:spcPts val="0"/>
              </a:spcBef>
              <a:spcAft>
                <a:spcPts val="0"/>
              </a:spcAft>
              <a:buClr>
                <a:srgbClr val="434343"/>
              </a:buClr>
            </a:pPr>
            <a:r>
              <a:rPr lang="en">
                <a:solidFill>
                  <a:srgbClr val="434343"/>
                </a:solidFill>
              </a:rPr>
              <a:t>Data system ASCII character, ‘0’~’9’,’A’~’F’</a:t>
            </a:r>
          </a:p>
          <a:p>
            <a:pPr indent="-317500" lvl="1" marL="914400" rtl="0">
              <a:spcBef>
                <a:spcPts val="0"/>
              </a:spcBef>
              <a:spcAft>
                <a:spcPts val="0"/>
              </a:spcAft>
              <a:buClr>
                <a:srgbClr val="434343"/>
              </a:buClr>
            </a:pPr>
            <a:r>
              <a:rPr lang="en">
                <a:solidFill>
                  <a:srgbClr val="434343"/>
                </a:solidFill>
              </a:rPr>
              <a:t>Bits per data unit</a:t>
            </a:r>
          </a:p>
          <a:p>
            <a:pPr lvl="0" rtl="0">
              <a:spcBef>
                <a:spcPts val="300"/>
              </a:spcBef>
              <a:spcAft>
                <a:spcPts val="0"/>
              </a:spcAft>
              <a:buNone/>
            </a:pPr>
            <a:r>
              <a:t/>
            </a:r>
            <a:endParaRPr>
              <a:solidFill>
                <a:srgbClr val="434343"/>
              </a:solidFill>
            </a:endParaRPr>
          </a:p>
          <a:p>
            <a:pPr lvl="0" rtl="0">
              <a:spcBef>
                <a:spcPts val="300"/>
              </a:spcBef>
              <a:spcAft>
                <a:spcPts val="0"/>
              </a:spcAft>
              <a:buNone/>
            </a:pPr>
            <a:r>
              <a:t/>
            </a:r>
            <a:endParaRPr>
              <a:solidFill>
                <a:srgbClr val="434343"/>
              </a:solidFill>
            </a:endParaRPr>
          </a:p>
          <a:p>
            <a:pPr indent="-317500" lvl="1" marL="914400" rtl="0">
              <a:spcBef>
                <a:spcPts val="300"/>
              </a:spcBef>
              <a:spcAft>
                <a:spcPts val="0"/>
              </a:spcAft>
              <a:buClr>
                <a:srgbClr val="434343"/>
              </a:buClr>
            </a:pPr>
            <a:r>
              <a:rPr lang="en">
                <a:solidFill>
                  <a:srgbClr val="434343"/>
                </a:solidFill>
              </a:rPr>
              <a:t>Error Check Field (Longitudinal Redundancy Check (LRC))</a:t>
            </a:r>
          </a:p>
          <a:p>
            <a:pPr indent="-317500" lvl="1" marL="914400" rtl="0">
              <a:spcBef>
                <a:spcPts val="0"/>
              </a:spcBef>
              <a:spcAft>
                <a:spcPts val="0"/>
              </a:spcAft>
              <a:buClr>
                <a:srgbClr val="434343"/>
              </a:buClr>
            </a:pPr>
            <a:r>
              <a:rPr lang="en">
                <a:solidFill>
                  <a:srgbClr val="434343"/>
                </a:solidFill>
              </a:rPr>
              <a:t>Message Packet</a:t>
            </a:r>
          </a:p>
          <a:p>
            <a:pPr lvl="0">
              <a:spcBef>
                <a:spcPts val="0"/>
              </a:spcBef>
              <a:buNone/>
            </a:pPr>
            <a:r>
              <a:t/>
            </a:r>
            <a:endParaRPr>
              <a:solidFill>
                <a:srgbClr val="434343"/>
              </a:solidFill>
            </a:endParaRPr>
          </a:p>
        </p:txBody>
      </p:sp>
      <p:pic>
        <p:nvPicPr>
          <p:cNvPr descr="ascii.PNG" id="167" name="Shape 167"/>
          <p:cNvPicPr preferRelativeResize="0"/>
          <p:nvPr/>
        </p:nvPicPr>
        <p:blipFill rotWithShape="1">
          <a:blip r:embed="rId3">
            <a:alphaModFix/>
          </a:blip>
          <a:srcRect b="12280" l="0" r="0" t="0"/>
          <a:stretch/>
        </p:blipFill>
        <p:spPr>
          <a:xfrm>
            <a:off x="1357650" y="2258650"/>
            <a:ext cx="3560800" cy="466075"/>
          </a:xfrm>
          <a:prstGeom prst="rect">
            <a:avLst/>
          </a:prstGeom>
          <a:noFill/>
          <a:ln>
            <a:noFill/>
          </a:ln>
        </p:spPr>
      </p:pic>
      <p:pic>
        <p:nvPicPr>
          <p:cNvPr descr="packet.PNG" id="168" name="Shape 168"/>
          <p:cNvPicPr preferRelativeResize="0"/>
          <p:nvPr/>
        </p:nvPicPr>
        <p:blipFill rotWithShape="1">
          <a:blip r:embed="rId4">
            <a:alphaModFix/>
          </a:blip>
          <a:srcRect b="50005" l="0" r="0" t="16000"/>
          <a:stretch/>
        </p:blipFill>
        <p:spPr>
          <a:xfrm>
            <a:off x="1002725" y="3475750"/>
            <a:ext cx="5143500" cy="670225"/>
          </a:xfrm>
          <a:prstGeom prst="rect">
            <a:avLst/>
          </a:prstGeom>
          <a:noFill/>
          <a:ln>
            <a:noFill/>
          </a:ln>
        </p:spPr>
      </p:pic>
      <p:sp>
        <p:nvSpPr>
          <p:cNvPr id="169" name="Shape 169"/>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Contd.</a:t>
            </a:r>
          </a:p>
        </p:txBody>
      </p:sp>
      <p:sp>
        <p:nvSpPr>
          <p:cNvPr id="175" name="Shape 175"/>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342900" lvl="0" marL="457200" rtl="0">
              <a:spcBef>
                <a:spcPts val="300"/>
              </a:spcBef>
              <a:spcAft>
                <a:spcPts val="0"/>
              </a:spcAft>
            </a:pPr>
            <a:r>
              <a:rPr lang="en"/>
              <a:t>RTU Mode</a:t>
            </a:r>
          </a:p>
          <a:p>
            <a:pPr indent="-317500" lvl="1" marL="914400" rtl="0">
              <a:spcBef>
                <a:spcPts val="0"/>
              </a:spcBef>
              <a:spcAft>
                <a:spcPts val="0"/>
              </a:spcAft>
            </a:pPr>
            <a:r>
              <a:rPr lang="en"/>
              <a:t>Data system 8-bit Binary, 00~FF</a:t>
            </a:r>
          </a:p>
          <a:p>
            <a:pPr indent="-317500" lvl="1" marL="914400" rtl="0">
              <a:spcBef>
                <a:spcPts val="0"/>
              </a:spcBef>
              <a:spcAft>
                <a:spcPts val="0"/>
              </a:spcAft>
            </a:pPr>
            <a:r>
              <a:rPr lang="en"/>
              <a:t>Bits per data unit</a:t>
            </a:r>
          </a:p>
          <a:p>
            <a:pPr lvl="0" rtl="0">
              <a:spcBef>
                <a:spcPts val="300"/>
              </a:spcBef>
              <a:spcAft>
                <a:spcPts val="0"/>
              </a:spcAft>
              <a:buNone/>
            </a:pPr>
            <a:r>
              <a:t/>
            </a:r>
            <a:endParaRPr sz="1400"/>
          </a:p>
          <a:p>
            <a:pPr lvl="0" rtl="0">
              <a:spcBef>
                <a:spcPts val="300"/>
              </a:spcBef>
              <a:spcAft>
                <a:spcPts val="0"/>
              </a:spcAft>
              <a:buNone/>
            </a:pPr>
            <a:r>
              <a:t/>
            </a:r>
            <a:endParaRPr sz="1400"/>
          </a:p>
          <a:p>
            <a:pPr indent="-317500" lvl="1" marL="914400" rtl="0">
              <a:spcBef>
                <a:spcPts val="300"/>
              </a:spcBef>
              <a:spcAft>
                <a:spcPts val="0"/>
              </a:spcAft>
            </a:pPr>
            <a:r>
              <a:rPr lang="en"/>
              <a:t>Error Check Field (Cyclical Redundancy Check (CRC))</a:t>
            </a:r>
          </a:p>
          <a:p>
            <a:pPr indent="-317500" lvl="1" marL="914400" rtl="0">
              <a:spcBef>
                <a:spcPts val="0"/>
              </a:spcBef>
              <a:spcAft>
                <a:spcPts val="0"/>
              </a:spcAft>
            </a:pPr>
            <a:r>
              <a:rPr lang="en"/>
              <a:t>Message Packet</a:t>
            </a:r>
          </a:p>
          <a:p>
            <a:pPr lvl="0">
              <a:spcBef>
                <a:spcPts val="0"/>
              </a:spcBef>
              <a:buNone/>
            </a:pPr>
            <a:r>
              <a:t/>
            </a:r>
            <a:endParaRPr/>
          </a:p>
          <a:p>
            <a:pPr lvl="0">
              <a:spcBef>
                <a:spcPts val="0"/>
              </a:spcBef>
              <a:buNone/>
            </a:pPr>
            <a:r>
              <a:t/>
            </a:r>
            <a:endParaRPr/>
          </a:p>
        </p:txBody>
      </p:sp>
      <p:pic>
        <p:nvPicPr>
          <p:cNvPr descr="packet.PNG" id="176" name="Shape 176"/>
          <p:cNvPicPr preferRelativeResize="0"/>
          <p:nvPr/>
        </p:nvPicPr>
        <p:blipFill rotWithShape="1">
          <a:blip r:embed="rId3">
            <a:alphaModFix/>
          </a:blip>
          <a:srcRect b="0" l="0" r="0" t="64228"/>
          <a:stretch/>
        </p:blipFill>
        <p:spPr>
          <a:xfrm>
            <a:off x="807025" y="3475742"/>
            <a:ext cx="5143500" cy="705300"/>
          </a:xfrm>
          <a:prstGeom prst="rect">
            <a:avLst/>
          </a:prstGeom>
          <a:noFill/>
          <a:ln>
            <a:noFill/>
          </a:ln>
        </p:spPr>
      </p:pic>
      <p:pic>
        <p:nvPicPr>
          <p:cNvPr descr="rtu.PNG" id="177" name="Shape 177"/>
          <p:cNvPicPr preferRelativeResize="0"/>
          <p:nvPr/>
        </p:nvPicPr>
        <p:blipFill>
          <a:blip r:embed="rId4">
            <a:alphaModFix/>
          </a:blip>
          <a:stretch>
            <a:fillRect/>
          </a:stretch>
        </p:blipFill>
        <p:spPr>
          <a:xfrm>
            <a:off x="1134325" y="2204275"/>
            <a:ext cx="3560800" cy="466071"/>
          </a:xfrm>
          <a:prstGeom prst="rect">
            <a:avLst/>
          </a:prstGeom>
          <a:noFill/>
          <a:ln>
            <a:noFill/>
          </a:ln>
        </p:spPr>
      </p:pic>
      <p:sp>
        <p:nvSpPr>
          <p:cNvPr id="178" name="Shape 178"/>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