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899" autoAdjust="0"/>
  </p:normalViewPr>
  <p:slideViewPr>
    <p:cSldViewPr snapToGrid="0">
      <p:cViewPr varScale="1">
        <p:scale>
          <a:sx n="50" d="100"/>
          <a:sy n="50" d="100"/>
        </p:scale>
        <p:origin x="126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65634-DB06-4076-A7D5-803AFBCEFE0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D1B25-C628-4365-A52C-5D610285A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9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D1B25-C628-4365-A52C-5D610285A2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65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D1B25-C628-4365-A52C-5D610285A2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06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D1B25-C628-4365-A52C-5D610285A2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31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D1B25-C628-4365-A52C-5D610285A2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46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D1B25-C628-4365-A52C-5D610285A2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88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D1B25-C628-4365-A52C-5D610285A2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04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D1B25-C628-4365-A52C-5D610285A2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76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D1B25-C628-4365-A52C-5D610285A2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8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D1B25-C628-4365-A52C-5D610285A2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50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D1B25-C628-4365-A52C-5D610285A2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95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81F8-6049-4175-A039-54AFC7252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82476-572B-4AE4-8D2F-B2FB0A6B8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B397D-DBDF-448F-A3EA-224FA281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EEA4-6D6C-47C9-9731-552023A75CDB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B0FCE-F51E-4425-A23C-BBE583C0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18879-EDD5-43D3-929C-45901C3C7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2213-A88F-4E37-99D8-68C0F255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34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FCB7F-6F20-4471-B532-AF7E85B4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CCC2B-1390-48FE-98EB-6BFC64376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A6D77-CCA5-4DEC-AEDA-F1C65EF6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EEA4-6D6C-47C9-9731-552023A75CDB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ADE1A-4B6F-4188-8DF9-71C0897EF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2ABC3-508B-4718-B54B-21F56F9F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2213-A88F-4E37-99D8-68C0F255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4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73AB30-C5BE-4D9C-A44E-A70CFEA03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45B42-3356-4069-9BB8-C9877F3C8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45CD1-6964-4A57-B980-6B3BBF58E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EEA4-6D6C-47C9-9731-552023A75CDB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D0E50-A49A-413D-A247-59A6A327F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3EDA2-07BC-4C5D-80C1-D262415E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2213-A88F-4E37-99D8-68C0F255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0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5D0F-1F46-4C42-AD41-B2771D94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2C6FD-70AE-492E-A372-21385CAA7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A1EC9-15EB-43B0-AA17-8D9F5B8A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EEA4-6D6C-47C9-9731-552023A75CDB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6FA-7A3D-427E-A4EE-0EE1B32E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57E5E-491C-4776-9F4E-46F9B7A2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2213-A88F-4E37-99D8-68C0F255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2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692D-08CA-401D-860F-8229B8F52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03D2A-38B0-4DC3-A2D7-D9F7213A5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73196-4956-4687-A2FD-A59DF562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EEA4-6D6C-47C9-9731-552023A75CDB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5D5A1-97BD-4211-9A9D-FE6674B9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BF769-1394-4252-A05A-F5530083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2213-A88F-4E37-99D8-68C0F255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3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9A14-C168-4303-B469-7DF8CF82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9C524-DA01-4FFE-8F6B-F8B47AD9E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6287D-6493-49BD-8491-119620B04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F18CD-0BF1-4D1B-9575-4CF4731A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EEA4-6D6C-47C9-9731-552023A75CDB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9AACD-E028-4EB8-9391-16DAA0A1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E45AE-3F64-4DFE-8E7A-C107A693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2213-A88F-4E37-99D8-68C0F255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0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8C9A-05F2-4D02-BABB-FD6D98B1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CB628-816E-40E9-97DC-61DD989C4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647C6-1B3F-4015-884B-F6B31F1A5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845329-AB08-4236-91F4-10D8A2B08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FA547-B372-4B77-B9BC-A6FB679F0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B8DD10-9BBE-4B71-9C28-C0F2CB35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EEA4-6D6C-47C9-9731-552023A75CDB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A24DBC-2D52-4A87-BBF5-A49F997BC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77EB82-1A23-4057-8515-428255BEC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2213-A88F-4E37-99D8-68C0F255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8BCC0-0DA5-41F2-8671-51D59DDC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F2AD68-F1EB-4F19-8CBC-10D8D80A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EEA4-6D6C-47C9-9731-552023A75CDB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30CC6-9E8A-48E0-88B0-3331F8320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5E08D-A6BD-4FE2-969F-46D1C823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2213-A88F-4E37-99D8-68C0F255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8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DDF799-5569-4758-B939-4E87E0FEA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EEA4-6D6C-47C9-9731-552023A75CDB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668D5-E55C-4379-8C77-232C68805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C4A52-6721-4135-9AA8-250A7413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2213-A88F-4E37-99D8-68C0F255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7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5619-BF7F-40A1-83E3-191127A0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293C8-6C22-452C-BB8E-3BEC11B1E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BAA9F-1C96-4A1F-8BBC-990533901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E70A4-5BFD-457C-85A8-1047B705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EEA4-6D6C-47C9-9731-552023A75CDB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EB9A7-D1C3-40FB-BA59-E5553A68A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4A748-DD60-4C10-8D0E-03A14A88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2213-A88F-4E37-99D8-68C0F255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0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6461-11E5-404C-81A3-A3DD6936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93809C-6487-4697-93F7-7133548FB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430EE-F0CC-43BC-ABFD-3E83056BD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D3D97-0060-4184-87E0-C6174369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EEA4-6D6C-47C9-9731-552023A75CDB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366B9-15B2-4CA1-9AA5-7650466B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D7FA1-57D9-443D-8628-82B8913C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2213-A88F-4E37-99D8-68C0F255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8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7D9504-4C55-4123-83CE-7BFE06934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55DF3-9C0B-48D5-9F05-09A9CB219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848FD-7C38-42F1-AB1F-EAF36A94D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1EEA4-6D6C-47C9-9731-552023A75CDB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A747F-0318-41D8-B851-1C318C189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12F10-6622-49AF-A6B9-ED7FDA0D7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C2213-A88F-4E37-99D8-68C0F255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6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dc.gov/Case-Surveillance/COVID-19-Case-Surveillance-Public-Use-Data/vbim-akq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108D-D311-4004-BF54-6353968DCB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 of age, gender, race, ethnicity on COVID-19 symptoms</a:t>
            </a:r>
          </a:p>
        </p:txBody>
      </p:sp>
    </p:spTree>
    <p:extLst>
      <p:ext uri="{BB962C8B-B14F-4D97-AF65-F5344CB8AC3E}">
        <p14:creationId xmlns:p14="http://schemas.microsoft.com/office/powerpoint/2010/main" val="4215746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3210DE-81A5-4916-8741-333FDA653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068" y="617920"/>
            <a:ext cx="7355864" cy="5622159"/>
          </a:xfrm>
        </p:spPr>
      </p:pic>
    </p:spTree>
    <p:extLst>
      <p:ext uri="{BB962C8B-B14F-4D97-AF65-F5344CB8AC3E}">
        <p14:creationId xmlns:p14="http://schemas.microsoft.com/office/powerpoint/2010/main" val="302040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31582E-DD61-4BC9-860E-1E2318B42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8429" y="597372"/>
            <a:ext cx="7435141" cy="5663255"/>
          </a:xfrm>
        </p:spPr>
      </p:pic>
    </p:spTree>
    <p:extLst>
      <p:ext uri="{BB962C8B-B14F-4D97-AF65-F5344CB8AC3E}">
        <p14:creationId xmlns:p14="http://schemas.microsoft.com/office/powerpoint/2010/main" val="553218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6C1F-8D2B-434B-8853-2465897F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Removing features to check if accuracy improves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FE1FC1-F1D1-47FA-BFC2-6E8012E31A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452419"/>
              </p:ext>
            </p:extLst>
          </p:nvPr>
        </p:nvGraphicFramePr>
        <p:xfrm>
          <a:off x="838200" y="1825625"/>
          <a:ext cx="105156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20503062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14489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5081993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2230361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9289417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38532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after removing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after removing 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after removing 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after removing ethnicity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41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73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1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68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80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Naïve </a:t>
                      </a:r>
                      <a:r>
                        <a:rPr lang="en-US" dirty="0" err="1"/>
                        <a:t>bayesian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9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509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35C2-6A90-44F8-AAC2-6EAC7A46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further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5D31C-90DB-46E7-B477-256C1E435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not predictable that whether an individual is expected to show symptoms(using features that we did)</a:t>
            </a:r>
          </a:p>
          <a:p>
            <a:r>
              <a:rPr lang="en-US" dirty="0"/>
              <a:t>Principal component analysis?</a:t>
            </a:r>
          </a:p>
        </p:txBody>
      </p:sp>
    </p:spTree>
    <p:extLst>
      <p:ext uri="{BB962C8B-B14F-4D97-AF65-F5344CB8AC3E}">
        <p14:creationId xmlns:p14="http://schemas.microsoft.com/office/powerpoint/2010/main" val="1899311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EC19A-0B8B-4956-9E81-B9EB20303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2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0C67-5618-452D-94F8-C8166916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749B1-B305-443C-AAC6-9714CB5D1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https://data.cdc.gov/Case-Surveillance/COVID-19-Case-Surveillance-Public-Use-Data/vbim-akqf</a:t>
            </a:r>
            <a:endParaRPr lang="en-US" dirty="0"/>
          </a:p>
          <a:p>
            <a:r>
              <a:rPr lang="en-US" dirty="0"/>
              <a:t>20.5 million rows, 12 columns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5614B-D8DC-4929-A923-8262EDD4B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12192000" cy="205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5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B356-93FE-4CD2-A5A0-E0D4FB1E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BC097-4E96-4265-BC74-1B1FD2EF1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Took a subset(as the total no. of rows is very high)(equal no. of rows from symptoms = Yes and No)</a:t>
            </a:r>
          </a:p>
          <a:p>
            <a:r>
              <a:rPr lang="en-US" dirty="0"/>
              <a:t>Kept columns age group, sex, race/ethnicity, </a:t>
            </a:r>
            <a:r>
              <a:rPr lang="en-US" dirty="0" err="1"/>
              <a:t>onset_dt</a:t>
            </a:r>
            <a:endParaRPr lang="en-US" dirty="0"/>
          </a:p>
          <a:p>
            <a:r>
              <a:rPr lang="en-US" dirty="0"/>
              <a:t>Removed NAs, unknown, missing values</a:t>
            </a:r>
          </a:p>
          <a:p>
            <a:r>
              <a:rPr lang="en-US" dirty="0"/>
              <a:t>Separated race/ethnicity, replaced </a:t>
            </a:r>
            <a:r>
              <a:rPr lang="en-US" dirty="0" err="1"/>
              <a:t>onset_dt</a:t>
            </a:r>
            <a:r>
              <a:rPr lang="en-US" dirty="0"/>
              <a:t> with a “Symptoms” column(Yes/No)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7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439C-EF4D-4E43-B017-5BA214C3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various classifiers to predict Symptoms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240F5-11DE-47A8-B6D8-F5421BC19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LDA</a:t>
            </a:r>
          </a:p>
          <a:p>
            <a:r>
              <a:rPr lang="en-US" dirty="0"/>
              <a:t>Naïve Bayesian</a:t>
            </a:r>
          </a:p>
        </p:txBody>
      </p:sp>
    </p:spTree>
    <p:extLst>
      <p:ext uri="{BB962C8B-B14F-4D97-AF65-F5344CB8AC3E}">
        <p14:creationId xmlns:p14="http://schemas.microsoft.com/office/powerpoint/2010/main" val="414931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598A-5A53-46AE-9EFD-D0DCC5CC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of the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4B662-8B2D-4A04-AE6E-FE870AD64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  <a:p>
            <a:r>
              <a:rPr lang="en-US" dirty="0"/>
              <a:t>ROC curve</a:t>
            </a:r>
          </a:p>
        </p:txBody>
      </p:sp>
    </p:spTree>
    <p:extLst>
      <p:ext uri="{BB962C8B-B14F-4D97-AF65-F5344CB8AC3E}">
        <p14:creationId xmlns:p14="http://schemas.microsoft.com/office/powerpoint/2010/main" val="381357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0045498-EC66-472F-A3FE-9C52CF0323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197501"/>
              </p:ext>
            </p:extLst>
          </p:nvPr>
        </p:nvGraphicFramePr>
        <p:xfrm>
          <a:off x="419528" y="1898151"/>
          <a:ext cx="11352944" cy="3061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6472">
                  <a:extLst>
                    <a:ext uri="{9D8B030D-6E8A-4147-A177-3AD203B41FA5}">
                      <a16:colId xmlns:a16="http://schemas.microsoft.com/office/drawing/2014/main" val="1956096998"/>
                    </a:ext>
                  </a:extLst>
                </a:gridCol>
                <a:gridCol w="5676472">
                  <a:extLst>
                    <a:ext uri="{9D8B030D-6E8A-4147-A177-3AD203B41FA5}">
                      <a16:colId xmlns:a16="http://schemas.microsoft.com/office/drawing/2014/main" val="2569936274"/>
                    </a:ext>
                  </a:extLst>
                </a:gridCol>
              </a:tblGrid>
              <a:tr h="510283">
                <a:tc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609286"/>
                  </a:ext>
                </a:extLst>
              </a:tr>
              <a:tr h="510283">
                <a:tc>
                  <a:txBody>
                    <a:bodyPr/>
                    <a:lstStyle/>
                    <a:p>
                      <a:r>
                        <a:rPr lang="en-US" dirty="0"/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91883"/>
                  </a:ext>
                </a:extLst>
              </a:tr>
              <a:tr h="510283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573164"/>
                  </a:ext>
                </a:extLst>
              </a:tr>
              <a:tr h="510283">
                <a:tc>
                  <a:txBody>
                    <a:bodyPr/>
                    <a:lstStyle/>
                    <a:p>
                      <a:r>
                        <a:rPr lang="en-US" dirty="0"/>
                        <a:t>Random 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686343"/>
                  </a:ext>
                </a:extLst>
              </a:tr>
              <a:tr h="510283">
                <a:tc>
                  <a:txBody>
                    <a:bodyPr/>
                    <a:lstStyle/>
                    <a:p>
                      <a:r>
                        <a:rPr lang="en-US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24837"/>
                  </a:ext>
                </a:extLst>
              </a:tr>
              <a:tr h="510283">
                <a:tc>
                  <a:txBody>
                    <a:bodyPr/>
                    <a:lstStyle/>
                    <a:p>
                      <a:r>
                        <a:rPr lang="en-US" dirty="0"/>
                        <a:t>Naïve </a:t>
                      </a:r>
                      <a:r>
                        <a:rPr lang="en-US" dirty="0" err="1"/>
                        <a:t>bayesian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575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73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540039-080C-494B-BE6C-689D4BDCC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9760" y="464672"/>
            <a:ext cx="7552480" cy="5928655"/>
          </a:xfrm>
        </p:spPr>
      </p:pic>
    </p:spTree>
    <p:extLst>
      <p:ext uri="{BB962C8B-B14F-4D97-AF65-F5344CB8AC3E}">
        <p14:creationId xmlns:p14="http://schemas.microsoft.com/office/powerpoint/2010/main" val="1794293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096483-8ABB-4F4D-9C56-3355EEF16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7919" y="553476"/>
            <a:ext cx="7376161" cy="5751048"/>
          </a:xfrm>
        </p:spPr>
      </p:pic>
    </p:spTree>
    <p:extLst>
      <p:ext uri="{BB962C8B-B14F-4D97-AF65-F5344CB8AC3E}">
        <p14:creationId xmlns:p14="http://schemas.microsoft.com/office/powerpoint/2010/main" val="2147317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5AC768-F4AD-4E4A-8CDD-72F5C777A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982" y="674428"/>
            <a:ext cx="7218035" cy="5509143"/>
          </a:xfrm>
        </p:spPr>
      </p:pic>
    </p:spTree>
    <p:extLst>
      <p:ext uri="{BB962C8B-B14F-4D97-AF65-F5344CB8AC3E}">
        <p14:creationId xmlns:p14="http://schemas.microsoft.com/office/powerpoint/2010/main" val="1619554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239</Words>
  <Application>Microsoft Office PowerPoint</Application>
  <PresentationFormat>Widescreen</PresentationFormat>
  <Paragraphs>81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Effect of age, gender, race, ethnicity on COVID-19 symptoms</vt:lpstr>
      <vt:lpstr>The dataset</vt:lpstr>
      <vt:lpstr>Data Cleaning</vt:lpstr>
      <vt:lpstr>Used various classifiers to predict Symptoms</vt:lpstr>
      <vt:lpstr>Assessment of the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Removing features to check if accuracy improves</vt:lpstr>
      <vt:lpstr>Conclusion and further scope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 of age, gender, race, ethnicity on COVID-19 symptoms</dc:title>
  <dc:creator>Singhal, Naman</dc:creator>
  <cp:lastModifiedBy>Singhal, Naman</cp:lastModifiedBy>
  <cp:revision>12</cp:revision>
  <dcterms:created xsi:type="dcterms:W3CDTF">2021-04-28T12:38:56Z</dcterms:created>
  <dcterms:modified xsi:type="dcterms:W3CDTF">2021-04-28T23:04:48Z</dcterms:modified>
</cp:coreProperties>
</file>