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3"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05" autoAdjust="0"/>
  </p:normalViewPr>
  <p:slideViewPr>
    <p:cSldViewPr snapToGrid="0">
      <p:cViewPr varScale="1">
        <p:scale>
          <a:sx n="58" d="100"/>
          <a:sy n="58" d="100"/>
        </p:scale>
        <p:origin x="2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ED16B-687F-491C-916A-C72DEDFF7625}"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D81B3-BC19-40B0-8B94-22F9A9D79D70}" type="slidenum">
              <a:rPr lang="en-US" smtClean="0"/>
              <a:t>‹#›</a:t>
            </a:fld>
            <a:endParaRPr lang="en-US"/>
          </a:p>
        </p:txBody>
      </p:sp>
    </p:spTree>
    <p:extLst>
      <p:ext uri="{BB962C8B-B14F-4D97-AF65-F5344CB8AC3E}">
        <p14:creationId xmlns:p14="http://schemas.microsoft.com/office/powerpoint/2010/main" val="2640758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D81B3-BC19-40B0-8B94-22F9A9D79D70}" type="slidenum">
              <a:rPr lang="en-US" smtClean="0"/>
              <a:t>8</a:t>
            </a:fld>
            <a:endParaRPr lang="en-US"/>
          </a:p>
        </p:txBody>
      </p:sp>
    </p:spTree>
    <p:extLst>
      <p:ext uri="{BB962C8B-B14F-4D97-AF65-F5344CB8AC3E}">
        <p14:creationId xmlns:p14="http://schemas.microsoft.com/office/powerpoint/2010/main" val="359672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be pretty much every team used to have a better record at home, but that is the trend that has reversed the most. </a:t>
            </a:r>
          </a:p>
        </p:txBody>
      </p:sp>
      <p:sp>
        <p:nvSpPr>
          <p:cNvPr id="4" name="Slide Number Placeholder 3"/>
          <p:cNvSpPr>
            <a:spLocks noGrp="1"/>
          </p:cNvSpPr>
          <p:nvPr>
            <p:ph type="sldNum" sz="quarter" idx="5"/>
          </p:nvPr>
        </p:nvSpPr>
        <p:spPr/>
        <p:txBody>
          <a:bodyPr/>
          <a:lstStyle/>
          <a:p>
            <a:fld id="{06DD81B3-BC19-40B0-8B94-22F9A9D79D70}" type="slidenum">
              <a:rPr lang="en-US" smtClean="0"/>
              <a:t>9</a:t>
            </a:fld>
            <a:endParaRPr lang="en-US"/>
          </a:p>
        </p:txBody>
      </p:sp>
    </p:spTree>
    <p:extLst>
      <p:ext uri="{BB962C8B-B14F-4D97-AF65-F5344CB8AC3E}">
        <p14:creationId xmlns:p14="http://schemas.microsoft.com/office/powerpoint/2010/main" val="61443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D81B3-BC19-40B0-8B94-22F9A9D79D70}" type="slidenum">
              <a:rPr lang="en-US" smtClean="0"/>
              <a:t>10</a:t>
            </a:fld>
            <a:endParaRPr lang="en-US"/>
          </a:p>
        </p:txBody>
      </p:sp>
    </p:spTree>
    <p:extLst>
      <p:ext uri="{BB962C8B-B14F-4D97-AF65-F5344CB8AC3E}">
        <p14:creationId xmlns:p14="http://schemas.microsoft.com/office/powerpoint/2010/main" val="39139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D81B3-BC19-40B0-8B94-22F9A9D79D70}" type="slidenum">
              <a:rPr lang="en-US" smtClean="0"/>
              <a:t>11</a:t>
            </a:fld>
            <a:endParaRPr lang="en-US"/>
          </a:p>
        </p:txBody>
      </p:sp>
    </p:spTree>
    <p:extLst>
      <p:ext uri="{BB962C8B-B14F-4D97-AF65-F5344CB8AC3E}">
        <p14:creationId xmlns:p14="http://schemas.microsoft.com/office/powerpoint/2010/main" val="303092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1843-1190-4D46-A229-A6B19FE80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485315-ACF0-4C3F-AF02-AF5F84A85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4DE64-352F-4186-B107-18C210E1FA91}"/>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76FF14FF-17CE-473A-8E98-320111EE4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19662-4547-4C34-9FE7-90679B7092B1}"/>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75249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FD31-0B58-4228-AD83-FA029816C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6181-6FAB-4A38-891E-ECCF787E3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CD9A2-A600-4922-A09F-9391C7BA2D7A}"/>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ABD14972-F6E2-4FB4-BB0A-321ABE771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57D46-81F6-43CA-AC60-B6345F61198A}"/>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92124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1E3E4-71C8-48CB-8438-124B7815CC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33B1B5-856F-4A7E-8018-73E9A19C47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13FDD-0669-42D6-8F9B-8B319F19565F}"/>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137D66EF-FB00-4463-8EE4-E82B327BC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884DC-22A5-4FDC-B0E8-05E22A5C669D}"/>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38461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E92B-6147-41D7-BEE8-F3BD5B431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AFECD-5D67-41D4-8352-304D53C7E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EFD18-78AA-4768-B79E-C522717707D2}"/>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451B147B-2B33-4929-9FA0-C11DA9070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012BA-6D4F-492C-9985-D9CFE9408F0F}"/>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382260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8EF6-C32E-432D-8D0A-2AFB00804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6805F2-184D-40BE-AF39-A73B44392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40A1A-542A-4471-85B5-3E7A169B710A}"/>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DBC9A96C-21C9-4680-9F3C-A2AB1870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B8A46-3808-4798-A834-5CBB564124D7}"/>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275518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746A-0B41-4E99-82CB-A51C3A58E9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BD032-EAB4-42DA-A0FD-81D32809B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9E208F-F188-4DA9-A013-EDB002C39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C3E6AF-D2D8-4865-9E84-61564D21895D}"/>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6" name="Footer Placeholder 5">
            <a:extLst>
              <a:ext uri="{FF2B5EF4-FFF2-40B4-BE49-F238E27FC236}">
                <a16:creationId xmlns:a16="http://schemas.microsoft.com/office/drawing/2014/main" id="{307FF92E-9548-4611-8FD9-4F7C5863A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C2F5E-763F-4175-A8F0-D0E4E855602E}"/>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154257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E2E6-1A24-49BC-A3BA-9512015E2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D7E55-220C-49D4-B607-45ACF6139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0C5F72-F5AC-4272-8DA3-336B70837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26929-866A-44A1-BAB4-5E5CF9EFE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5BEE8-00DD-445F-AB78-ADC3F1A2C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2FE8C-7897-45A4-8C89-559E58D7268B}"/>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8" name="Footer Placeholder 7">
            <a:extLst>
              <a:ext uri="{FF2B5EF4-FFF2-40B4-BE49-F238E27FC236}">
                <a16:creationId xmlns:a16="http://schemas.microsoft.com/office/drawing/2014/main" id="{726CAF66-5DDA-4018-A0C2-8E5E7B12A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92DED-9D73-445B-973C-A988F04EA69D}"/>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130320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FDEE-3BDE-44D8-86FC-9ED2BBD9E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CE4CF9-DBB1-4776-98BF-E7C86EB54B71}"/>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4" name="Footer Placeholder 3">
            <a:extLst>
              <a:ext uri="{FF2B5EF4-FFF2-40B4-BE49-F238E27FC236}">
                <a16:creationId xmlns:a16="http://schemas.microsoft.com/office/drawing/2014/main" id="{2DB77E16-A446-4430-9FD3-7E78FECBE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E47C90-BCB0-41A3-9F43-1F3A2B32BB13}"/>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183901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02F8C-2B50-4D8C-9A64-358141853ED9}"/>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3" name="Footer Placeholder 2">
            <a:extLst>
              <a:ext uri="{FF2B5EF4-FFF2-40B4-BE49-F238E27FC236}">
                <a16:creationId xmlns:a16="http://schemas.microsoft.com/office/drawing/2014/main" id="{44267DD5-1F2A-4B95-9DBA-7EF64189A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D0AD7-E1E3-4D7D-AB73-A193A5D2AEAC}"/>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221877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633F-2DFD-481E-B482-D44C99770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32F2F-2D6C-4D86-950C-159C2C326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8179-2E5E-4019-922F-F819204CC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D1D5A-22A9-437F-BC28-6AE63A7A146B}"/>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6" name="Footer Placeholder 5">
            <a:extLst>
              <a:ext uri="{FF2B5EF4-FFF2-40B4-BE49-F238E27FC236}">
                <a16:creationId xmlns:a16="http://schemas.microsoft.com/office/drawing/2014/main" id="{8545E5BA-A43E-4336-B44F-3DE188F60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FDBBA-7028-4CAF-8682-4CD11E6C1B54}"/>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253231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1BF4-D90C-4358-8355-4D037104B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D1E40-DC70-4B9A-934C-D3C58DED1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9C4F8-24D0-416A-A60A-348E513EE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73740-980F-45D7-8423-68EED3B9F273}"/>
              </a:ext>
            </a:extLst>
          </p:cNvPr>
          <p:cNvSpPr>
            <a:spLocks noGrp="1"/>
          </p:cNvSpPr>
          <p:nvPr>
            <p:ph type="dt" sz="half" idx="10"/>
          </p:nvPr>
        </p:nvSpPr>
        <p:spPr/>
        <p:txBody>
          <a:bodyPr/>
          <a:lstStyle/>
          <a:p>
            <a:fld id="{46E5163A-CCC1-4C19-A96C-C2B91BA1D48D}" type="datetimeFigureOut">
              <a:rPr lang="en-US" smtClean="0"/>
              <a:t>12/10/2020</a:t>
            </a:fld>
            <a:endParaRPr lang="en-US"/>
          </a:p>
        </p:txBody>
      </p:sp>
      <p:sp>
        <p:nvSpPr>
          <p:cNvPr id="6" name="Footer Placeholder 5">
            <a:extLst>
              <a:ext uri="{FF2B5EF4-FFF2-40B4-BE49-F238E27FC236}">
                <a16:creationId xmlns:a16="http://schemas.microsoft.com/office/drawing/2014/main" id="{B120570C-AC7F-4FE6-9EE7-D700CF46B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947FE-87C8-4D9E-B856-97014422848F}"/>
              </a:ext>
            </a:extLst>
          </p:cNvPr>
          <p:cNvSpPr>
            <a:spLocks noGrp="1"/>
          </p:cNvSpPr>
          <p:nvPr>
            <p:ph type="sldNum" sz="quarter" idx="12"/>
          </p:nvPr>
        </p:nvSpPr>
        <p:spPr/>
        <p:txBody>
          <a:bodyPr/>
          <a:lstStyle/>
          <a:p>
            <a:fld id="{AA57D0AB-18EA-444C-AEF1-F90EDC204156}" type="slidenum">
              <a:rPr lang="en-US" smtClean="0"/>
              <a:t>‹#›</a:t>
            </a:fld>
            <a:endParaRPr lang="en-US"/>
          </a:p>
        </p:txBody>
      </p:sp>
    </p:spTree>
    <p:extLst>
      <p:ext uri="{BB962C8B-B14F-4D97-AF65-F5344CB8AC3E}">
        <p14:creationId xmlns:p14="http://schemas.microsoft.com/office/powerpoint/2010/main" val="92820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9552B-69AA-4D36-8EC2-E811E7F9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9A638C-8E5C-42A6-A3BF-2B7A14C53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58135-D73C-4915-A75F-67A1F4CEB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5163A-CCC1-4C19-A96C-C2B91BA1D48D}" type="datetimeFigureOut">
              <a:rPr lang="en-US" smtClean="0"/>
              <a:t>12/10/2020</a:t>
            </a:fld>
            <a:endParaRPr lang="en-US"/>
          </a:p>
        </p:txBody>
      </p:sp>
      <p:sp>
        <p:nvSpPr>
          <p:cNvPr id="5" name="Footer Placeholder 4">
            <a:extLst>
              <a:ext uri="{FF2B5EF4-FFF2-40B4-BE49-F238E27FC236}">
                <a16:creationId xmlns:a16="http://schemas.microsoft.com/office/drawing/2014/main" id="{70C981A9-2786-46DC-89D3-87101C8E7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0C917-1BF6-4C3F-BAE1-E944901AA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D0AB-18EA-444C-AEF1-F90EDC204156}" type="slidenum">
              <a:rPr lang="en-US" smtClean="0"/>
              <a:t>‹#›</a:t>
            </a:fld>
            <a:endParaRPr lang="en-US"/>
          </a:p>
        </p:txBody>
      </p:sp>
    </p:spTree>
    <p:extLst>
      <p:ext uri="{BB962C8B-B14F-4D97-AF65-F5344CB8AC3E}">
        <p14:creationId xmlns:p14="http://schemas.microsoft.com/office/powerpoint/2010/main" val="3997515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237C-4F6F-4540-9A55-2AE4518E149F}"/>
              </a:ext>
            </a:extLst>
          </p:cNvPr>
          <p:cNvSpPr>
            <a:spLocks noGrp="1"/>
          </p:cNvSpPr>
          <p:nvPr>
            <p:ph type="ctrTitle"/>
          </p:nvPr>
        </p:nvSpPr>
        <p:spPr>
          <a:xfrm>
            <a:off x="883579" y="678095"/>
            <a:ext cx="10428268" cy="1150706"/>
          </a:xfrm>
        </p:spPr>
        <p:txBody>
          <a:bodyPr>
            <a:normAutofit fontScale="90000"/>
          </a:bodyPr>
          <a:lstStyle/>
          <a:p>
            <a:r>
              <a:rPr lang="en-US" sz="4000" dirty="0"/>
              <a:t>Project Presentation for MET CS 521 A2</a:t>
            </a:r>
            <a:br>
              <a:rPr lang="en-US" sz="4000" dirty="0"/>
            </a:br>
            <a:r>
              <a:rPr lang="en-US" sz="4000" dirty="0"/>
              <a:t>(INFORMATION STRUCTURES WITH PYTHON)</a:t>
            </a:r>
          </a:p>
        </p:txBody>
      </p:sp>
      <p:sp>
        <p:nvSpPr>
          <p:cNvPr id="3" name="Subtitle 2">
            <a:extLst>
              <a:ext uri="{FF2B5EF4-FFF2-40B4-BE49-F238E27FC236}">
                <a16:creationId xmlns:a16="http://schemas.microsoft.com/office/drawing/2014/main" id="{32167DF7-5739-4061-A14D-890ADB204FBA}"/>
              </a:ext>
            </a:extLst>
          </p:cNvPr>
          <p:cNvSpPr>
            <a:spLocks noGrp="1"/>
          </p:cNvSpPr>
          <p:nvPr>
            <p:ph type="subTitle" idx="1"/>
          </p:nvPr>
        </p:nvSpPr>
        <p:spPr>
          <a:xfrm>
            <a:off x="667821" y="2743199"/>
            <a:ext cx="10644026" cy="3719245"/>
          </a:xfrm>
        </p:spPr>
        <p:txBody>
          <a:bodyPr>
            <a:normAutofit/>
          </a:bodyPr>
          <a:lstStyle/>
          <a:p>
            <a:r>
              <a:rPr lang="en-US" dirty="0"/>
              <a:t>ANALYZING THE EFFECT OF HOME CROWDS ON RESULTS OF SOCCER MATCHES</a:t>
            </a:r>
          </a:p>
          <a:p>
            <a:endParaRPr lang="en-US" dirty="0"/>
          </a:p>
          <a:p>
            <a:r>
              <a:rPr lang="en-US" dirty="0"/>
              <a:t>Instructor Name: Professor Eugene Pinsky</a:t>
            </a:r>
          </a:p>
          <a:p>
            <a:endParaRPr lang="en-US" dirty="0"/>
          </a:p>
          <a:p>
            <a:r>
              <a:rPr lang="en-US" dirty="0"/>
              <a:t>Student Name: Naman Singhal</a:t>
            </a:r>
          </a:p>
        </p:txBody>
      </p:sp>
    </p:spTree>
    <p:extLst>
      <p:ext uri="{BB962C8B-B14F-4D97-AF65-F5344CB8AC3E}">
        <p14:creationId xmlns:p14="http://schemas.microsoft.com/office/powerpoint/2010/main" val="595018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47DD-3348-49B9-8BA3-6257B6FC9D3E}"/>
              </a:ext>
            </a:extLst>
          </p:cNvPr>
          <p:cNvSpPr>
            <a:spLocks noGrp="1"/>
          </p:cNvSpPr>
          <p:nvPr>
            <p:ph type="title"/>
          </p:nvPr>
        </p:nvSpPr>
        <p:spPr/>
        <p:txBody>
          <a:bodyPr/>
          <a:lstStyle/>
          <a:p>
            <a:r>
              <a:rPr lang="en-US" dirty="0"/>
              <a:t>Challenges and Obstacles</a:t>
            </a:r>
          </a:p>
        </p:txBody>
      </p:sp>
      <p:sp>
        <p:nvSpPr>
          <p:cNvPr id="3" name="Content Placeholder 2">
            <a:extLst>
              <a:ext uri="{FF2B5EF4-FFF2-40B4-BE49-F238E27FC236}">
                <a16:creationId xmlns:a16="http://schemas.microsoft.com/office/drawing/2014/main" id="{60C5AD88-3370-4A34-8DEF-0B3EC452E3C4}"/>
              </a:ext>
            </a:extLst>
          </p:cNvPr>
          <p:cNvSpPr>
            <a:spLocks noGrp="1"/>
          </p:cNvSpPr>
          <p:nvPr>
            <p:ph idx="1"/>
          </p:nvPr>
        </p:nvSpPr>
        <p:spPr/>
        <p:txBody>
          <a:bodyPr/>
          <a:lstStyle/>
          <a:p>
            <a:r>
              <a:rPr lang="en-US" dirty="0"/>
              <a:t>Organizing a big code(often, I would lose track(especially after a break of more than a day))(modification of the code, retaining the previous code(GIT?))</a:t>
            </a:r>
          </a:p>
          <a:p>
            <a:endParaRPr lang="en-US" dirty="0"/>
          </a:p>
        </p:txBody>
      </p:sp>
    </p:spTree>
    <p:extLst>
      <p:ext uri="{BB962C8B-B14F-4D97-AF65-F5344CB8AC3E}">
        <p14:creationId xmlns:p14="http://schemas.microsoft.com/office/powerpoint/2010/main" val="401515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362-2F7F-4AC3-9579-345D0BBD8DB2}"/>
              </a:ext>
            </a:extLst>
          </p:cNvPr>
          <p:cNvSpPr>
            <a:spLocks noGrp="1"/>
          </p:cNvSpPr>
          <p:nvPr>
            <p:ph type="title"/>
          </p:nvPr>
        </p:nvSpPr>
        <p:spPr/>
        <p:txBody>
          <a:bodyPr/>
          <a:lstStyle/>
          <a:p>
            <a:r>
              <a:rPr lang="en-US" dirty="0"/>
              <a:t>Future(OR What I would have done with more time and knowledge)</a:t>
            </a:r>
          </a:p>
        </p:txBody>
      </p:sp>
      <p:sp>
        <p:nvSpPr>
          <p:cNvPr id="3" name="Content Placeholder 2">
            <a:extLst>
              <a:ext uri="{FF2B5EF4-FFF2-40B4-BE49-F238E27FC236}">
                <a16:creationId xmlns:a16="http://schemas.microsoft.com/office/drawing/2014/main" id="{5D36C05A-C0E3-4C0F-9984-C2D82312D1D3}"/>
              </a:ext>
            </a:extLst>
          </p:cNvPr>
          <p:cNvSpPr>
            <a:spLocks noGrp="1"/>
          </p:cNvSpPr>
          <p:nvPr>
            <p:ph idx="1"/>
          </p:nvPr>
        </p:nvSpPr>
        <p:spPr/>
        <p:txBody>
          <a:bodyPr/>
          <a:lstStyle/>
          <a:p>
            <a:r>
              <a:rPr lang="en-US" dirty="0"/>
              <a:t>Better Visualization(matplotlib?, </a:t>
            </a:r>
            <a:r>
              <a:rPr lang="en-US" dirty="0" err="1"/>
              <a:t>ggplot</a:t>
            </a:r>
            <a:r>
              <a:rPr lang="en-US" dirty="0"/>
              <a:t>(R)?)</a:t>
            </a:r>
          </a:p>
          <a:p>
            <a:r>
              <a:rPr lang="en-US" dirty="0"/>
              <a:t>Apply predictive modelling(ML techniques?)</a:t>
            </a:r>
          </a:p>
        </p:txBody>
      </p:sp>
    </p:spTree>
    <p:extLst>
      <p:ext uri="{BB962C8B-B14F-4D97-AF65-F5344CB8AC3E}">
        <p14:creationId xmlns:p14="http://schemas.microsoft.com/office/powerpoint/2010/main" val="25776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3E15-EE4C-40A4-BD6E-C0A2F5FF4AFA}"/>
              </a:ext>
            </a:extLst>
          </p:cNvPr>
          <p:cNvSpPr>
            <a:spLocks noGrp="1"/>
          </p:cNvSpPr>
          <p:nvPr>
            <p:ph type="title"/>
          </p:nvPr>
        </p:nvSpPr>
        <p:spPr/>
        <p:txBody>
          <a:bodyPr/>
          <a:lstStyle/>
          <a:p>
            <a:r>
              <a:rPr lang="en-US" dirty="0"/>
              <a:t>Datasets:	</a:t>
            </a:r>
          </a:p>
        </p:txBody>
      </p:sp>
      <p:sp>
        <p:nvSpPr>
          <p:cNvPr id="3" name="Content Placeholder 2">
            <a:extLst>
              <a:ext uri="{FF2B5EF4-FFF2-40B4-BE49-F238E27FC236}">
                <a16:creationId xmlns:a16="http://schemas.microsoft.com/office/drawing/2014/main" id="{F69B9B35-538F-401B-90C1-7395129DA5E8}"/>
              </a:ext>
            </a:extLst>
          </p:cNvPr>
          <p:cNvSpPr>
            <a:spLocks noGrp="1"/>
          </p:cNvSpPr>
          <p:nvPr>
            <p:ph idx="1"/>
          </p:nvPr>
        </p:nvSpPr>
        <p:spPr/>
        <p:txBody>
          <a:bodyPr/>
          <a:lstStyle/>
          <a:p>
            <a:r>
              <a:rPr lang="en-US" dirty="0"/>
              <a:t>All datasets used in the project were open source from football-data.co.uk</a:t>
            </a:r>
          </a:p>
        </p:txBody>
      </p:sp>
    </p:spTree>
    <p:extLst>
      <p:ext uri="{BB962C8B-B14F-4D97-AF65-F5344CB8AC3E}">
        <p14:creationId xmlns:p14="http://schemas.microsoft.com/office/powerpoint/2010/main" val="269377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2B22-66FF-4B41-9A94-D02B98FFF804}"/>
              </a:ext>
            </a:extLst>
          </p:cNvPr>
          <p:cNvSpPr>
            <a:spLocks noGrp="1"/>
          </p:cNvSpPr>
          <p:nvPr>
            <p:ph type="title"/>
          </p:nvPr>
        </p:nvSpPr>
        <p:spPr>
          <a:xfrm>
            <a:off x="838200" y="2766218"/>
            <a:ext cx="10515600" cy="1325563"/>
          </a:xfrm>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15600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7DF9-5018-427D-BC89-9694B3C1A4C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777B216-CF11-429E-92A7-786444CFF1E6}"/>
              </a:ext>
            </a:extLst>
          </p:cNvPr>
          <p:cNvSpPr>
            <a:spLocks noGrp="1"/>
          </p:cNvSpPr>
          <p:nvPr>
            <p:ph idx="1"/>
          </p:nvPr>
        </p:nvSpPr>
        <p:spPr/>
        <p:txBody>
          <a:bodyPr/>
          <a:lstStyle/>
          <a:p>
            <a:pPr marL="0" indent="0">
              <a:buNone/>
            </a:pPr>
            <a:r>
              <a:rPr lang="en-US" dirty="0"/>
              <a:t>In Soccer(and many other sports), the home team always seem to have an advantage of having their fans cheering for them, creating an atmosphere to make them perform to their best. This has been a popular observation.</a:t>
            </a:r>
          </a:p>
          <a:p>
            <a:pPr marL="0" indent="0">
              <a:buNone/>
            </a:pPr>
            <a:r>
              <a:rPr lang="en-US" dirty="0"/>
              <a:t>Now, in response to the coronavirus pandemic, soccer matches are played without crowds. This gives an interesting opportunity to study the observation stated above. I have made an attempt to compare the results(at home and away matches) for the last 5 seasons.</a:t>
            </a:r>
          </a:p>
        </p:txBody>
      </p:sp>
    </p:spTree>
    <p:extLst>
      <p:ext uri="{BB962C8B-B14F-4D97-AF65-F5344CB8AC3E}">
        <p14:creationId xmlns:p14="http://schemas.microsoft.com/office/powerpoint/2010/main" val="363426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3FEE-BDAD-4D5A-8786-DD9C7545D8E3}"/>
              </a:ext>
            </a:extLst>
          </p:cNvPr>
          <p:cNvSpPr>
            <a:spLocks noGrp="1"/>
          </p:cNvSpPr>
          <p:nvPr>
            <p:ph type="title"/>
          </p:nvPr>
        </p:nvSpPr>
        <p:spPr/>
        <p:txBody>
          <a:bodyPr/>
          <a:lstStyle/>
          <a:p>
            <a:r>
              <a:rPr lang="en-US" dirty="0"/>
              <a:t>Premier League(England)</a:t>
            </a:r>
          </a:p>
        </p:txBody>
      </p:sp>
      <p:pic>
        <p:nvPicPr>
          <p:cNvPr id="6" name="Content Placeholder 5" descr="Chart, bar chart&#10;&#10;Description automatically generated">
            <a:extLst>
              <a:ext uri="{FF2B5EF4-FFF2-40B4-BE49-F238E27FC236}">
                <a16:creationId xmlns:a16="http://schemas.microsoft.com/office/drawing/2014/main" id="{BFC98179-08AC-4E0E-B187-325D1D968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49" y="1292418"/>
            <a:ext cx="10963294" cy="5284651"/>
          </a:xfrm>
        </p:spPr>
      </p:pic>
    </p:spTree>
    <p:extLst>
      <p:ext uri="{BB962C8B-B14F-4D97-AF65-F5344CB8AC3E}">
        <p14:creationId xmlns:p14="http://schemas.microsoft.com/office/powerpoint/2010/main" val="119292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4429-B504-473B-8AB5-E4DD99024789}"/>
              </a:ext>
            </a:extLst>
          </p:cNvPr>
          <p:cNvSpPr>
            <a:spLocks noGrp="1"/>
          </p:cNvSpPr>
          <p:nvPr>
            <p:ph type="title"/>
          </p:nvPr>
        </p:nvSpPr>
        <p:spPr/>
        <p:txBody>
          <a:bodyPr/>
          <a:lstStyle/>
          <a:p>
            <a:r>
              <a:rPr lang="en-US" dirty="0"/>
              <a:t>Bundesliga(Germany)</a:t>
            </a:r>
          </a:p>
        </p:txBody>
      </p:sp>
      <p:pic>
        <p:nvPicPr>
          <p:cNvPr id="7" name="Content Placeholder 6" descr="Chart, bar chart&#10;&#10;Description automatically generated">
            <a:extLst>
              <a:ext uri="{FF2B5EF4-FFF2-40B4-BE49-F238E27FC236}">
                <a16:creationId xmlns:a16="http://schemas.microsoft.com/office/drawing/2014/main" id="{DD6E13F3-2AF6-45A5-A429-6C721E326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726" y="1291182"/>
            <a:ext cx="11468558" cy="5528203"/>
          </a:xfrm>
        </p:spPr>
      </p:pic>
    </p:spTree>
    <p:extLst>
      <p:ext uri="{BB962C8B-B14F-4D97-AF65-F5344CB8AC3E}">
        <p14:creationId xmlns:p14="http://schemas.microsoft.com/office/powerpoint/2010/main" val="30129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A2B2-3A90-4B44-8EFF-EC8B07B442B3}"/>
              </a:ext>
            </a:extLst>
          </p:cNvPr>
          <p:cNvSpPr>
            <a:spLocks noGrp="1"/>
          </p:cNvSpPr>
          <p:nvPr>
            <p:ph type="title"/>
          </p:nvPr>
        </p:nvSpPr>
        <p:spPr>
          <a:xfrm>
            <a:off x="838200" y="138701"/>
            <a:ext cx="10515600" cy="1325563"/>
          </a:xfrm>
        </p:spPr>
        <p:txBody>
          <a:bodyPr/>
          <a:lstStyle/>
          <a:p>
            <a:r>
              <a:rPr lang="en-US" dirty="0"/>
              <a:t>Serie A(Italy)</a:t>
            </a:r>
          </a:p>
        </p:txBody>
      </p:sp>
      <p:pic>
        <p:nvPicPr>
          <p:cNvPr id="7" name="Content Placeholder 6" descr="Chart, bar chart&#10;&#10;Description automatically generated">
            <a:extLst>
              <a:ext uri="{FF2B5EF4-FFF2-40B4-BE49-F238E27FC236}">
                <a16:creationId xmlns:a16="http://schemas.microsoft.com/office/drawing/2014/main" id="{0E5A4FA7-CFBA-4C99-B2C9-DCE44215B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16" y="1123720"/>
            <a:ext cx="11926137" cy="5748771"/>
          </a:xfrm>
        </p:spPr>
      </p:pic>
    </p:spTree>
    <p:extLst>
      <p:ext uri="{BB962C8B-B14F-4D97-AF65-F5344CB8AC3E}">
        <p14:creationId xmlns:p14="http://schemas.microsoft.com/office/powerpoint/2010/main" val="368721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66E2-77BB-4121-BFD0-F269DE53CFBB}"/>
              </a:ext>
            </a:extLst>
          </p:cNvPr>
          <p:cNvSpPr>
            <a:spLocks noGrp="1"/>
          </p:cNvSpPr>
          <p:nvPr>
            <p:ph type="title"/>
          </p:nvPr>
        </p:nvSpPr>
        <p:spPr/>
        <p:txBody>
          <a:bodyPr/>
          <a:lstStyle/>
          <a:p>
            <a:r>
              <a:rPr lang="en-US" dirty="0"/>
              <a:t>La </a:t>
            </a:r>
            <a:r>
              <a:rPr lang="en-US" dirty="0" err="1"/>
              <a:t>liga</a:t>
            </a:r>
            <a:r>
              <a:rPr lang="en-US" dirty="0"/>
              <a:t>(Spain)</a:t>
            </a:r>
          </a:p>
        </p:txBody>
      </p:sp>
      <p:pic>
        <p:nvPicPr>
          <p:cNvPr id="7" name="Content Placeholder 6" descr="Chart, bar chart&#10;&#10;Description automatically generated">
            <a:extLst>
              <a:ext uri="{FF2B5EF4-FFF2-40B4-BE49-F238E27FC236}">
                <a16:creationId xmlns:a16="http://schemas.microsoft.com/office/drawing/2014/main" id="{C46B7CEB-C33D-446E-ACE1-30BC4775B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19" y="1344058"/>
            <a:ext cx="11244705" cy="5420299"/>
          </a:xfrm>
        </p:spPr>
      </p:pic>
    </p:spTree>
    <p:extLst>
      <p:ext uri="{BB962C8B-B14F-4D97-AF65-F5344CB8AC3E}">
        <p14:creationId xmlns:p14="http://schemas.microsoft.com/office/powerpoint/2010/main" val="41212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5D49-5D6D-44A7-9BE1-9A5231CFDCA3}"/>
              </a:ext>
            </a:extLst>
          </p:cNvPr>
          <p:cNvSpPr>
            <a:spLocks noGrp="1"/>
          </p:cNvSpPr>
          <p:nvPr>
            <p:ph type="title"/>
          </p:nvPr>
        </p:nvSpPr>
        <p:spPr/>
        <p:txBody>
          <a:bodyPr/>
          <a:lstStyle/>
          <a:p>
            <a:r>
              <a:rPr lang="en-US" dirty="0"/>
              <a:t>Ligue 1(France) – relatively less restrictions</a:t>
            </a:r>
          </a:p>
        </p:txBody>
      </p:sp>
      <p:pic>
        <p:nvPicPr>
          <p:cNvPr id="7" name="Content Placeholder 6" descr="Chart, bar chart&#10;&#10;Description automatically generated">
            <a:extLst>
              <a:ext uri="{FF2B5EF4-FFF2-40B4-BE49-F238E27FC236}">
                <a16:creationId xmlns:a16="http://schemas.microsoft.com/office/drawing/2014/main" id="{F9860BEB-766B-472F-A511-743A303E6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998" y="1299990"/>
            <a:ext cx="11207915" cy="5402565"/>
          </a:xfrm>
        </p:spPr>
      </p:pic>
    </p:spTree>
    <p:extLst>
      <p:ext uri="{BB962C8B-B14F-4D97-AF65-F5344CB8AC3E}">
        <p14:creationId xmlns:p14="http://schemas.microsoft.com/office/powerpoint/2010/main" val="92704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7FD-7EC3-49AD-9425-015C945181D5}"/>
              </a:ext>
            </a:extLst>
          </p:cNvPr>
          <p:cNvSpPr>
            <a:spLocks noGrp="1"/>
          </p:cNvSpPr>
          <p:nvPr>
            <p:ph type="title"/>
          </p:nvPr>
        </p:nvSpPr>
        <p:spPr>
          <a:xfrm>
            <a:off x="838199" y="166821"/>
            <a:ext cx="10515600" cy="1325563"/>
          </a:xfrm>
        </p:spPr>
        <p:txBody>
          <a:bodyPr/>
          <a:lstStyle/>
          <a:p>
            <a:r>
              <a:rPr lang="en-US"/>
              <a:t>Premier League 10 year</a:t>
            </a:r>
            <a:endParaRPr lang="en-US" dirty="0"/>
          </a:p>
        </p:txBody>
      </p:sp>
      <p:pic>
        <p:nvPicPr>
          <p:cNvPr id="5" name="Content Placeholder 4" descr="Chart, bar chart&#10;&#10;Description automatically generated">
            <a:extLst>
              <a:ext uri="{FF2B5EF4-FFF2-40B4-BE49-F238E27FC236}">
                <a16:creationId xmlns:a16="http://schemas.microsoft.com/office/drawing/2014/main" id="{1F9B80B8-E219-431F-8E7B-30EF378A24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52" y="1241432"/>
            <a:ext cx="11743295" cy="5660635"/>
          </a:xfrm>
        </p:spPr>
      </p:pic>
    </p:spTree>
    <p:extLst>
      <p:ext uri="{BB962C8B-B14F-4D97-AF65-F5344CB8AC3E}">
        <p14:creationId xmlns:p14="http://schemas.microsoft.com/office/powerpoint/2010/main" val="362130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E16D-F45F-4977-A7DD-35BF41938F0B}"/>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ECEE0BFF-6454-4111-A75F-F607F9C804E9}"/>
              </a:ext>
            </a:extLst>
          </p:cNvPr>
          <p:cNvSpPr>
            <a:spLocks noGrp="1"/>
          </p:cNvSpPr>
          <p:nvPr>
            <p:ph idx="1"/>
          </p:nvPr>
        </p:nvSpPr>
        <p:spPr/>
        <p:txBody>
          <a:bodyPr/>
          <a:lstStyle/>
          <a:p>
            <a:r>
              <a:rPr lang="en-US" dirty="0"/>
              <a:t>Teams with better home record(as compared to their away record) have decreased to half!! in the games without fans. </a:t>
            </a:r>
          </a:p>
          <a:p>
            <a:r>
              <a:rPr lang="en-US" dirty="0"/>
              <a:t>% of home wins has decreased and that of away wins has increased</a:t>
            </a:r>
          </a:p>
          <a:p>
            <a:r>
              <a:rPr lang="en-US" dirty="0"/>
              <a:t>One of the league we studied(Ligue 1) had fewer restrictions on fans allowed to watch the match(limited audience allowed). Our analysis in this league showed same trend but with relatively lower variation.</a:t>
            </a:r>
          </a:p>
        </p:txBody>
      </p:sp>
    </p:spTree>
    <p:extLst>
      <p:ext uri="{BB962C8B-B14F-4D97-AF65-F5344CB8AC3E}">
        <p14:creationId xmlns:p14="http://schemas.microsoft.com/office/powerpoint/2010/main" val="299021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360</Words>
  <Application>Microsoft Office PowerPoint</Application>
  <PresentationFormat>Widescreen</PresentationFormat>
  <Paragraphs>32</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Project Presentation for MET CS 521 A2 (INFORMATION STRUCTURES WITH PYTHON)</vt:lpstr>
      <vt:lpstr>Introduction </vt:lpstr>
      <vt:lpstr>Premier League(England)</vt:lpstr>
      <vt:lpstr>Bundesliga(Germany)</vt:lpstr>
      <vt:lpstr>Serie A(Italy)</vt:lpstr>
      <vt:lpstr>La liga(Spain)</vt:lpstr>
      <vt:lpstr>Ligue 1(France) – relatively less restrictions</vt:lpstr>
      <vt:lpstr>Premier League 10 year</vt:lpstr>
      <vt:lpstr>Observations</vt:lpstr>
      <vt:lpstr>Challenges and Obstacles</vt:lpstr>
      <vt:lpstr>Future(OR What I would have done with more time and knowledge)</vt:lpstr>
      <vt:lpstr>Datasets: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MET CS 521 A2 (INFORMATION STRUCTURES WITH PYTHON)</dc:title>
  <dc:creator>Singhal, Naman</dc:creator>
  <cp:lastModifiedBy>Singhal, Naman</cp:lastModifiedBy>
  <cp:revision>10</cp:revision>
  <dcterms:created xsi:type="dcterms:W3CDTF">2020-12-06T04:03:43Z</dcterms:created>
  <dcterms:modified xsi:type="dcterms:W3CDTF">2020-12-10T02:01:15Z</dcterms:modified>
</cp:coreProperties>
</file>