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1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00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8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64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4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9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5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8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4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9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B4B85-7F8B-47A4-9F39-AB8AAF9B5A9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C83A0C-39A9-4C86-B69D-12E4F7E5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etbootstrap.com/docs/4.0/getting-started/themin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etbootstrap.com/docs/4.3/examples/gri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3/content/reboo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hyperlink" Target="https://getbootstrap.com/docs/4.3/components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2.1/js/bootstrap.min.js" TargetMode="External"/><Relationship Id="rId2" Type="http://schemas.openxmlformats.org/officeDocument/2006/relationships/hyperlink" Target="https://code.jquery.com/jquery-3.3.1.slim.min.j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getbootstrap.com/docs/4.3/utilities/borde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2/getting-started/download/#compiled-css-and-js" TargetMode="External"/><Relationship Id="rId2" Type="http://schemas.openxmlformats.org/officeDocument/2006/relationships/hyperlink" Target="https://github.com/twbs/bootstrap/releases/download/v4.2.1/bootstrap-4.2.1-dist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tbootstrap.com/docs/4.0/getting-started/browsers-devi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Theming with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350" y="157537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Importing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1" y="3179303"/>
            <a:ext cx="5572125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78" y="2341880"/>
            <a:ext cx="56007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Theming with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3933"/>
            <a:ext cx="8596668" cy="52094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Variable Default: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Functions: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71" y="1930400"/>
            <a:ext cx="5505450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4315968"/>
            <a:ext cx="3646170" cy="2385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581" y="4749385"/>
            <a:ext cx="3925443" cy="13049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645021" y="5248656"/>
            <a:ext cx="706755" cy="384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3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Theming with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645"/>
            <a:ext cx="8596668" cy="523690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SASS Options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4" y="1838960"/>
            <a:ext cx="9804463" cy="472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Theming with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645"/>
            <a:ext cx="8596668" cy="523690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Color: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Theme Colors: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00" y="1360170"/>
            <a:ext cx="7986844" cy="2306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866" y="3166448"/>
            <a:ext cx="1825229" cy="1231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224" y="4814374"/>
            <a:ext cx="8688514" cy="18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8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Theming with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645"/>
            <a:ext cx="8596668" cy="523690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Grays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68" y="1428053"/>
            <a:ext cx="3566468" cy="5429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075" y="2112264"/>
            <a:ext cx="2486025" cy="36576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660136" y="3941064"/>
            <a:ext cx="859536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19913" y="1546459"/>
            <a:ext cx="22268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variables.scss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115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Theming with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645"/>
            <a:ext cx="8596668" cy="523690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Responsive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B0F0"/>
                </a:solidFill>
                <a:hlinkClick r:id="rId2"/>
              </a:rPr>
              <a:t>more details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93" y="1828895"/>
            <a:ext cx="57245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5145467"/>
          </a:xfrm>
        </p:spPr>
        <p:txBody>
          <a:bodyPr/>
          <a:lstStyle/>
          <a:p>
            <a:r>
              <a:rPr lang="en-GB" b="1" dirty="0" smtClean="0"/>
              <a:t>Containers</a:t>
            </a:r>
            <a:endParaRPr lang="en-US" b="1" dirty="0"/>
          </a:p>
          <a:p>
            <a:pPr marL="0" indent="0">
              <a:buNone/>
            </a:pPr>
            <a:r>
              <a:rPr lang="en-GB" dirty="0" smtClean="0"/>
              <a:t>	Bootstrap </a:t>
            </a:r>
            <a:r>
              <a:rPr lang="en-GB" dirty="0"/>
              <a:t>also requires a containing element to wrap site contents.</a:t>
            </a:r>
          </a:p>
          <a:p>
            <a:pPr marL="0" indent="0">
              <a:buNone/>
            </a:pPr>
            <a:r>
              <a:rPr lang="en-GB" dirty="0" smtClean="0"/>
              <a:t>	There </a:t>
            </a:r>
            <a:r>
              <a:rPr lang="en-GB" dirty="0"/>
              <a:t>are two container classes to choose from: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</a:t>
            </a:r>
            <a:r>
              <a:rPr lang="en-GB" dirty="0"/>
              <a:t>class provides a responsive fixed width container.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container-fluid </a:t>
            </a:r>
            <a:r>
              <a:rPr lang="en-GB" dirty="0"/>
              <a:t>class provides a full width container, spanning the entire width of the viewport.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>
                <a:solidFill>
                  <a:srgbClr val="00B0F0"/>
                </a:solidFill>
              </a:rPr>
              <a:t>Note</a:t>
            </a:r>
            <a:r>
              <a:rPr lang="en-GB" dirty="0">
                <a:solidFill>
                  <a:srgbClr val="00B0F0"/>
                </a:solidFill>
              </a:rPr>
              <a:t>: Containers are not </a:t>
            </a:r>
            <a:r>
              <a:rPr lang="en-GB" dirty="0" err="1">
                <a:solidFill>
                  <a:srgbClr val="00B0F0"/>
                </a:solidFill>
              </a:rPr>
              <a:t>nestable</a:t>
            </a:r>
            <a:r>
              <a:rPr lang="en-GB" dirty="0">
                <a:solidFill>
                  <a:srgbClr val="00B0F0"/>
                </a:solidFill>
              </a:rPr>
              <a:t> (you cannot put a container inside </a:t>
            </a:r>
            <a:r>
              <a:rPr lang="en-GB" dirty="0" smtClean="0">
                <a:solidFill>
                  <a:srgbClr val="00B0F0"/>
                </a:solidFill>
              </a:rPr>
              <a:t>another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	</a:t>
            </a:r>
            <a:r>
              <a:rPr lang="en-GB" dirty="0" smtClean="0">
                <a:solidFill>
                  <a:srgbClr val="00B0F0"/>
                </a:solidFill>
              </a:rPr>
              <a:t>container</a:t>
            </a:r>
            <a:r>
              <a:rPr lang="en-GB" dirty="0">
                <a:solidFill>
                  <a:srgbClr val="00B0F0"/>
                </a:solidFill>
              </a:rPr>
              <a:t>).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653"/>
            <a:ext cx="8596668" cy="5072315"/>
          </a:xfrm>
        </p:spPr>
        <p:txBody>
          <a:bodyPr/>
          <a:lstStyle/>
          <a:p>
            <a:r>
              <a:rPr lang="en-US" dirty="0"/>
              <a:t>Easy to use grid system for creating rows &amp; columns for your content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90" y="2146554"/>
            <a:ext cx="8524875" cy="2400300"/>
          </a:xfrm>
          <a:prstGeom prst="rect">
            <a:avLst/>
          </a:prstGeom>
        </p:spPr>
      </p:pic>
      <p:pic>
        <p:nvPicPr>
          <p:cNvPr id="5" name="Picture 2" descr="Bootstrap Grid System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202" y="4869561"/>
            <a:ext cx="50482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08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653"/>
            <a:ext cx="8596668" cy="50723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Grid: </a:t>
            </a:r>
            <a:r>
              <a:rPr lang="en-US" b="1" dirty="0"/>
              <a:t>Mobile, Tablet, &amp; Desktop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4" y="2208086"/>
            <a:ext cx="10598019" cy="1372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06" y="4065810"/>
            <a:ext cx="7263596" cy="249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653"/>
            <a:ext cx="8596668" cy="5072315"/>
          </a:xfrm>
        </p:spPr>
        <p:txBody>
          <a:bodyPr/>
          <a:lstStyle/>
          <a:p>
            <a:r>
              <a:rPr lang="en-US" dirty="0" smtClean="0"/>
              <a:t>Grid Options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Learn more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2073688"/>
            <a:ext cx="9810834" cy="35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Layout</a:t>
            </a:r>
          </a:p>
          <a:p>
            <a:r>
              <a:rPr lang="en-US" dirty="0" smtClean="0"/>
              <a:t>Content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Utilities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653"/>
            <a:ext cx="8596668" cy="3880773"/>
          </a:xfrm>
        </p:spPr>
        <p:txBody>
          <a:bodyPr/>
          <a:lstStyle/>
          <a:p>
            <a:r>
              <a:rPr lang="en-US" b="1" dirty="0" smtClean="0"/>
              <a:t>Reboot</a:t>
            </a:r>
          </a:p>
          <a:p>
            <a:pPr marL="457200" lvl="1" indent="0">
              <a:buNone/>
            </a:pPr>
            <a:r>
              <a:rPr lang="en-US" dirty="0"/>
              <a:t>Reboot builds upon Normalize, providing many HTML elements with somewhat opinionated styles using only element selectors. </a:t>
            </a:r>
            <a:r>
              <a:rPr lang="en-US" dirty="0" smtClean="0">
                <a:solidFill>
                  <a:srgbClr val="00B0F0"/>
                </a:solidFill>
                <a:hlinkClick r:id="rId2"/>
              </a:rPr>
              <a:t>Learn more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4205"/>
            <a:ext cx="8596668" cy="3880773"/>
          </a:xfrm>
        </p:spPr>
        <p:txBody>
          <a:bodyPr/>
          <a:lstStyle/>
          <a:p>
            <a:r>
              <a:rPr lang="en-US" b="1" dirty="0" smtClean="0"/>
              <a:t>alert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35" y="1270000"/>
            <a:ext cx="3239833" cy="5319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17" y="1270000"/>
            <a:ext cx="3922268" cy="52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5917"/>
            <a:ext cx="8596668" cy="5428931"/>
          </a:xfrm>
        </p:spPr>
        <p:txBody>
          <a:bodyPr/>
          <a:lstStyle/>
          <a:p>
            <a:r>
              <a:rPr lang="en-US" dirty="0" smtClean="0"/>
              <a:t>Badge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55" y="1812925"/>
            <a:ext cx="5562600" cy="89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90800"/>
            <a:ext cx="4705350" cy="2085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241" y="3319399"/>
            <a:ext cx="51339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8213"/>
            <a:ext cx="8596668" cy="5246051"/>
          </a:xfrm>
        </p:spPr>
        <p:txBody>
          <a:bodyPr/>
          <a:lstStyle/>
          <a:p>
            <a:r>
              <a:rPr lang="en-US" b="1" dirty="0" smtClean="0"/>
              <a:t>Breadcrumb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36" y="1830514"/>
            <a:ext cx="2924175" cy="15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242" y="1620964"/>
            <a:ext cx="65436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4205"/>
            <a:ext cx="8596668" cy="5392355"/>
          </a:xfrm>
        </p:spPr>
        <p:txBody>
          <a:bodyPr/>
          <a:lstStyle/>
          <a:p>
            <a:r>
              <a:rPr lang="en-US" b="1" dirty="0" smtClean="0"/>
              <a:t>button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6" y="1837755"/>
            <a:ext cx="822960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16" y="2801367"/>
            <a:ext cx="7762875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672" y="3736785"/>
            <a:ext cx="58769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712"/>
          </a:xfrm>
        </p:spPr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357"/>
            <a:ext cx="8596668" cy="3880773"/>
          </a:xfrm>
        </p:spPr>
        <p:txBody>
          <a:bodyPr/>
          <a:lstStyle/>
          <a:p>
            <a:r>
              <a:rPr lang="en-US" b="1" dirty="0" smtClean="0"/>
              <a:t>Modal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1540"/>
            <a:ext cx="5312623" cy="2303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23" y="1825656"/>
            <a:ext cx="6562344" cy="36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712"/>
          </a:xfrm>
        </p:spPr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357"/>
            <a:ext cx="8596668" cy="3880773"/>
          </a:xfrm>
        </p:spPr>
        <p:txBody>
          <a:bodyPr/>
          <a:lstStyle/>
          <a:p>
            <a:r>
              <a:rPr lang="en-US" b="1" dirty="0" smtClean="0"/>
              <a:t>Tooltip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hlinkClick r:id="rId2"/>
              </a:rPr>
              <a:t>More details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52" y="2157689"/>
            <a:ext cx="1193699" cy="685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388" y="2134810"/>
            <a:ext cx="1395888" cy="666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20" y="2221192"/>
            <a:ext cx="1803493" cy="476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75" y="2157688"/>
            <a:ext cx="2000353" cy="5397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4" y="3387743"/>
            <a:ext cx="102012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65"/>
            <a:ext cx="8596668" cy="3880773"/>
          </a:xfrm>
        </p:spPr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867" y="2070529"/>
            <a:ext cx="5762625" cy="401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67" y="1997377"/>
            <a:ext cx="59055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6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65"/>
            <a:ext cx="8596668" cy="3880773"/>
          </a:xfrm>
        </p:spPr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" y="1930400"/>
            <a:ext cx="4181475" cy="3943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812" y="525399"/>
            <a:ext cx="4191000" cy="3448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187" y="4282475"/>
            <a:ext cx="42862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65"/>
            <a:ext cx="8596668" cy="3880773"/>
          </a:xfrm>
        </p:spPr>
        <p:txBody>
          <a:bodyPr/>
          <a:lstStyle/>
          <a:p>
            <a:r>
              <a:rPr lang="en-US" dirty="0" smtClean="0"/>
              <a:t>Close Icon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34" y="1970152"/>
            <a:ext cx="51720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1093"/>
            <a:ext cx="8596668" cy="3880773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world’s most popular framework for building responsive, mobile-first sites, with </a:t>
            </a:r>
            <a:r>
              <a:rPr lang="en-US" b="1" dirty="0" err="1"/>
              <a:t>BootstrapCDN</a:t>
            </a:r>
            <a:r>
              <a:rPr lang="en-US" b="1" dirty="0"/>
              <a:t> and a template starter page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CDN links</a:t>
            </a:r>
          </a:p>
          <a:p>
            <a:r>
              <a:rPr lang="en-US" b="1" dirty="0" smtClean="0"/>
              <a:t>CSS: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smtClean="0"/>
          </a:p>
          <a:p>
            <a:r>
              <a:rPr lang="en-US" b="1" smtClean="0"/>
              <a:t>JS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11306" y="3411798"/>
            <a:ext cx="90220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&lt;link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rel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stylesheet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href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"https://stackpath.bootstrapcdn.com/bootstrap/4.2.1/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css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/bootstrap.min.css"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integrity=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"sha384-GJzZqFGwb1QTTN6wy59ffF1BuGJpLSa9DkKMp0DgiMDm4iYMj70gZWKYbI706tWS"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crossorigin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"anonymous"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41704" y="4647700"/>
            <a:ext cx="916122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&lt;script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src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  <a:hlinkClick r:id="rId2"/>
              </a:rPr>
              <a:t>https://code.jquery.com/jquery-3.3.1.slim.min.js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D4495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integrity=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"sha384-q8i/X+965DzO0rT7abK41JStQIAqVgRVzpbzo5smXKp4YfRvH+8abtTE1Pi6jizo"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crossorigin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"anonymous"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&gt;&lt;/script&gt;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&lt;script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src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"https://cdnjs.cloudflare.com/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ajax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/libs/popper.js/1.14.6/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umd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/popper.min.js"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212529"/>
                </a:solidFill>
                <a:latin typeface="SFMono-Regular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integrity=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"sha384-wHAiFfRlMFy6i5SRaxvfOCifBUQy1xHdJ/yoi7FRNXMRBu5WHdZYu1hA6ZOblgut"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212529"/>
                </a:solidFill>
                <a:latin typeface="SFMono-Regular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crossorigin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"anonymous"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&gt;&lt;/script&gt;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&lt;script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src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  <a:hlinkClick r:id="rId3"/>
              </a:rPr>
              <a:t>https://stackpath.bootstrapcdn.com/bootstrap/4.2.1/js/bootstrap.min.js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D4495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integrity=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"sha384-B0UglyR+jN6CkvvICOB2joaf5I4l3gm9GU6Hc1og6Ls7i6U/mkkaduKaBhlAXv9k"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212529"/>
                </a:solidFill>
                <a:latin typeface="SFMono-Regular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crossorigin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"anonymous"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&gt;&lt;/script&gt;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65"/>
            <a:ext cx="8596668" cy="3880773"/>
          </a:xfrm>
        </p:spPr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  <a:p>
            <a:pPr lvl="1"/>
            <a:r>
              <a:rPr lang="en-US" dirty="0" smtClean="0"/>
              <a:t>Notation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Display print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56" y="2332531"/>
            <a:ext cx="4295775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723" y="1389127"/>
            <a:ext cx="1390650" cy="2886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15" y="3254395"/>
            <a:ext cx="5657850" cy="981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983" y="4335750"/>
            <a:ext cx="1678685" cy="2447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6183" y="5133376"/>
            <a:ext cx="48196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3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65"/>
            <a:ext cx="8596668" cy="3880773"/>
          </a:xfrm>
        </p:spPr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  <a:p>
            <a:pPr lvl="1"/>
            <a:r>
              <a:rPr lang="en-US" b="1" dirty="0" smtClean="0"/>
              <a:t>Hiding element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193" y="609600"/>
            <a:ext cx="6362430" cy="6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65"/>
            <a:ext cx="8596668" cy="5017451"/>
          </a:xfrm>
        </p:spPr>
        <p:txBody>
          <a:bodyPr>
            <a:normAutofit/>
          </a:bodyPr>
          <a:lstStyle/>
          <a:p>
            <a:r>
              <a:rPr lang="en-US" b="1" dirty="0" smtClean="0"/>
              <a:t>Position</a:t>
            </a:r>
          </a:p>
          <a:p>
            <a:pPr lvl="1"/>
            <a:r>
              <a:rPr lang="en-US" dirty="0"/>
              <a:t>Common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Fixed Top -  </a:t>
            </a:r>
            <a:r>
              <a:rPr lang="en-US" dirty="0">
                <a:solidFill>
                  <a:srgbClr val="00B0F0"/>
                </a:solidFill>
              </a:rPr>
              <a:t>fixed-top </a:t>
            </a:r>
            <a:r>
              <a:rPr lang="en-US" dirty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/>
              <a:t>Fixed bottom – </a:t>
            </a:r>
            <a:r>
              <a:rPr lang="en-US" dirty="0">
                <a:solidFill>
                  <a:srgbClr val="00B0F0"/>
                </a:solidFill>
              </a:rPr>
              <a:t>fixed-bottom </a:t>
            </a:r>
            <a:r>
              <a:rPr lang="en-US" dirty="0">
                <a:solidFill>
                  <a:schemeClr val="tx1"/>
                </a:solidFill>
              </a:rPr>
              <a:t>class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Sticky top – </a:t>
            </a:r>
            <a:r>
              <a:rPr lang="en-US" dirty="0">
                <a:solidFill>
                  <a:srgbClr val="00B0F0"/>
                </a:solidFill>
              </a:rPr>
              <a:t>sticky-top </a:t>
            </a:r>
            <a:r>
              <a:rPr lang="en-US" dirty="0" smtClean="0">
                <a:solidFill>
                  <a:schemeClr val="tx1"/>
                </a:solidFill>
              </a:rPr>
              <a:t>class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b="1" dirty="0" smtClean="0"/>
          </a:p>
          <a:p>
            <a:r>
              <a:rPr lang="en-US" b="1" dirty="0" smtClean="0"/>
              <a:t>Screen readers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092" y="1517715"/>
            <a:ext cx="3581400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27" y="5075682"/>
            <a:ext cx="70580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4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65"/>
            <a:ext cx="8596668" cy="5017451"/>
          </a:xfrm>
        </p:spPr>
        <p:txBody>
          <a:bodyPr>
            <a:normAutofit/>
          </a:bodyPr>
          <a:lstStyle/>
          <a:p>
            <a:r>
              <a:rPr lang="en-US" b="1" dirty="0" smtClean="0"/>
              <a:t>Visibility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>
                <a:solidFill>
                  <a:srgbClr val="00B0F0"/>
                </a:solidFill>
                <a:hlinkClick r:id="rId2"/>
              </a:rPr>
              <a:t>More details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930400"/>
            <a:ext cx="30099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630" y="1675957"/>
            <a:ext cx="8596668" cy="3880773"/>
          </a:xfrm>
        </p:spPr>
        <p:txBody>
          <a:bodyPr/>
          <a:lstStyle/>
          <a:p>
            <a:r>
              <a:rPr lang="en-US" dirty="0" smtClean="0"/>
              <a:t>Responsive Meta tag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2339525"/>
            <a:ext cx="9095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&lt;meta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name=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"viewport"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content=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"width=device-width, initial-scale=1, shrink-to-fit=no"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80360"/>
            <a:ext cx="7966329" cy="38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Downloads</a:t>
            </a:r>
          </a:p>
          <a:p>
            <a:pPr lvl="1"/>
            <a:r>
              <a:rPr lang="en-US" dirty="0" smtClean="0"/>
              <a:t>Compiled CSS and JS </a:t>
            </a:r>
            <a:r>
              <a:rPr lang="en-US" dirty="0" smtClean="0">
                <a:hlinkClick r:id="rId2"/>
              </a:rPr>
              <a:t>download</a:t>
            </a:r>
            <a:endParaRPr lang="en-US" dirty="0" smtClean="0"/>
          </a:p>
          <a:p>
            <a:pPr lvl="1"/>
            <a:r>
              <a:rPr lang="en-US" dirty="0" smtClean="0"/>
              <a:t>Source files </a:t>
            </a:r>
            <a:r>
              <a:rPr lang="en-US" dirty="0" smtClean="0">
                <a:hlinkClick r:id="rId3"/>
              </a:rPr>
              <a:t>download</a:t>
            </a:r>
            <a:endParaRPr lang="en-US" dirty="0"/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Pre-compiled Bootstrap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00" y="1280160"/>
            <a:ext cx="3390025" cy="52987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13048" y="3929538"/>
            <a:ext cx="1078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486" y="1419925"/>
            <a:ext cx="8596668" cy="3880773"/>
          </a:xfrm>
        </p:spPr>
        <p:txBody>
          <a:bodyPr/>
          <a:lstStyle/>
          <a:p>
            <a:pPr lvl="1"/>
            <a:r>
              <a:rPr lang="en-US" dirty="0" smtClean="0"/>
              <a:t>CSS files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JS files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802384"/>
            <a:ext cx="7936992" cy="220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4636075"/>
            <a:ext cx="7345013" cy="209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6813"/>
            <a:ext cx="8596668" cy="3880773"/>
          </a:xfrm>
        </p:spPr>
        <p:txBody>
          <a:bodyPr/>
          <a:lstStyle/>
          <a:p>
            <a:r>
              <a:rPr lang="en-US" dirty="0" smtClean="0"/>
              <a:t>Source Code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55" y="2239899"/>
            <a:ext cx="3095625" cy="3219450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1481328" y="2606040"/>
            <a:ext cx="2377440" cy="8869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481328" y="3552335"/>
            <a:ext cx="2377440" cy="108367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1487424" y="4673999"/>
            <a:ext cx="2377440" cy="70267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972210" y="2759012"/>
            <a:ext cx="755238" cy="36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826938" y="2619963"/>
            <a:ext cx="466025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The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dist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folder includes everything listed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the precompiled download section above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.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973336" y="3849624"/>
            <a:ext cx="755238" cy="36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982480" y="4756118"/>
            <a:ext cx="755238" cy="36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737718" y="4632458"/>
            <a:ext cx="4365298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The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scss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and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js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are the source code for our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CSS and JavaScript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.</a:t>
            </a:r>
            <a:r>
              <a:rPr kumimoji="0" lang="en-US" alt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809359" y="3379989"/>
            <a:ext cx="6311343" cy="1138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site/docs/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folder includes the source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for our documentation, and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examples/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of Bootstrap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Beyond that, any other included file provides support for packages,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license information, and development.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and Device supports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3313"/>
            <a:ext cx="8596668" cy="55046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Desktop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more details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23" y="1270000"/>
            <a:ext cx="8293859" cy="2487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823" y="4080829"/>
            <a:ext cx="8293859" cy="233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Theming with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0781"/>
            <a:ext cx="8596668" cy="3880773"/>
          </a:xfrm>
        </p:spPr>
        <p:txBody>
          <a:bodyPr/>
          <a:lstStyle/>
          <a:p>
            <a:r>
              <a:rPr lang="en-US" dirty="0"/>
              <a:t>In Bootstrap 3, theming was largely driven by variable overrides in LESS, custom CSS, and a separate theme </a:t>
            </a:r>
            <a:r>
              <a:rPr lang="en-US" dirty="0" err="1"/>
              <a:t>stylesheet</a:t>
            </a:r>
            <a:r>
              <a:rPr lang="en-US" dirty="0"/>
              <a:t> that </a:t>
            </a:r>
            <a:r>
              <a:rPr lang="en-US" dirty="0" smtClean="0"/>
              <a:t> </a:t>
            </a:r>
            <a:r>
              <a:rPr lang="en-US" dirty="0"/>
              <a:t>included in </a:t>
            </a:r>
            <a:r>
              <a:rPr lang="en-US" dirty="0" err="1" smtClean="0"/>
              <a:t>dist</a:t>
            </a:r>
            <a:r>
              <a:rPr lang="en-US" dirty="0" smtClean="0"/>
              <a:t> </a:t>
            </a:r>
            <a:r>
              <a:rPr lang="en-US" dirty="0"/>
              <a:t>files. With some effort, one could completely redesign the look of Bootstrap 3 without touching the core files. Bootstrap 4 provides a familiar, but slightly different approach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File structure: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40" y="3428238"/>
            <a:ext cx="239077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294" y="3291304"/>
            <a:ext cx="2352675" cy="2000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68124" y="4037183"/>
            <a:ext cx="11857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manager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79255" y="3937486"/>
            <a:ext cx="11929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Manually</a:t>
            </a:r>
          </a:p>
          <a:p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Setup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867912" y="4291429"/>
            <a:ext cx="300212" cy="2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640814" y="4273700"/>
            <a:ext cx="300212" cy="2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1288</TotalTime>
  <Words>304</Words>
  <Application>Microsoft Office PowerPoint</Application>
  <PresentationFormat>Widescreen</PresentationFormat>
  <Paragraphs>197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-apple-system</vt:lpstr>
      <vt:lpstr>Arial</vt:lpstr>
      <vt:lpstr>Courier New</vt:lpstr>
      <vt:lpstr>SFMono-Regular</vt:lpstr>
      <vt:lpstr>Trebuchet MS</vt:lpstr>
      <vt:lpstr>Wingdings 3</vt:lpstr>
      <vt:lpstr>Facet</vt:lpstr>
      <vt:lpstr>Bootstrap 4</vt:lpstr>
      <vt:lpstr>Agenda</vt:lpstr>
      <vt:lpstr>Introduction</vt:lpstr>
      <vt:lpstr>Introduction</vt:lpstr>
      <vt:lpstr>Introduction</vt:lpstr>
      <vt:lpstr>Introduction</vt:lpstr>
      <vt:lpstr>Introduction</vt:lpstr>
      <vt:lpstr>Browser and Device supports</vt:lpstr>
      <vt:lpstr>Theming with Bootstrap</vt:lpstr>
      <vt:lpstr>Theming with Bootstrap</vt:lpstr>
      <vt:lpstr>Theming with Bootstrap</vt:lpstr>
      <vt:lpstr>Theming with Bootstrap</vt:lpstr>
      <vt:lpstr>Theming with Bootstrap</vt:lpstr>
      <vt:lpstr>Theming with Bootstrap</vt:lpstr>
      <vt:lpstr>Theming with Bootstrap</vt:lpstr>
      <vt:lpstr>Layout</vt:lpstr>
      <vt:lpstr>Grid System</vt:lpstr>
      <vt:lpstr>Grid System</vt:lpstr>
      <vt:lpstr>Grid System</vt:lpstr>
      <vt:lpstr>Content</vt:lpstr>
      <vt:lpstr>Component</vt:lpstr>
      <vt:lpstr>Component</vt:lpstr>
      <vt:lpstr>Component</vt:lpstr>
      <vt:lpstr>Component</vt:lpstr>
      <vt:lpstr>Component</vt:lpstr>
      <vt:lpstr>Component</vt:lpstr>
      <vt:lpstr>Utilities</vt:lpstr>
      <vt:lpstr>Utilities</vt:lpstr>
      <vt:lpstr>Utilities</vt:lpstr>
      <vt:lpstr>Utilities</vt:lpstr>
      <vt:lpstr>Utilities</vt:lpstr>
      <vt:lpstr>Utilities</vt:lpstr>
      <vt:lpstr>Utilities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Sangolli, Vishal</dc:creator>
  <cp:lastModifiedBy>Sangolli, Vishal</cp:lastModifiedBy>
  <cp:revision>72</cp:revision>
  <dcterms:created xsi:type="dcterms:W3CDTF">2019-02-06T05:38:31Z</dcterms:created>
  <dcterms:modified xsi:type="dcterms:W3CDTF">2019-03-14T06:44:32Z</dcterms:modified>
</cp:coreProperties>
</file>