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22"/>
  </p:notesMasterIdLst>
  <p:handoutMasterIdLst>
    <p:handoutMasterId r:id="rId23"/>
  </p:handoutMasterIdLst>
  <p:sldIdLst>
    <p:sldId id="670" r:id="rId9"/>
    <p:sldId id="677" r:id="rId10"/>
    <p:sldId id="671" r:id="rId11"/>
    <p:sldId id="658" r:id="rId12"/>
    <p:sldId id="685" r:id="rId13"/>
    <p:sldId id="681" r:id="rId14"/>
    <p:sldId id="682" r:id="rId15"/>
    <p:sldId id="683" r:id="rId16"/>
    <p:sldId id="684" r:id="rId17"/>
    <p:sldId id="678" r:id="rId18"/>
    <p:sldId id="679" r:id="rId19"/>
    <p:sldId id="680" r:id="rId20"/>
    <p:sldId id="686" r:id="rId21"/>
  </p:sldIdLst>
  <p:sldSz cx="9144000" cy="6858000" type="screen4x3"/>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10EAC9-1B33-4AF9-B194-5389099C912C}">
          <p14:sldIdLst>
            <p14:sldId id="670"/>
            <p14:sldId id="677"/>
            <p14:sldId id="671"/>
            <p14:sldId id="658"/>
            <p14:sldId id="685"/>
            <p14:sldId id="681"/>
            <p14:sldId id="682"/>
            <p14:sldId id="683"/>
            <p14:sldId id="684"/>
            <p14:sldId id="678"/>
            <p14:sldId id="679"/>
            <p14:sldId id="680"/>
            <p14:sldId id="686"/>
          </p14:sldIdLst>
        </p14:section>
      </p14:sectionLst>
    </p:ext>
    <p:ext uri="{EFAFB233-063F-42B5-8137-9DF3F51BA10A}">
      <p15:sldGuideLst xmlns:p15="http://schemas.microsoft.com/office/powerpoint/2012/main">
        <p15:guide id="1" orient="horz" pos="2688" userDrawn="1">
          <p15:clr>
            <a:srgbClr val="A4A3A4"/>
          </p15:clr>
        </p15:guide>
        <p15:guide id="2" pos="549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7C"/>
    <a:srgbClr val="000000"/>
    <a:srgbClr val="C00000"/>
    <a:srgbClr val="0085B3"/>
    <a:srgbClr val="A2BFAF"/>
    <a:srgbClr val="ACB7B2"/>
    <a:srgbClr val="AF1C63"/>
    <a:srgbClr val="6A9529"/>
    <a:srgbClr val="00A0D6"/>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103" autoAdjust="0"/>
  </p:normalViewPr>
  <p:slideViewPr>
    <p:cSldViewPr snapToGrid="0">
      <p:cViewPr varScale="1">
        <p:scale>
          <a:sx n="70" d="100"/>
          <a:sy n="70" d="100"/>
        </p:scale>
        <p:origin x="1204" y="60"/>
      </p:cViewPr>
      <p:guideLst>
        <p:guide orient="horz" pos="2688"/>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3/7/2019</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35"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815353"/>
            <a:ext cx="8775000" cy="446620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itre 2"/>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15776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84787-5C0C-4156-9BDB-A856756E7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632522-05DC-477C-A36B-558DAF17EF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6349BB-34CB-441F-BED1-B31D689CB2A8}"/>
              </a:ext>
            </a:extLst>
          </p:cNvPr>
          <p:cNvSpPr>
            <a:spLocks noGrp="1"/>
          </p:cNvSpPr>
          <p:nvPr>
            <p:ph type="dt" sz="half" idx="10"/>
          </p:nvPr>
        </p:nvSpPr>
        <p:spPr/>
        <p:txBody>
          <a:bodyPr/>
          <a:lstStyle/>
          <a:p>
            <a:fld id="{8CB6A30E-4214-4376-AED3-ADE48F834BAE}" type="datetimeFigureOut">
              <a:rPr lang="en-US" smtClean="0"/>
              <a:t>3/7/2019</a:t>
            </a:fld>
            <a:endParaRPr lang="en-US"/>
          </a:p>
        </p:txBody>
      </p:sp>
      <p:sp>
        <p:nvSpPr>
          <p:cNvPr id="5" name="Footer Placeholder 4">
            <a:extLst>
              <a:ext uri="{FF2B5EF4-FFF2-40B4-BE49-F238E27FC236}">
                <a16:creationId xmlns:a16="http://schemas.microsoft.com/office/drawing/2014/main" xmlns="" id="{BEB5C3DA-9257-4670-8D49-6ACFE3D9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7BCC4D-0473-4006-8BFE-9A7FBA8E7E41}"/>
              </a:ext>
            </a:extLst>
          </p:cNvPr>
          <p:cNvSpPr>
            <a:spLocks noGrp="1"/>
          </p:cNvSpPr>
          <p:nvPr>
            <p:ph type="sldNum" sz="quarter" idx="12"/>
          </p:nvPr>
        </p:nvSpPr>
        <p:spPr/>
        <p:txBody>
          <a:bodyPr/>
          <a:lstStyle/>
          <a:p>
            <a:fld id="{212BB1EB-E296-45D8-A200-E3AF6D4CC156}" type="slidenum">
              <a:rPr lang="en-US" smtClean="0"/>
              <a:t>‹#›</a:t>
            </a:fld>
            <a:endParaRPr lang="en-US"/>
          </a:p>
        </p:txBody>
      </p:sp>
    </p:spTree>
    <p:extLst>
      <p:ext uri="{BB962C8B-B14F-4D97-AF65-F5344CB8AC3E}">
        <p14:creationId xmlns:p14="http://schemas.microsoft.com/office/powerpoint/2010/main" val="368834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967"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13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615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5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927"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29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31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41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39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36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310"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5.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4.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3.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559" name="think-cell Slide" r:id="rId22" imgW="360" imgH="360" progId="">
                  <p:embed/>
                </p:oleObj>
              </mc:Choice>
              <mc:Fallback>
                <p:oleObj name="think-cell Slide" r:id="rId22" imgW="360" imgH="360" progId="">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3990" r:id="rId10"/>
    <p:sldLayoutId id="2147483993" r:id="rId11"/>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53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630"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umentation.b2c.commercecloud.salesforce.com/DOC1/topic/com.demandware.dochelp/SFRA/SFRAOverview.html?cp=0_5_13"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ocumentation.b2c.commercecloud.salesforce.com/DOC1/topic/com.demandware.dochelp/SFRA/ModuleLookup.html?cp=0_5_13_1" TargetMode="External"/><Relationship Id="rId2" Type="http://schemas.openxmlformats.org/officeDocument/2006/relationships/hyperlink" Target="https://documentation.b2c.commercecloud.salesforce.com/DOC1/topic/com.demandware.dochelp/SFRA/SFRAModules.html?cp=0_5_13_2"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requirejs.org/docs/commonjs.html"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www.blueskyonmars.com/2009/01/29/what-server-side-javascript-needs/" TargetMode="External"/><Relationship Id="rId2" Type="http://schemas.openxmlformats.org/officeDocument/2006/relationships/hyperlink" Target="http://wiki.commonjs.org/"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odejs/node/blob/master/lib/internal/modules/cjs/loader.js" TargetMode="External"/><Relationship Id="rId2" Type="http://schemas.openxmlformats.org/officeDocument/2006/relationships/hyperlink" Target="https://github.com/nodejs/node/blob/master/lib/module.js" TargetMode="External"/><Relationship Id="rId1" Type="http://schemas.openxmlformats.org/officeDocument/2006/relationships/slideLayout" Target="../slideLayouts/slideLayout11.xml"/><Relationship Id="rId4" Type="http://schemas.openxmlformats.org/officeDocument/2006/relationships/hyperlink" Target="http://fredkschott.com/post/2014/06/require-and-the-module-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984642D-D69C-42AB-875C-92D8D0E11461}"/>
              </a:ext>
            </a:extLst>
          </p:cNvPr>
          <p:cNvSpPr>
            <a:spLocks noGrp="1"/>
          </p:cNvSpPr>
          <p:nvPr>
            <p:ph type="title"/>
          </p:nvPr>
        </p:nvSpPr>
        <p:spPr/>
        <p:txBody>
          <a:bodyPr/>
          <a:lstStyle/>
          <a:p>
            <a:r>
              <a:rPr lang="en-US" dirty="0" smtClean="0"/>
              <a:t>SFRA Session</a:t>
            </a:r>
            <a:endParaRPr lang="en-US" dirty="0"/>
          </a:p>
        </p:txBody>
      </p:sp>
      <p:pic>
        <p:nvPicPr>
          <p:cNvPr id="2" name="Picture 1">
            <a:extLst>
              <a:ext uri="{FF2B5EF4-FFF2-40B4-BE49-F238E27FC236}">
                <a16:creationId xmlns:a16="http://schemas.microsoft.com/office/drawing/2014/main" xmlns="" id="{890C86B8-E402-4C23-8698-E7562C85D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896" y="1092992"/>
            <a:ext cx="4992623" cy="4859751"/>
          </a:xfrm>
          <a:prstGeom prst="rect">
            <a:avLst/>
          </a:prstGeom>
        </p:spPr>
      </p:pic>
    </p:spTree>
    <p:extLst>
      <p:ext uri="{BB962C8B-B14F-4D97-AF65-F5344CB8AC3E}">
        <p14:creationId xmlns:p14="http://schemas.microsoft.com/office/powerpoint/2010/main" val="208219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SFRA Overview</a:t>
            </a:r>
            <a:endParaRPr lang="en-US" dirty="0"/>
          </a:p>
        </p:txBody>
      </p:sp>
      <p:sp>
        <p:nvSpPr>
          <p:cNvPr id="3" name="Content Placeholder 2"/>
          <p:cNvSpPr>
            <a:spLocks noGrp="1"/>
          </p:cNvSpPr>
          <p:nvPr>
            <p:ph idx="1"/>
          </p:nvPr>
        </p:nvSpPr>
        <p:spPr>
          <a:xfrm>
            <a:off x="298517" y="1501976"/>
            <a:ext cx="8690036" cy="4834815"/>
          </a:xfrm>
        </p:spPr>
        <p:txBody>
          <a:bodyPr/>
          <a:lstStyle/>
          <a:p>
            <a:r>
              <a:rPr lang="en-US" sz="1600" dirty="0"/>
              <a:t>Storefront Reference Architecture (SFRA) represents a new approach to building and customizing your storefront site. Salesforce B2C Commerce provides an </a:t>
            </a:r>
            <a:r>
              <a:rPr lang="en-US" sz="1600" dirty="0" err="1"/>
              <a:t>app_storefront_base</a:t>
            </a:r>
            <a:r>
              <a:rPr lang="en-US" sz="1600" dirty="0"/>
              <a:t> cartridge and a server module</a:t>
            </a:r>
            <a:r>
              <a:rPr lang="en-US" sz="1600" dirty="0" smtClean="0"/>
              <a:t>.</a:t>
            </a:r>
          </a:p>
          <a:p>
            <a:r>
              <a:rPr lang="en-US" sz="1600" dirty="0"/>
              <a:t>The base cartridge contains only the functionality common to most sites. You can layer functionality over the base cartridge with plug-in cartridges, LINK cartridges, and custom code cartridges. B2C Commerce provides plug-in cartridges that provide other features, such as gift registries, Apple Pay, product comparisons, and middleware capability. LINK partners, such as PayPal and </a:t>
            </a:r>
            <a:r>
              <a:rPr lang="en-US" sz="1600" dirty="0" err="1"/>
              <a:t>Bazaarvoice</a:t>
            </a:r>
            <a:r>
              <a:rPr lang="en-US" sz="1600" dirty="0"/>
              <a:t>, provide LINK cartridges for third-party integrations. You can create one or more custom cartridges to override portions of the base cartridge and customize the functionality and branding of your storefront site.</a:t>
            </a:r>
          </a:p>
          <a:p>
            <a:r>
              <a:rPr lang="en-US" sz="1600" dirty="0" smtClean="0"/>
              <a:t>The </a:t>
            </a:r>
            <a:r>
              <a:rPr lang="en-US" sz="1600" dirty="0" err="1"/>
              <a:t>app_storefront_base</a:t>
            </a:r>
            <a:r>
              <a:rPr lang="en-US" sz="1600" dirty="0"/>
              <a:t> cartridge includes multiple models These models use the B2C Commerce script API to retrieve data from the platform for a functional area of the application, such as orders. </a:t>
            </a:r>
            <a:r>
              <a:rPr lang="en-US" sz="1600" dirty="0"/>
              <a:t>These models then construct a JSON object that you can use to render a template</a:t>
            </a:r>
            <a:r>
              <a:rPr lang="en-US" sz="1600" dirty="0" smtClean="0"/>
              <a:t>.</a:t>
            </a:r>
            <a:endParaRPr lang="en-US" dirty="0"/>
          </a:p>
          <a:p>
            <a:r>
              <a:rPr lang="en-US" sz="1600" dirty="0"/>
              <a:t>The server module provides objects containing data from HTTP requests, responses, and session objects. The server module registers routes that map a URL to code that's executed when B2C Commerce detects the URL. It uses a modern JavaScript approach that is conceptually similar to </a:t>
            </a:r>
            <a:r>
              <a:rPr lang="en-US" sz="1600" dirty="0" err="1"/>
              <a:t>NodeJS's</a:t>
            </a:r>
            <a:r>
              <a:rPr lang="en-US" sz="1600" dirty="0"/>
              <a:t> Express</a:t>
            </a:r>
            <a:r>
              <a:rPr lang="en-US" sz="1600" dirty="0" smtClean="0"/>
              <a:t>.</a:t>
            </a:r>
          </a:p>
          <a:p>
            <a:pPr marL="0" indent="0">
              <a:buNone/>
            </a:pPr>
            <a:r>
              <a:rPr lang="en-US" sz="1600" dirty="0">
                <a:hlinkClick r:id="rId2"/>
              </a:rPr>
              <a:t>https://documentation.b2c.commercecloud.salesforce.com/DOC1/topic/com.demandware.dochelp/SFRA/SFRAOverview.html?cp=0_5_13</a:t>
            </a:r>
            <a:endParaRPr lang="en-US" sz="1600" dirty="0"/>
          </a:p>
        </p:txBody>
      </p:sp>
    </p:spTree>
    <p:extLst>
      <p:ext uri="{BB962C8B-B14F-4D97-AF65-F5344CB8AC3E}">
        <p14:creationId xmlns:p14="http://schemas.microsoft.com/office/powerpoint/2010/main" val="425361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SFRA </a:t>
            </a:r>
            <a:r>
              <a:rPr lang="en-US" dirty="0"/>
              <a:t>C</a:t>
            </a:r>
            <a:r>
              <a:rPr lang="en-US" dirty="0" smtClean="0"/>
              <a:t>artridge </a:t>
            </a:r>
            <a:r>
              <a:rPr lang="en-US" dirty="0"/>
              <a:t>S</a:t>
            </a:r>
            <a:r>
              <a:rPr lang="en-US" dirty="0" smtClean="0"/>
              <a:t>tack</a:t>
            </a:r>
            <a:endParaRPr lang="en-US" dirty="0"/>
          </a:p>
        </p:txBody>
      </p:sp>
      <p:sp>
        <p:nvSpPr>
          <p:cNvPr id="3" name="Content Placeholder 2"/>
          <p:cNvSpPr>
            <a:spLocks noGrp="1"/>
          </p:cNvSpPr>
          <p:nvPr>
            <p:ph idx="1"/>
          </p:nvPr>
        </p:nvSpPr>
        <p:spPr>
          <a:xfrm>
            <a:off x="298516" y="1344168"/>
            <a:ext cx="8712115" cy="4937760"/>
          </a:xfrm>
        </p:spPr>
        <p:txBody>
          <a:bodyPr/>
          <a:lstStyle/>
          <a:p>
            <a:r>
              <a:rPr lang="en-US" sz="1600" dirty="0" smtClean="0"/>
              <a:t>A storefront site using Storefront Reference Architecture as a base cartridge and overlay plugin, LINK, and custom cartridge functionality to create a cartridge stack. You define the order of the cartridge stack by configuring the cartridge path in Business Manager.</a:t>
            </a:r>
            <a:endParaRPr lang="en-US" sz="1600" dirty="0"/>
          </a:p>
          <a:p>
            <a:pPr marL="0" indent="0">
              <a:buNone/>
            </a:pPr>
            <a:r>
              <a:rPr lang="en-US" sz="1600" dirty="0" smtClean="0"/>
              <a:t>   The following graphic shows a typical cartridge stack:</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44" y="2470022"/>
            <a:ext cx="6208776" cy="3455289"/>
          </a:xfrm>
          <a:prstGeom prst="rect">
            <a:avLst/>
          </a:prstGeom>
        </p:spPr>
      </p:pic>
    </p:spTree>
    <p:extLst>
      <p:ext uri="{BB962C8B-B14F-4D97-AF65-F5344CB8AC3E}">
        <p14:creationId xmlns:p14="http://schemas.microsoft.com/office/powerpoint/2010/main" val="138441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SFRA Cartridge </a:t>
            </a:r>
            <a:r>
              <a:rPr lang="en-US" dirty="0" smtClean="0"/>
              <a:t>Stack – Contd.</a:t>
            </a:r>
            <a:endParaRPr lang="en-US" dirty="0"/>
          </a:p>
        </p:txBody>
      </p:sp>
      <p:sp>
        <p:nvSpPr>
          <p:cNvPr id="3" name="Content Placeholder 2"/>
          <p:cNvSpPr>
            <a:spLocks noGrp="1"/>
          </p:cNvSpPr>
          <p:nvPr>
            <p:ph idx="1"/>
          </p:nvPr>
        </p:nvSpPr>
        <p:spPr/>
        <p:txBody>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pPr marL="0" indent="0">
              <a:buNone/>
            </a:pPr>
            <a:endParaRPr lang="en-US" sz="1600" dirty="0" smtClean="0"/>
          </a:p>
          <a:p>
            <a:r>
              <a:rPr lang="en-US" sz="1600" dirty="0" smtClean="0"/>
              <a:t>The </a:t>
            </a:r>
            <a:r>
              <a:rPr lang="en-US" sz="1600" dirty="0"/>
              <a:t>cartridge path is always searched left to right, and the first controller or pipeline found with a particular name is used. This behavior allows cartridges earlier on the path to override the functionality of cartridges later on the path. The cartridge path for this stack is</a:t>
            </a:r>
            <a:r>
              <a:rPr lang="en-US" sz="1600" dirty="0" smtClean="0"/>
              <a:t>:</a:t>
            </a:r>
          </a:p>
          <a:p>
            <a:pPr marL="0" indent="0">
              <a:buNone/>
            </a:pPr>
            <a:r>
              <a:rPr lang="en-US" sz="1600" dirty="0" smtClean="0"/>
              <a:t> app_custom_mybrand:app_custom_mysite:LINK_bazaarvoice:LINK_wordpress:plugin_applepay:plugin_comparison:app_storefront_baseapp_custom_mybrand:app_custom_mysite:LINK_bazaarvoice:LINK_wordpress:plugin_applepay:plugin_comparison:app_storefront_base</a:t>
            </a:r>
            <a:endParaRPr lang="en-US" sz="1600" dirty="0"/>
          </a:p>
        </p:txBody>
      </p:sp>
      <p:sp>
        <p:nvSpPr>
          <p:cNvPr id="4" name="Rectangle 2"/>
          <p:cNvSpPr>
            <a:spLocks noChangeArrowheads="1"/>
          </p:cNvSpPr>
          <p:nvPr/>
        </p:nvSpPr>
        <p:spPr bwMode="auto">
          <a:xfrm>
            <a:off x="0" y="131153"/>
            <a:ext cx="97759" cy="19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50784" rIns="38088"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1762463"/>
              </p:ext>
            </p:extLst>
          </p:nvPr>
        </p:nvGraphicFramePr>
        <p:xfrm>
          <a:off x="466344" y="1397001"/>
          <a:ext cx="7562088" cy="2777598"/>
        </p:xfrm>
        <a:graphic>
          <a:graphicData uri="http://schemas.openxmlformats.org/drawingml/2006/table">
            <a:tbl>
              <a:tblPr firstRow="1" bandRow="1">
                <a:tableStyleId>{5C22544A-7EE6-4342-B048-85BDC9FD1C3A}</a:tableStyleId>
              </a:tblPr>
              <a:tblGrid>
                <a:gridCol w="3781044"/>
                <a:gridCol w="3781044"/>
              </a:tblGrid>
              <a:tr h="240145">
                <a:tc>
                  <a:txBody>
                    <a:bodyPr/>
                    <a:lstStyle/>
                    <a:p>
                      <a:r>
                        <a:rPr lang="en-US" sz="1000" dirty="0" smtClean="0"/>
                        <a:t>Layer</a:t>
                      </a:r>
                      <a:endParaRPr lang="en-US" sz="1000" dirty="0"/>
                    </a:p>
                  </a:txBody>
                  <a:tcPr/>
                </a:tc>
                <a:tc>
                  <a:txBody>
                    <a:bodyPr/>
                    <a:lstStyle/>
                    <a:p>
                      <a:r>
                        <a:rPr lang="en-US" sz="1000" dirty="0" smtClean="0"/>
                        <a:t>Description</a:t>
                      </a:r>
                      <a:endParaRPr lang="en-US" sz="1000" dirty="0"/>
                    </a:p>
                  </a:txBody>
                  <a:tcPr/>
                </a:tc>
              </a:tr>
              <a:tr h="810490">
                <a:tc>
                  <a:txBody>
                    <a:bodyPr/>
                    <a:lstStyle/>
                    <a:p>
                      <a:r>
                        <a:rPr lang="en-US" sz="1200" dirty="0" smtClean="0"/>
                        <a:t>Custom</a:t>
                      </a:r>
                      <a:endParaRPr lang="en-US" sz="1200" dirty="0"/>
                    </a:p>
                  </a:txBody>
                  <a:tcPr/>
                </a:tc>
                <a:tc>
                  <a:txBody>
                    <a:bodyPr/>
                    <a:lstStyle/>
                    <a:p>
                      <a:r>
                        <a:rPr lang="en-US" sz="1200" b="0" i="0" kern="1200" dirty="0" smtClean="0">
                          <a:solidFill>
                            <a:schemeClr val="dk1"/>
                          </a:solidFill>
                          <a:effectLst/>
                          <a:latin typeface="+mn-lt"/>
                          <a:ea typeface="+mn-ea"/>
                          <a:cs typeface="+mn-cs"/>
                        </a:rPr>
                        <a:t>Adds specific customizations for your brand and organization. Perform all customizations of the base, LINK, and product cartridges in custom cartridges for easy adoption of future features.</a:t>
                      </a:r>
                      <a:endParaRPr lang="en-US" sz="1200" dirty="0"/>
                    </a:p>
                  </a:txBody>
                  <a:tcPr/>
                </a:tc>
              </a:tr>
              <a:tr h="602865">
                <a:tc>
                  <a:txBody>
                    <a:bodyPr/>
                    <a:lstStyle/>
                    <a:p>
                      <a:r>
                        <a:rPr lang="en-US" sz="1200" b="0" i="0" kern="1200" dirty="0" smtClean="0">
                          <a:solidFill>
                            <a:schemeClr val="dk1"/>
                          </a:solidFill>
                          <a:effectLst/>
                          <a:latin typeface="+mn-lt"/>
                          <a:ea typeface="+mn-ea"/>
                          <a:cs typeface="+mn-cs"/>
                        </a:rPr>
                        <a:t>LINK</a:t>
                      </a:r>
                      <a:endParaRPr lang="en-US" sz="1200" dirty="0"/>
                    </a:p>
                  </a:txBody>
                  <a:tcPr/>
                </a:tc>
                <a:tc>
                  <a:txBody>
                    <a:bodyPr/>
                    <a:lstStyle/>
                    <a:p>
                      <a:pPr algn="l" fontAlgn="t"/>
                      <a:r>
                        <a:rPr lang="en-US" sz="1200" dirty="0" smtClean="0">
                          <a:effectLst/>
                        </a:rPr>
                        <a:t>Adds </a:t>
                      </a:r>
                      <a:r>
                        <a:rPr lang="en-US" sz="1200" dirty="0">
                          <a:effectLst/>
                        </a:rPr>
                        <a:t>third-party functionality to your site. You can integrate features from LINK partners, such as payment providers and tax services.</a:t>
                      </a:r>
                    </a:p>
                  </a:txBody>
                  <a:tcPr marL="31750" marR="31750" marT="31750" marB="31750"/>
                </a:tc>
              </a:tr>
              <a:tr h="641458">
                <a:tc>
                  <a:txBody>
                    <a:bodyPr/>
                    <a:lstStyle/>
                    <a:p>
                      <a:r>
                        <a:rPr lang="en-US" sz="1200" b="0" i="0" kern="1200" dirty="0" smtClean="0">
                          <a:solidFill>
                            <a:schemeClr val="dk1"/>
                          </a:solidFill>
                          <a:effectLst/>
                          <a:latin typeface="+mn-lt"/>
                          <a:ea typeface="+mn-ea"/>
                          <a:cs typeface="+mn-cs"/>
                        </a:rPr>
                        <a:t>Plug-in</a:t>
                      </a:r>
                      <a:endParaRPr lang="en-US" sz="1200" dirty="0"/>
                    </a:p>
                  </a:txBody>
                  <a:tcPr/>
                </a:tc>
                <a:tc>
                  <a:txBody>
                    <a:bodyPr/>
                    <a:lstStyle/>
                    <a:p>
                      <a:r>
                        <a:rPr lang="en-US" sz="1200" b="0" i="0" kern="1200" dirty="0" smtClean="0">
                          <a:solidFill>
                            <a:schemeClr val="dk1"/>
                          </a:solidFill>
                          <a:effectLst/>
                          <a:latin typeface="+mn-lt"/>
                          <a:ea typeface="+mn-ea"/>
                          <a:cs typeface="+mn-cs"/>
                        </a:rPr>
                        <a:t>Enhances the ecommerce capabilities provided by Commerce Cloud or anyone else in the Salesforce community.</a:t>
                      </a:r>
                      <a:endParaRPr lang="en-US" sz="1200" dirty="0"/>
                    </a:p>
                  </a:txBody>
                  <a:tcPr/>
                </a:tc>
              </a:tr>
              <a:tr h="450272">
                <a:tc>
                  <a:txBody>
                    <a:bodyPr/>
                    <a:lstStyle/>
                    <a:p>
                      <a:r>
                        <a:rPr lang="en-US" sz="1200" b="0" i="0" kern="1200" dirty="0" smtClean="0">
                          <a:solidFill>
                            <a:schemeClr val="dk1"/>
                          </a:solidFill>
                          <a:effectLst/>
                          <a:latin typeface="+mn-lt"/>
                          <a:ea typeface="+mn-ea"/>
                          <a:cs typeface="+mn-cs"/>
                        </a:rPr>
                        <a:t>Base</a:t>
                      </a:r>
                      <a:endParaRPr lang="en-US" sz="1200" dirty="0"/>
                    </a:p>
                  </a:txBody>
                  <a:tcPr/>
                </a:tc>
                <a:tc>
                  <a:txBody>
                    <a:bodyPr/>
                    <a:lstStyle/>
                    <a:p>
                      <a:r>
                        <a:rPr lang="en-US" sz="1200" b="0" i="0" kern="1200" dirty="0" smtClean="0">
                          <a:solidFill>
                            <a:schemeClr val="dk1"/>
                          </a:solidFill>
                          <a:effectLst/>
                          <a:latin typeface="+mn-lt"/>
                          <a:ea typeface="+mn-ea"/>
                          <a:cs typeface="+mn-cs"/>
                        </a:rPr>
                        <a:t>Core functionality modified only by the Commerce Cloud team or through contributions to </a:t>
                      </a:r>
                      <a:r>
                        <a:rPr lang="en-US" sz="1200" b="0" i="0" kern="1200" dirty="0" err="1" smtClean="0">
                          <a:solidFill>
                            <a:schemeClr val="dk1"/>
                          </a:solidFill>
                          <a:effectLst/>
                          <a:latin typeface="+mn-lt"/>
                          <a:ea typeface="+mn-ea"/>
                          <a:cs typeface="+mn-cs"/>
                        </a:rPr>
                        <a:t>GitHub</a:t>
                      </a:r>
                      <a:r>
                        <a:rPr lang="en-US" sz="1200" b="0" i="0" kern="1200" dirty="0" smtClean="0">
                          <a:solidFill>
                            <a:schemeClr val="dk1"/>
                          </a:solidFill>
                          <a:effectLst/>
                          <a:latin typeface="+mn-lt"/>
                          <a:ea typeface="+mn-ea"/>
                          <a:cs typeface="+mn-cs"/>
                        </a:rPr>
                        <a:t>.</a:t>
                      </a:r>
                      <a:endParaRPr lang="en-US" sz="1200" dirty="0"/>
                    </a:p>
                  </a:txBody>
                  <a:tcPr/>
                </a:tc>
              </a:tr>
            </a:tbl>
          </a:graphicData>
        </a:graphic>
      </p:graphicFrame>
    </p:spTree>
    <p:extLst>
      <p:ext uri="{BB962C8B-B14F-4D97-AF65-F5344CB8AC3E}">
        <p14:creationId xmlns:p14="http://schemas.microsoft.com/office/powerpoint/2010/main" val="30404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SFRA Modules</a:t>
            </a:r>
            <a:endParaRPr lang="en-US" dirty="0"/>
          </a:p>
        </p:txBody>
      </p:sp>
      <p:sp>
        <p:nvSpPr>
          <p:cNvPr id="3" name="Content Placeholder 2"/>
          <p:cNvSpPr>
            <a:spLocks noGrp="1"/>
          </p:cNvSpPr>
          <p:nvPr>
            <p:ph idx="1"/>
          </p:nvPr>
        </p:nvSpPr>
        <p:spPr/>
        <p:txBody>
          <a:bodyPr/>
          <a:lstStyle/>
          <a:p>
            <a:pPr marL="0" indent="0">
              <a:buNone/>
            </a:pPr>
            <a:r>
              <a:rPr lang="en-US" dirty="0"/>
              <a:t>Please follow these </a:t>
            </a:r>
            <a:r>
              <a:rPr lang="en-US" dirty="0" smtClean="0"/>
              <a:t>link :- </a:t>
            </a:r>
          </a:p>
          <a:p>
            <a:pPr marL="0" indent="0">
              <a:buNone/>
            </a:pPr>
            <a:endParaRPr lang="en-US" dirty="0" smtClean="0"/>
          </a:p>
          <a:p>
            <a:pPr marL="0" indent="0">
              <a:buNone/>
            </a:pPr>
            <a:r>
              <a:rPr lang="en-US" dirty="0" smtClean="0">
                <a:hlinkClick r:id="rId2"/>
              </a:rPr>
              <a:t>https</a:t>
            </a:r>
            <a:r>
              <a:rPr lang="en-US" dirty="0">
                <a:hlinkClick r:id="rId2"/>
              </a:rPr>
              <a:t>://</a:t>
            </a:r>
            <a:r>
              <a:rPr lang="en-US" dirty="0" smtClean="0">
                <a:hlinkClick r:id="rId2"/>
              </a:rPr>
              <a:t>documentation.b2c.commercecloud.salesforce.com/DOC1/topic/com.demandware.dochelp/SFRA/SFRAModules.html?cp=0_5_13_2</a:t>
            </a:r>
            <a:endParaRPr lang="en-US" dirty="0" smtClean="0"/>
          </a:p>
          <a:p>
            <a:pPr marL="0" indent="0">
              <a:buNone/>
            </a:pPr>
            <a:endParaRPr lang="en-US" dirty="0"/>
          </a:p>
          <a:p>
            <a:pPr marL="0" indent="0">
              <a:buNone/>
            </a:pPr>
            <a:endParaRPr lang="en-US" dirty="0"/>
          </a:p>
          <a:p>
            <a:pPr marL="0" indent="0">
              <a:buNone/>
            </a:pPr>
            <a:r>
              <a:rPr lang="en-US" dirty="0">
                <a:hlinkClick r:id="rId3"/>
              </a:rPr>
              <a:t>https://documentation.b2c.commercecloud.salesforce.com/DOC1/topic/com.demandware.dochelp/SFRA/ModuleLookup.html?cp=0_5_13_1</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0431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err="1" smtClean="0"/>
              <a:t>CommonJS</a:t>
            </a:r>
            <a:endParaRPr lang="en-US" dirty="0" smtClean="0"/>
          </a:p>
          <a:p>
            <a:r>
              <a:rPr lang="en-US" dirty="0" smtClean="0"/>
              <a:t>SFRA Overview</a:t>
            </a:r>
          </a:p>
          <a:p>
            <a:r>
              <a:rPr lang="en-US" dirty="0" smtClean="0"/>
              <a:t>SFRA Modules</a:t>
            </a:r>
          </a:p>
        </p:txBody>
      </p:sp>
    </p:spTree>
    <p:extLst>
      <p:ext uri="{BB962C8B-B14F-4D97-AF65-F5344CB8AC3E}">
        <p14:creationId xmlns:p14="http://schemas.microsoft.com/office/powerpoint/2010/main" val="370817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xmlns="" id="{7749E5B2-52A5-8E4B-A9FF-A3E60B64E0C4}"/>
              </a:ext>
            </a:extLst>
          </p:cNvPr>
          <p:cNvSpPr>
            <a:spLocks noGrp="1"/>
          </p:cNvSpPr>
          <p:nvPr>
            <p:ph type="title"/>
          </p:nvPr>
        </p:nvSpPr>
        <p:spPr/>
        <p:txBody>
          <a:bodyPr/>
          <a:lstStyle/>
          <a:p>
            <a:r>
              <a:rPr lang="de-DE" dirty="0" smtClean="0"/>
              <a:t>CommonJS – Why ?</a:t>
            </a:r>
            <a:endParaRPr lang="de-DE" dirty="0"/>
          </a:p>
        </p:txBody>
      </p:sp>
      <p:sp>
        <p:nvSpPr>
          <p:cNvPr id="2" name="Rectangle 1">
            <a:extLst>
              <a:ext uri="{FF2B5EF4-FFF2-40B4-BE49-F238E27FC236}">
                <a16:creationId xmlns:a16="http://schemas.microsoft.com/office/drawing/2014/main" xmlns="" id="{963DD788-B887-4DE4-8C6B-E0C8416932E3}"/>
              </a:ext>
            </a:extLst>
          </p:cNvPr>
          <p:cNvSpPr/>
          <p:nvPr/>
        </p:nvSpPr>
        <p:spPr>
          <a:xfrm>
            <a:off x="542925" y="1495425"/>
            <a:ext cx="8253603" cy="7402026"/>
          </a:xfrm>
          <a:prstGeom prst="rect">
            <a:avLst/>
          </a:prstGeom>
        </p:spPr>
        <p:txBody>
          <a:bodyPr wrap="square">
            <a:spAutoFit/>
          </a:bodyPr>
          <a:lstStyle/>
          <a:p>
            <a:r>
              <a:rPr lang="en-US" b="1" dirty="0" smtClean="0"/>
              <a:t>So what was one of the reason JavaScript was holding back </a:t>
            </a:r>
            <a:r>
              <a:rPr lang="en-US" b="1" dirty="0"/>
              <a:t>from world </a:t>
            </a:r>
            <a:r>
              <a:rPr lang="en-US" b="1" dirty="0" smtClean="0"/>
              <a:t>domination ?</a:t>
            </a:r>
          </a:p>
          <a:p>
            <a:endParaRPr lang="en-US" dirty="0"/>
          </a:p>
          <a:p>
            <a:r>
              <a:rPr lang="en-US" i="1" dirty="0"/>
              <a:t>JavaScript </a:t>
            </a:r>
            <a:r>
              <a:rPr lang="en-US" i="1" dirty="0" smtClean="0"/>
              <a:t>had </a:t>
            </a:r>
            <a:r>
              <a:rPr lang="en-US" i="1" dirty="0"/>
              <a:t>no module system. To compose JavaScript scripts, they must be either managed in HTML, concatenated, injected, or manually fetched and evaluated. There is no native facility for scope isolation or dependency management</a:t>
            </a:r>
            <a:r>
              <a:rPr lang="en-US" i="1" dirty="0" smtClean="0"/>
              <a:t>.</a:t>
            </a:r>
          </a:p>
          <a:p>
            <a:endParaRPr lang="en-US" i="1" dirty="0"/>
          </a:p>
          <a:p>
            <a:r>
              <a:rPr lang="en-US" i="1" dirty="0" smtClean="0"/>
              <a:t>So, JavaScript </a:t>
            </a:r>
            <a:r>
              <a:rPr lang="en-US" i="1" dirty="0"/>
              <a:t>language didn’t have a native way of organizing code before the ES2015 </a:t>
            </a:r>
            <a:r>
              <a:rPr lang="en-US" i="1" dirty="0" smtClean="0"/>
              <a:t>standard.</a:t>
            </a:r>
            <a:endParaRPr lang="en-US" i="1" dirty="0"/>
          </a:p>
          <a:p>
            <a:endParaRPr lang="en-US" dirty="0" smtClean="0"/>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a:t>
            </a:r>
            <a:r>
              <a:rPr lang="en-US" dirty="0"/>
              <a:t>JavaScript language didn’t have a native way of organizing code before the ES2015 standard. Node.js filled this gap with the </a:t>
            </a:r>
            <a:r>
              <a:rPr lang="en-US" dirty="0" err="1">
                <a:hlinkClick r:id="rId2"/>
              </a:rPr>
              <a:t>CommonJS</a:t>
            </a:r>
            <a:r>
              <a:rPr lang="en-US" dirty="0"/>
              <a:t> module </a:t>
            </a:r>
            <a:r>
              <a:rPr lang="en-US" dirty="0" smtClean="0"/>
              <a:t>format.</a:t>
            </a:r>
            <a:endParaRPr lang="en-US" dirty="0" smtClean="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p:txBody>
      </p:sp>
    </p:spTree>
    <p:extLst>
      <p:ext uri="{BB962C8B-B14F-4D97-AF65-F5344CB8AC3E}">
        <p14:creationId xmlns:p14="http://schemas.microsoft.com/office/powerpoint/2010/main" val="269042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xmlns="" id="{7749E5B2-52A5-8E4B-A9FF-A3E60B64E0C4}"/>
              </a:ext>
            </a:extLst>
          </p:cNvPr>
          <p:cNvSpPr>
            <a:spLocks noGrp="1"/>
          </p:cNvSpPr>
          <p:nvPr>
            <p:ph type="title"/>
          </p:nvPr>
        </p:nvSpPr>
        <p:spPr/>
        <p:txBody>
          <a:bodyPr/>
          <a:lstStyle/>
          <a:p>
            <a:r>
              <a:rPr lang="de-DE" dirty="0" smtClean="0"/>
              <a:t>CommonJS - History</a:t>
            </a:r>
            <a:endParaRPr lang="de-DE" dirty="0"/>
          </a:p>
        </p:txBody>
      </p:sp>
      <p:sp>
        <p:nvSpPr>
          <p:cNvPr id="3" name="Rectangle 2"/>
          <p:cNvSpPr/>
          <p:nvPr/>
        </p:nvSpPr>
        <p:spPr>
          <a:xfrm>
            <a:off x="347472" y="1408177"/>
            <a:ext cx="8357616" cy="3308598"/>
          </a:xfrm>
          <a:prstGeom prst="rect">
            <a:avLst/>
          </a:prstGeom>
        </p:spPr>
        <p:txBody>
          <a:bodyPr wrap="square">
            <a:spAutoFit/>
          </a:bodyPr>
          <a:lstStyle/>
          <a:p>
            <a:r>
              <a:rPr lang="en-US" dirty="0" err="1">
                <a:solidFill>
                  <a:srgbClr val="000000"/>
                </a:solidFill>
                <a:latin typeface="opensans"/>
                <a:hlinkClick r:id="rId2"/>
              </a:rPr>
              <a:t>CommonJS</a:t>
            </a:r>
            <a:r>
              <a:rPr lang="en-US" dirty="0">
                <a:solidFill>
                  <a:srgbClr val="000000"/>
                </a:solidFill>
                <a:latin typeface="opensans"/>
              </a:rPr>
              <a:t> </a:t>
            </a:r>
            <a:r>
              <a:rPr lang="en-US" dirty="0">
                <a:solidFill>
                  <a:srgbClr val="000000"/>
                </a:solidFill>
                <a:latin typeface="opensans"/>
              </a:rPr>
              <a:t>( earlier called </a:t>
            </a:r>
            <a:r>
              <a:rPr lang="en-US" dirty="0" err="1">
                <a:solidFill>
                  <a:srgbClr val="000000"/>
                </a:solidFill>
                <a:latin typeface="opensans"/>
              </a:rPr>
              <a:t>ServerJS</a:t>
            </a:r>
            <a:r>
              <a:rPr lang="en-US" dirty="0">
                <a:solidFill>
                  <a:srgbClr val="000000"/>
                </a:solidFill>
                <a:latin typeface="opensans"/>
              </a:rPr>
              <a:t> group) </a:t>
            </a:r>
            <a:r>
              <a:rPr lang="en-US" dirty="0">
                <a:solidFill>
                  <a:srgbClr val="000000"/>
                </a:solidFill>
                <a:latin typeface="opensans"/>
              </a:rPr>
              <a:t>is an initiative that began in </a:t>
            </a:r>
            <a:r>
              <a:rPr lang="en-US" dirty="0">
                <a:solidFill>
                  <a:srgbClr val="000000"/>
                </a:solidFill>
                <a:latin typeface="opensans"/>
              </a:rPr>
              <a:t>2009 January </a:t>
            </a:r>
            <a:r>
              <a:rPr lang="en-US" dirty="0">
                <a:solidFill>
                  <a:srgbClr val="000000"/>
                </a:solidFill>
                <a:latin typeface="opensans"/>
              </a:rPr>
              <a:t>with a </a:t>
            </a:r>
            <a:r>
              <a:rPr lang="en-US" dirty="0">
                <a:solidFill>
                  <a:srgbClr val="000000"/>
                </a:solidFill>
                <a:latin typeface="opensans"/>
                <a:hlinkClick r:id="rId3"/>
              </a:rPr>
              <a:t>post</a:t>
            </a:r>
            <a:r>
              <a:rPr lang="en-US" dirty="0">
                <a:solidFill>
                  <a:srgbClr val="000000"/>
                </a:solidFill>
                <a:latin typeface="opensans"/>
              </a:rPr>
              <a:t> by </a:t>
            </a:r>
            <a:r>
              <a:rPr lang="en-US" b="1" dirty="0">
                <a:solidFill>
                  <a:srgbClr val="000000"/>
                </a:solidFill>
                <a:latin typeface="opensans"/>
              </a:rPr>
              <a:t>Kevin </a:t>
            </a:r>
            <a:r>
              <a:rPr lang="en-US" b="1" dirty="0" err="1">
                <a:solidFill>
                  <a:srgbClr val="000000"/>
                </a:solidFill>
                <a:latin typeface="opensans"/>
              </a:rPr>
              <a:t>Dangoor</a:t>
            </a:r>
            <a:r>
              <a:rPr lang="en-US" dirty="0">
                <a:solidFill>
                  <a:srgbClr val="000000"/>
                </a:solidFill>
                <a:latin typeface="opensans"/>
              </a:rPr>
              <a:t> to his </a:t>
            </a:r>
            <a:r>
              <a:rPr lang="en-US" dirty="0">
                <a:solidFill>
                  <a:srgbClr val="000000"/>
                </a:solidFill>
                <a:latin typeface="opensans"/>
              </a:rPr>
              <a:t>blog. </a:t>
            </a:r>
            <a:r>
              <a:rPr lang="en-US" dirty="0">
                <a:solidFill>
                  <a:srgbClr val="000000"/>
                </a:solidFill>
                <a:latin typeface="opensans"/>
              </a:rPr>
              <a:t>In his blog, Kevin outlined the above problems and called for server-side JavaScript aficionados to band together, write some specs, and support interoperability on their respective platforms</a:t>
            </a:r>
            <a:r>
              <a:rPr lang="en-US" dirty="0">
                <a:solidFill>
                  <a:srgbClr val="000000"/>
                </a:solidFill>
                <a:latin typeface="opensans"/>
              </a:rPr>
              <a:t>.</a:t>
            </a:r>
          </a:p>
          <a:p>
            <a:endParaRPr lang="en-US" dirty="0">
              <a:solidFill>
                <a:srgbClr val="000000"/>
              </a:solidFill>
              <a:latin typeface="opensans"/>
            </a:endParaRPr>
          </a:p>
          <a:p>
            <a:r>
              <a:rPr lang="en-US" dirty="0" smtClean="0">
                <a:solidFill>
                  <a:srgbClr val="000000"/>
                </a:solidFill>
                <a:latin typeface="opensans"/>
              </a:rPr>
              <a:t>In his blog he wrote - </a:t>
            </a:r>
            <a:endParaRPr lang="en-US" dirty="0">
              <a:solidFill>
                <a:srgbClr val="000000"/>
              </a:solidFill>
              <a:latin typeface="opensans"/>
            </a:endParaRPr>
          </a:p>
          <a:p>
            <a:endParaRPr lang="en-US" dirty="0" smtClean="0">
              <a:solidFill>
                <a:srgbClr val="000000"/>
              </a:solidFill>
              <a:latin typeface="opensans"/>
            </a:endParaRPr>
          </a:p>
          <a:p>
            <a:r>
              <a:rPr lang="en-US" i="1" dirty="0" smtClean="0"/>
              <a:t>“What </a:t>
            </a:r>
            <a:r>
              <a:rPr lang="en-US" i="1" dirty="0"/>
              <a:t>I’m describing here is not a technical problem. It’s a matter of people getting together and making a decision to step forward and start building up something bigger and cooler together</a:t>
            </a:r>
            <a:r>
              <a:rPr lang="en-US" i="1" dirty="0" smtClean="0"/>
              <a:t>.”</a:t>
            </a:r>
            <a:endParaRPr lang="en-US" i="1" dirty="0"/>
          </a:p>
        </p:txBody>
      </p:sp>
    </p:spTree>
    <p:extLst>
      <p:ext uri="{BB962C8B-B14F-4D97-AF65-F5344CB8AC3E}">
        <p14:creationId xmlns:p14="http://schemas.microsoft.com/office/powerpoint/2010/main" val="409864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Common JS</a:t>
            </a:r>
            <a:endParaRPr lang="en-US" dirty="0"/>
          </a:p>
        </p:txBody>
      </p:sp>
      <p:sp>
        <p:nvSpPr>
          <p:cNvPr id="3" name="Content Placeholder 2"/>
          <p:cNvSpPr>
            <a:spLocks noGrp="1"/>
          </p:cNvSpPr>
          <p:nvPr>
            <p:ph idx="1"/>
          </p:nvPr>
        </p:nvSpPr>
        <p:spPr/>
        <p:txBody>
          <a:bodyPr/>
          <a:lstStyle/>
          <a:p>
            <a:pPr marL="0" indent="0">
              <a:buNone/>
            </a:pPr>
            <a:r>
              <a:rPr lang="en-US" dirty="0" err="1"/>
              <a:t>CommonJS</a:t>
            </a:r>
            <a:r>
              <a:rPr lang="en-US" dirty="0"/>
              <a:t> is a </a:t>
            </a:r>
            <a:r>
              <a:rPr lang="en-US" dirty="0" smtClean="0"/>
              <a:t>standards (specifications) for </a:t>
            </a:r>
            <a:r>
              <a:rPr lang="en-US" b="1" dirty="0" smtClean="0"/>
              <a:t>Modules</a:t>
            </a:r>
            <a:r>
              <a:rPr lang="en-US" dirty="0" smtClean="0"/>
              <a:t> :-</a:t>
            </a:r>
            <a:endParaRPr lang="en-US" dirty="0"/>
          </a:p>
          <a:p>
            <a:endParaRPr lang="en-US" sz="1600" dirty="0" smtClean="0"/>
          </a:p>
          <a:p>
            <a:pPr marL="0" indent="0">
              <a:buNone/>
            </a:pPr>
            <a:r>
              <a:rPr lang="en-US" sz="2400" dirty="0" smtClean="0"/>
              <a:t>So, Modules </a:t>
            </a:r>
            <a:r>
              <a:rPr lang="en-US" sz="2400" dirty="0"/>
              <a:t>are a big deal. </a:t>
            </a:r>
            <a:r>
              <a:rPr lang="en-US" sz="2400" dirty="0" err="1"/>
              <a:t>CommonJS</a:t>
            </a:r>
            <a:r>
              <a:rPr lang="en-US" sz="2400" dirty="0"/>
              <a:t> modules represent the first time a JavaScript community has converged on a module system that is as good as (if not better than) the best of Python and Ruby's—supporting </a:t>
            </a:r>
            <a:r>
              <a:rPr lang="en-US" sz="2400" dirty="0" smtClean="0"/>
              <a:t>dependency management. Module </a:t>
            </a:r>
            <a:r>
              <a:rPr lang="en-US" sz="2400" dirty="0"/>
              <a:t>systems supporting </a:t>
            </a:r>
            <a:r>
              <a:rPr lang="en-US" sz="2400" dirty="0" err="1"/>
              <a:t>CommonJS</a:t>
            </a:r>
            <a:r>
              <a:rPr lang="en-US" sz="2400" dirty="0"/>
              <a:t> can be written for servers, </a:t>
            </a:r>
            <a:r>
              <a:rPr lang="en-US" sz="2400" dirty="0" smtClean="0"/>
              <a:t>browsers. </a:t>
            </a:r>
            <a:endParaRPr lang="en-US" sz="2400" dirty="0"/>
          </a:p>
          <a:p>
            <a:endParaRPr lang="en-US" dirty="0"/>
          </a:p>
        </p:txBody>
      </p:sp>
    </p:spTree>
    <p:extLst>
      <p:ext uri="{BB962C8B-B14F-4D97-AF65-F5344CB8AC3E}">
        <p14:creationId xmlns:p14="http://schemas.microsoft.com/office/powerpoint/2010/main" val="256264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CommonJS</a:t>
            </a:r>
            <a:r>
              <a:rPr lang="en-US" dirty="0" smtClean="0"/>
              <a:t> – Contd.</a:t>
            </a:r>
            <a:endParaRPr lang="en-US" dirty="0"/>
          </a:p>
        </p:txBody>
      </p:sp>
      <p:sp>
        <p:nvSpPr>
          <p:cNvPr id="3" name="Content Placeholder 2"/>
          <p:cNvSpPr>
            <a:spLocks noGrp="1"/>
          </p:cNvSpPr>
          <p:nvPr>
            <p:ph idx="1"/>
          </p:nvPr>
        </p:nvSpPr>
        <p:spPr/>
        <p:txBody>
          <a:bodyPr/>
          <a:lstStyle/>
          <a:p>
            <a:pPr marL="0" indent="0">
              <a:buNone/>
            </a:pPr>
            <a:r>
              <a:rPr lang="en-US" b="1" dirty="0" smtClean="0"/>
              <a:t>What is module system ?</a:t>
            </a:r>
          </a:p>
          <a:p>
            <a:pPr marL="0" indent="0">
              <a:buNone/>
            </a:pPr>
            <a:r>
              <a:rPr lang="en-US" sz="1800" dirty="0" smtClean="0"/>
              <a:t>Modules </a:t>
            </a:r>
            <a:r>
              <a:rPr lang="en-US" sz="1800" dirty="0"/>
              <a:t>are the fundamental building blocks of the code structure. The module system allows you to organize your code, hide information and only expose the public interface of a component using </a:t>
            </a:r>
            <a:r>
              <a:rPr lang="en-US" sz="1800" b="1" dirty="0" err="1"/>
              <a:t>module.exports</a:t>
            </a:r>
            <a:r>
              <a:rPr lang="en-US" sz="1800" dirty="0"/>
              <a:t>. Every time you use the require call, you are loading another module</a:t>
            </a:r>
            <a:r>
              <a:rPr lang="en-US" sz="1800" dirty="0" smtClean="0"/>
              <a:t>.</a:t>
            </a:r>
          </a:p>
          <a:p>
            <a:pPr marL="0" indent="0">
              <a:buNone/>
            </a:pPr>
            <a:r>
              <a:rPr lang="en-US" sz="1800" dirty="0" smtClean="0"/>
              <a:t>The </a:t>
            </a:r>
            <a:r>
              <a:rPr lang="en-US" sz="1800" dirty="0"/>
              <a:t>simplest example can be the following using </a:t>
            </a:r>
            <a:r>
              <a:rPr lang="en-US" sz="1800" dirty="0" err="1"/>
              <a:t>CommonJS</a:t>
            </a:r>
            <a:r>
              <a:rPr lang="en-US" sz="1800" dirty="0" smtClean="0"/>
              <a:t>:</a:t>
            </a:r>
          </a:p>
          <a:p>
            <a:pPr marL="0" indent="0">
              <a:buNone/>
            </a:pPr>
            <a:endParaRPr lang="en-US" sz="1800" dirty="0" smtClean="0"/>
          </a:p>
          <a:p>
            <a:pPr marL="0" indent="0">
              <a:buNone/>
            </a:pPr>
            <a:endParaRPr lang="en-US" sz="1800" dirty="0"/>
          </a:p>
        </p:txBody>
      </p:sp>
      <p:sp>
        <p:nvSpPr>
          <p:cNvPr id="5" name="Rectangle 4">
            <a:extLst>
              <a:ext uri="{FF2B5EF4-FFF2-40B4-BE49-F238E27FC236}">
                <a16:creationId xmlns:a16="http://schemas.microsoft.com/office/drawing/2014/main" xmlns="" id="{4572A40F-2DE4-41ED-89A0-511CBA2ED431}"/>
              </a:ext>
            </a:extLst>
          </p:cNvPr>
          <p:cNvSpPr/>
          <p:nvPr/>
        </p:nvSpPr>
        <p:spPr>
          <a:xfrm>
            <a:off x="433197" y="3419856"/>
            <a:ext cx="8171307" cy="261518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242729"/>
                </a:solidFill>
                <a:latin typeface="Arial" panose="020B0604020202020204" pitchFamily="34" charset="0"/>
              </a:rPr>
              <a:t>// add.js</a:t>
            </a:r>
          </a:p>
          <a:p>
            <a:r>
              <a:rPr lang="en-US" sz="1600" dirty="0">
                <a:solidFill>
                  <a:srgbClr val="242729"/>
                </a:solidFill>
                <a:latin typeface="Arial" panose="020B0604020202020204" pitchFamily="34" charset="0"/>
              </a:rPr>
              <a:t>function add (a, b) {</a:t>
            </a:r>
          </a:p>
          <a:p>
            <a:r>
              <a:rPr lang="en-US" sz="1600" dirty="0">
                <a:solidFill>
                  <a:srgbClr val="242729"/>
                </a:solidFill>
                <a:latin typeface="Arial" panose="020B0604020202020204" pitchFamily="34" charset="0"/>
              </a:rPr>
              <a:t>  return a + b</a:t>
            </a:r>
          </a:p>
          <a:p>
            <a:r>
              <a:rPr lang="en-US" sz="1600" dirty="0" smtClean="0">
                <a:solidFill>
                  <a:srgbClr val="242729"/>
                </a:solidFill>
                <a:latin typeface="Arial" panose="020B0604020202020204" pitchFamily="34" charset="0"/>
              </a:rPr>
              <a:t>}</a:t>
            </a:r>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module.exports</a:t>
            </a:r>
            <a:r>
              <a:rPr lang="en-US" sz="1600" dirty="0">
                <a:solidFill>
                  <a:srgbClr val="242729"/>
                </a:solidFill>
                <a:latin typeface="Arial" panose="020B0604020202020204" pitchFamily="34" charset="0"/>
              </a:rPr>
              <a:t> = add</a:t>
            </a:r>
            <a:endParaRPr lang="en-US" sz="1600" dirty="0">
              <a:solidFill>
                <a:srgbClr val="242729"/>
              </a:solidFill>
              <a:latin typeface="Arial" panose="020B0604020202020204" pitchFamily="34" charset="0"/>
            </a:endParaRPr>
          </a:p>
        </p:txBody>
      </p:sp>
    </p:spTree>
    <p:extLst>
      <p:ext uri="{BB962C8B-B14F-4D97-AF65-F5344CB8AC3E}">
        <p14:creationId xmlns:p14="http://schemas.microsoft.com/office/powerpoint/2010/main" val="193464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CommonJS</a:t>
            </a:r>
            <a:r>
              <a:rPr lang="en-US" dirty="0" smtClean="0"/>
              <a:t> - </a:t>
            </a:r>
            <a:r>
              <a:rPr lang="en-US" dirty="0" err="1" smtClean="0"/>
              <a:t>Contd</a:t>
            </a:r>
            <a:endParaRPr lang="en-US" dirty="0"/>
          </a:p>
        </p:txBody>
      </p:sp>
      <p:sp>
        <p:nvSpPr>
          <p:cNvPr id="3" name="Content Placeholder 2"/>
          <p:cNvSpPr>
            <a:spLocks noGrp="1"/>
          </p:cNvSpPr>
          <p:nvPr>
            <p:ph idx="1"/>
          </p:nvPr>
        </p:nvSpPr>
        <p:spPr>
          <a:xfrm>
            <a:off x="298516" y="1501977"/>
            <a:ext cx="8712115" cy="4587927"/>
          </a:xfrm>
        </p:spPr>
        <p:txBody>
          <a:bodyPr/>
          <a:lstStyle/>
          <a:p>
            <a:pPr marL="0" indent="0">
              <a:buNone/>
            </a:pPr>
            <a:r>
              <a:rPr lang="en-US" dirty="0"/>
              <a:t>To use the add module we have just created, we have to require it</a:t>
            </a:r>
            <a:r>
              <a:rPr lang="en-US" dirty="0" smtClean="0"/>
              <a:t>.</a:t>
            </a:r>
          </a:p>
          <a:p>
            <a:pPr marL="0" indent="0">
              <a:buNone/>
            </a:pPr>
            <a:endParaRPr lang="en-US" dirty="0"/>
          </a:p>
        </p:txBody>
      </p:sp>
      <p:sp>
        <p:nvSpPr>
          <p:cNvPr id="5" name="Rectangle 4">
            <a:extLst>
              <a:ext uri="{FF2B5EF4-FFF2-40B4-BE49-F238E27FC236}">
                <a16:creationId xmlns:a16="http://schemas.microsoft.com/office/drawing/2014/main" xmlns="" id="{4572A40F-2DE4-41ED-89A0-511CBA2ED431}"/>
              </a:ext>
            </a:extLst>
          </p:cNvPr>
          <p:cNvSpPr/>
          <p:nvPr/>
        </p:nvSpPr>
        <p:spPr>
          <a:xfrm>
            <a:off x="486346" y="1956816"/>
            <a:ext cx="8171307" cy="3950208"/>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242729"/>
                </a:solidFill>
                <a:latin typeface="Arial" panose="020B0604020202020204" pitchFamily="34" charset="0"/>
              </a:rPr>
              <a:t>// index.js</a:t>
            </a:r>
          </a:p>
          <a:p>
            <a:r>
              <a:rPr lang="en-US" sz="1600" dirty="0" err="1">
                <a:solidFill>
                  <a:srgbClr val="242729"/>
                </a:solidFill>
                <a:latin typeface="Arial" panose="020B0604020202020204" pitchFamily="34" charset="0"/>
              </a:rPr>
              <a:t>var</a:t>
            </a:r>
            <a:r>
              <a:rPr lang="en-US" sz="1600" dirty="0">
                <a:solidFill>
                  <a:srgbClr val="242729"/>
                </a:solidFill>
                <a:latin typeface="Arial" panose="020B0604020202020204" pitchFamily="34" charset="0"/>
              </a:rPr>
              <a:t> add = require('./add')</a:t>
            </a:r>
          </a:p>
          <a:p>
            <a:endParaRPr lang="en-US" sz="1600" dirty="0">
              <a:solidFill>
                <a:srgbClr val="242729"/>
              </a:solidFill>
              <a:latin typeface="Arial" panose="020B0604020202020204" pitchFamily="34" charset="0"/>
            </a:endParaRPr>
          </a:p>
          <a:p>
            <a:r>
              <a:rPr lang="en-US" sz="1600" dirty="0">
                <a:solidFill>
                  <a:srgbClr val="242729"/>
                </a:solidFill>
                <a:latin typeface="Arial" panose="020B0604020202020204" pitchFamily="34" charset="0"/>
              </a:rPr>
              <a:t>console.log(add(4, 5))</a:t>
            </a:r>
          </a:p>
          <a:p>
            <a:r>
              <a:rPr lang="en-US" sz="1600" dirty="0">
                <a:solidFill>
                  <a:srgbClr val="242729"/>
                </a:solidFill>
                <a:latin typeface="Arial" panose="020B0604020202020204" pitchFamily="34" charset="0"/>
              </a:rPr>
              <a:t>//9</a:t>
            </a:r>
            <a:endParaRPr lang="en-US" sz="1600" dirty="0">
              <a:solidFill>
                <a:srgbClr val="242729"/>
              </a:solidFill>
              <a:latin typeface="Arial" panose="020B0604020202020204" pitchFamily="34" charset="0"/>
            </a:endParaRPr>
          </a:p>
        </p:txBody>
      </p:sp>
    </p:spTree>
    <p:extLst>
      <p:ext uri="{BB962C8B-B14F-4D97-AF65-F5344CB8AC3E}">
        <p14:creationId xmlns:p14="http://schemas.microsoft.com/office/powerpoint/2010/main" val="39457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CommonJS</a:t>
            </a:r>
            <a:r>
              <a:rPr lang="en-US" dirty="0" smtClean="0"/>
              <a:t>  - </a:t>
            </a:r>
            <a:r>
              <a:rPr lang="en-US" dirty="0" err="1" smtClean="0"/>
              <a:t>Contd</a:t>
            </a:r>
            <a:endParaRPr lang="en-US" dirty="0"/>
          </a:p>
        </p:txBody>
      </p:sp>
      <p:sp>
        <p:nvSpPr>
          <p:cNvPr id="3" name="Content Placeholder 2"/>
          <p:cNvSpPr>
            <a:spLocks noGrp="1"/>
          </p:cNvSpPr>
          <p:nvPr>
            <p:ph idx="1"/>
          </p:nvPr>
        </p:nvSpPr>
        <p:spPr/>
        <p:txBody>
          <a:bodyPr/>
          <a:lstStyle/>
          <a:p>
            <a:pPr marL="0" indent="0">
              <a:buNone/>
            </a:pPr>
            <a:r>
              <a:rPr lang="en-US" dirty="0"/>
              <a:t>Under the hood, add.js is wrapped by Node.js this way</a:t>
            </a:r>
            <a:r>
              <a:rPr lang="en-US" dirty="0" smtClean="0"/>
              <a:t>:</a:t>
            </a:r>
          </a:p>
          <a:p>
            <a:pPr marL="0" indent="0">
              <a:buNone/>
            </a:pPr>
            <a:endParaRPr lang="en-US" dirty="0" smtClean="0"/>
          </a:p>
          <a:p>
            <a:pPr marL="0" indent="0">
              <a:buNone/>
            </a:pPr>
            <a:r>
              <a:rPr lang="en-US" b="1" dirty="0" smtClean="0"/>
              <a:t>(</a:t>
            </a:r>
            <a:r>
              <a:rPr lang="en-US" b="1" dirty="0"/>
              <a:t>function (exports, require, module, __filename, __</a:t>
            </a:r>
            <a:r>
              <a:rPr lang="en-US" b="1" dirty="0" err="1"/>
              <a:t>dirname</a:t>
            </a:r>
            <a:r>
              <a:rPr lang="en-US" b="1" dirty="0"/>
              <a:t>) {</a:t>
            </a:r>
          </a:p>
          <a:p>
            <a:pPr marL="0" indent="0">
              <a:buNone/>
            </a:pPr>
            <a:r>
              <a:rPr lang="en-US" b="1" dirty="0"/>
              <a:t>  function add (a, b) {</a:t>
            </a:r>
          </a:p>
          <a:p>
            <a:pPr marL="0" indent="0">
              <a:buNone/>
            </a:pPr>
            <a:r>
              <a:rPr lang="en-US" b="1" dirty="0"/>
              <a:t>    return a + b</a:t>
            </a:r>
          </a:p>
          <a:p>
            <a:pPr marL="0" indent="0">
              <a:buNone/>
            </a:pPr>
            <a:r>
              <a:rPr lang="en-US" b="1" dirty="0"/>
              <a:t>  }</a:t>
            </a:r>
          </a:p>
          <a:p>
            <a:pPr marL="0" indent="0">
              <a:buNone/>
            </a:pPr>
            <a:endParaRPr lang="en-US" b="1" dirty="0"/>
          </a:p>
          <a:p>
            <a:pPr marL="0" indent="0">
              <a:buNone/>
            </a:pPr>
            <a:r>
              <a:rPr lang="en-US" b="1" dirty="0"/>
              <a:t>  </a:t>
            </a:r>
            <a:r>
              <a:rPr lang="en-US" b="1" dirty="0" err="1"/>
              <a:t>module.exports</a:t>
            </a:r>
            <a:r>
              <a:rPr lang="en-US" b="1" dirty="0"/>
              <a:t> = add</a:t>
            </a:r>
          </a:p>
          <a:p>
            <a:pPr marL="0" indent="0">
              <a:buNone/>
            </a:pPr>
            <a:r>
              <a:rPr lang="en-US" b="1" dirty="0" smtClean="0"/>
              <a:t>})</a:t>
            </a:r>
          </a:p>
          <a:p>
            <a:pPr marL="0" indent="0">
              <a:buNone/>
            </a:pPr>
            <a:endParaRPr lang="en-US" dirty="0"/>
          </a:p>
          <a:p>
            <a:pPr marL="0" indent="0">
              <a:buNone/>
            </a:pPr>
            <a:r>
              <a:rPr lang="en-US" dirty="0"/>
              <a:t>This is why you can access the global-like variables like </a:t>
            </a:r>
            <a:r>
              <a:rPr lang="en-US" b="1" dirty="0"/>
              <a:t>require</a:t>
            </a:r>
            <a:r>
              <a:rPr lang="en-US" dirty="0"/>
              <a:t> and </a:t>
            </a:r>
            <a:r>
              <a:rPr lang="en-US" b="1" dirty="0"/>
              <a:t>module</a:t>
            </a:r>
            <a:r>
              <a:rPr lang="en-US" dirty="0"/>
              <a:t>.</a:t>
            </a:r>
            <a:endParaRPr lang="en-US" dirty="0"/>
          </a:p>
          <a:p>
            <a:pPr marL="0" indent="0">
              <a:buNone/>
            </a:pPr>
            <a:endParaRPr lang="en-US" dirty="0"/>
          </a:p>
        </p:txBody>
      </p:sp>
    </p:spTree>
    <p:extLst>
      <p:ext uri="{BB962C8B-B14F-4D97-AF65-F5344CB8AC3E}">
        <p14:creationId xmlns:p14="http://schemas.microsoft.com/office/powerpoint/2010/main" val="411479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Interested in details of how does require work under the hood ?</a:t>
            </a:r>
            <a:endParaRPr lang="en-US" dirty="0"/>
          </a:p>
        </p:txBody>
      </p:sp>
      <p:sp>
        <p:nvSpPr>
          <p:cNvPr id="3" name="Content Placeholder 2"/>
          <p:cNvSpPr>
            <a:spLocks noGrp="1"/>
          </p:cNvSpPr>
          <p:nvPr>
            <p:ph idx="1"/>
          </p:nvPr>
        </p:nvSpPr>
        <p:spPr/>
        <p:txBody>
          <a:bodyPr/>
          <a:lstStyle/>
          <a:p>
            <a:pPr marL="0" indent="0">
              <a:buNone/>
            </a:pPr>
            <a:r>
              <a:rPr lang="en-US" dirty="0" smtClean="0"/>
              <a:t>Please follow these links:-</a:t>
            </a:r>
          </a:p>
          <a:p>
            <a:pPr marL="0" indent="0">
              <a:buNone/>
            </a:pPr>
            <a:endParaRPr lang="en-US" dirty="0"/>
          </a:p>
          <a:p>
            <a:pPr marL="0" indent="0">
              <a:buNone/>
            </a:pPr>
            <a:r>
              <a:rPr lang="en-US" dirty="0" smtClean="0">
                <a:hlinkClick r:id="rId2"/>
              </a:rPr>
              <a:t>https</a:t>
            </a:r>
            <a:r>
              <a:rPr lang="en-US" dirty="0">
                <a:hlinkClick r:id="rId2"/>
              </a:rPr>
              <a:t>://</a:t>
            </a:r>
            <a:r>
              <a:rPr lang="en-US" dirty="0" smtClean="0">
                <a:hlinkClick r:id="rId2"/>
              </a:rPr>
              <a:t>github.com/nodejs/node/blob/master/lib/module.js</a:t>
            </a:r>
            <a:endParaRPr lang="en-US" dirty="0" smtClean="0"/>
          </a:p>
          <a:p>
            <a:pPr marL="0" indent="0">
              <a:buNone/>
            </a:pPr>
            <a:endParaRPr lang="en-US" dirty="0"/>
          </a:p>
          <a:p>
            <a:pPr marL="0" indent="0">
              <a:buNone/>
            </a:pPr>
            <a:r>
              <a:rPr lang="en-US" dirty="0">
                <a:hlinkClick r:id="rId3"/>
              </a:rPr>
              <a:t>https://</a:t>
            </a:r>
            <a:r>
              <a:rPr lang="en-US" dirty="0" smtClean="0">
                <a:hlinkClick r:id="rId3"/>
              </a:rPr>
              <a:t>github.com/nodejs/node/blob/master/lib/internal/modules/cjs/loader.js</a:t>
            </a:r>
            <a:endParaRPr lang="en-US" dirty="0" smtClean="0"/>
          </a:p>
          <a:p>
            <a:pPr marL="0" indent="0">
              <a:buNone/>
            </a:pPr>
            <a:endParaRPr lang="en-US" dirty="0"/>
          </a:p>
          <a:p>
            <a:pPr marL="0" indent="0">
              <a:buNone/>
            </a:pPr>
            <a:r>
              <a:rPr lang="en-US" dirty="0">
                <a:hlinkClick r:id="rId4"/>
              </a:rPr>
              <a:t>http://fredkschott.com/post/2014/06/require-and-the-module-system/</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2682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Props1.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3.xml><?xml version="1.0" encoding="utf-8"?>
<ds:datastoreItem xmlns:ds="http://schemas.openxmlformats.org/officeDocument/2006/customXml" ds:itemID="{3AE31A12-D36A-4237-B532-06887790980D}">
  <ds:schemaRefs>
    <ds:schemaRef ds:uri="office.server.policy"/>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7A8FE5C5-5E17-4A4E-BC06-FF92EEF2479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879bab2-9d8b-41cd-9756-d839d4d848ca"/>
    <ds:schemaRef ds:uri="http://purl.org/dc/elements/1.1/"/>
    <ds:schemaRef ds:uri="http://schemas.microsoft.com/office/2006/metadata/properties"/>
    <ds:schemaRef ds:uri="1a15b7a5-8bf3-48ec-9406-33eddee50b6e"/>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cebit</Template>
  <TotalTime>12966</TotalTime>
  <Words>844</Words>
  <Application>Microsoft Office PowerPoint</Application>
  <PresentationFormat>On-screen Show (4:3)</PresentationFormat>
  <Paragraphs>110</Paragraphs>
  <Slides>13</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Helvetica Light</vt:lpstr>
      <vt:lpstr>opensans</vt:lpstr>
      <vt:lpstr>Wingdings</vt:lpstr>
      <vt:lpstr>CG Powerpoint template 4x3</vt:lpstr>
      <vt:lpstr>Section break</vt:lpstr>
      <vt:lpstr>Closing slides</vt:lpstr>
      <vt:lpstr>think-cell Slide</vt:lpstr>
      <vt:lpstr>SFRA Session</vt:lpstr>
      <vt:lpstr>Topics</vt:lpstr>
      <vt:lpstr>CommonJS – Why ?</vt:lpstr>
      <vt:lpstr>CommonJS - History</vt:lpstr>
      <vt:lpstr>What is Common JS</vt:lpstr>
      <vt:lpstr>CommonJS – Contd.</vt:lpstr>
      <vt:lpstr>CommonJS - Contd</vt:lpstr>
      <vt:lpstr>CommonJS  - Contd</vt:lpstr>
      <vt:lpstr>Interested in details of how does require work under the hood ?</vt:lpstr>
      <vt:lpstr>SFRA Overview</vt:lpstr>
      <vt:lpstr>SFRA Cartridge Stack</vt:lpstr>
      <vt:lpstr>SFRA Cartridge Stack – Contd.</vt:lpstr>
      <vt:lpstr>SFRA Modules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Kaur, Paramdeep</dc:creator>
  <cp:lastModifiedBy>Zafar, Mohammed</cp:lastModifiedBy>
  <cp:revision>422</cp:revision>
  <dcterms:created xsi:type="dcterms:W3CDTF">2018-05-09T07:05:56Z</dcterms:created>
  <dcterms:modified xsi:type="dcterms:W3CDTF">2019-03-07T07:18:00Z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