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Lst>
  <p:notesMasterIdLst>
    <p:notesMasterId r:id="rId20"/>
  </p:notesMasterIdLst>
  <p:handoutMasterIdLst>
    <p:handoutMasterId r:id="rId21"/>
  </p:handoutMasterIdLst>
  <p:sldIdLst>
    <p:sldId id="670" r:id="rId9"/>
    <p:sldId id="658" r:id="rId10"/>
    <p:sldId id="671" r:id="rId11"/>
    <p:sldId id="673" r:id="rId12"/>
    <p:sldId id="666" r:id="rId13"/>
    <p:sldId id="672" r:id="rId14"/>
    <p:sldId id="674" r:id="rId15"/>
    <p:sldId id="675" r:id="rId16"/>
    <p:sldId id="676" r:id="rId17"/>
    <p:sldId id="663" r:id="rId18"/>
    <p:sldId id="351" r:id="rId19"/>
  </p:sldIdLst>
  <p:sldSz cx="9144000" cy="6858000" type="screen4x3"/>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10EAC9-1B33-4AF9-B194-5389099C912C}">
          <p14:sldIdLst>
            <p14:sldId id="670"/>
            <p14:sldId id="658"/>
            <p14:sldId id="671"/>
            <p14:sldId id="673"/>
            <p14:sldId id="666"/>
            <p14:sldId id="672"/>
            <p14:sldId id="674"/>
            <p14:sldId id="675"/>
            <p14:sldId id="676"/>
            <p14:sldId id="663"/>
            <p14:sldId id="351"/>
          </p14:sldIdLst>
        </p14:section>
      </p14:sectionLst>
    </p:ext>
    <p:ext uri="{EFAFB233-063F-42B5-8137-9DF3F51BA10A}">
      <p15:sldGuideLst xmlns:p15="http://schemas.microsoft.com/office/powerpoint/2012/main">
        <p15:guide id="1" orient="horz" pos="2688" userDrawn="1">
          <p15:clr>
            <a:srgbClr val="A4A3A4"/>
          </p15:clr>
        </p15:guide>
        <p15:guide id="2" pos="549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7C"/>
    <a:srgbClr val="000000"/>
    <a:srgbClr val="C00000"/>
    <a:srgbClr val="0085B3"/>
    <a:srgbClr val="A2BFAF"/>
    <a:srgbClr val="ACB7B2"/>
    <a:srgbClr val="AF1C63"/>
    <a:srgbClr val="6A9529"/>
    <a:srgbClr val="00A0D6"/>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103" autoAdjust="0"/>
  </p:normalViewPr>
  <p:slideViewPr>
    <p:cSldViewPr snapToGrid="0">
      <p:cViewPr varScale="1">
        <p:scale>
          <a:sx n="67" d="100"/>
          <a:sy n="67" d="100"/>
        </p:scale>
        <p:origin x="604" y="48"/>
      </p:cViewPr>
      <p:guideLst>
        <p:guide orient="horz" pos="2688"/>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a:latin typeface="Arial" pitchFamily="34" charset="0"/>
                <a:cs typeface="Arial" pitchFamily="34" charset="0"/>
              </a:rPr>
              <a:t>© 2015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3/5/2019</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75"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815353"/>
            <a:ext cx="8775000" cy="446620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Titre 2"/>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15776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4787-5C0C-4156-9BDB-A856756E7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32522-05DC-477C-A36B-558DAF17EF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49BB-34CB-441F-BED1-B31D689CB2A8}"/>
              </a:ext>
            </a:extLst>
          </p:cNvPr>
          <p:cNvSpPr>
            <a:spLocks noGrp="1"/>
          </p:cNvSpPr>
          <p:nvPr>
            <p:ph type="dt" sz="half" idx="10"/>
          </p:nvPr>
        </p:nvSpPr>
        <p:spPr/>
        <p:txBody>
          <a:bodyPr/>
          <a:lstStyle/>
          <a:p>
            <a:fld id="{8CB6A30E-4214-4376-AED3-ADE48F834BAE}" type="datetimeFigureOut">
              <a:rPr lang="en-US" smtClean="0"/>
              <a:t>3/5/2019</a:t>
            </a:fld>
            <a:endParaRPr lang="en-US"/>
          </a:p>
        </p:txBody>
      </p:sp>
      <p:sp>
        <p:nvSpPr>
          <p:cNvPr id="5" name="Footer Placeholder 4">
            <a:extLst>
              <a:ext uri="{FF2B5EF4-FFF2-40B4-BE49-F238E27FC236}">
                <a16:creationId xmlns:a16="http://schemas.microsoft.com/office/drawing/2014/main" id="{BEB5C3DA-9257-4670-8D49-6ACFE3D9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BCC4D-0473-4006-8BFE-9A7FBA8E7E41}"/>
              </a:ext>
            </a:extLst>
          </p:cNvPr>
          <p:cNvSpPr>
            <a:spLocks noGrp="1"/>
          </p:cNvSpPr>
          <p:nvPr>
            <p:ph type="sldNum" sz="quarter" idx="12"/>
          </p:nvPr>
        </p:nvSpPr>
        <p:spPr/>
        <p:txBody>
          <a:bodyPr/>
          <a:lstStyle/>
          <a:p>
            <a:fld id="{212BB1EB-E296-45D8-A200-E3AF6D4CC156}" type="slidenum">
              <a:rPr lang="en-US" smtClean="0"/>
              <a:t>‹#›</a:t>
            </a:fld>
            <a:endParaRPr lang="en-US"/>
          </a:p>
        </p:txBody>
      </p:sp>
    </p:spTree>
    <p:extLst>
      <p:ext uri="{BB962C8B-B14F-4D97-AF65-F5344CB8AC3E}">
        <p14:creationId xmlns:p14="http://schemas.microsoft.com/office/powerpoint/2010/main" val="368834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807"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975"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a:t>
            </a:r>
            <a:r>
              <a:rPr lang="en-IN"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99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a:t>
            </a:r>
            <a:r>
              <a:rPr lang="en-IN"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39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767"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13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15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25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230"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20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150"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5.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4.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3.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9" name="think-cell Slide" r:id="rId22" imgW="360" imgH="360" progId="">
                  <p:embed/>
                </p:oleObj>
              </mc:Choice>
              <mc:Fallback>
                <p:oleObj name="think-cell Slide" r:id="rId22" imgW="360" imgH="360" progId="">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3990" r:id="rId10"/>
    <p:sldLayoutId id="2147483993" r:id="rId11"/>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374"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470"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fitness.stackexchange.com/questions/13670/is-there-a-name-for-the-exercises-that-dont-use-dumbbel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api/events.html#events_events"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api/events.html#events_emitter_addlistener_event_listener" TargetMode="External"/><Relationship Id="rId2" Type="http://schemas.openxmlformats.org/officeDocument/2006/relationships/hyperlink" Target="https://nodejs.org/api/events.html#events_events" TargetMode="External"/><Relationship Id="rId1" Type="http://schemas.openxmlformats.org/officeDocument/2006/relationships/slideLayout" Target="../slideLayouts/slideLayout11.xml"/><Relationship Id="rId5" Type="http://schemas.openxmlformats.org/officeDocument/2006/relationships/hyperlink" Target="https://nodejs.org/api/events.html#events_emitter_once_event_listener" TargetMode="External"/><Relationship Id="rId4" Type="http://schemas.openxmlformats.org/officeDocument/2006/relationships/hyperlink" Target="https://nodejs.org/api/events.html#events_emitter_on_event_listene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nodejs.org/api/events.html#events_emitter_removealllisteners_event" TargetMode="External"/><Relationship Id="rId2" Type="http://schemas.openxmlformats.org/officeDocument/2006/relationships/hyperlink" Target="https://nodejs.org/api/events.html#events_emitter_removelistener_event_listener" TargetMode="External"/><Relationship Id="rId1" Type="http://schemas.openxmlformats.org/officeDocument/2006/relationships/slideLayout" Target="../slideLayouts/slideLayout11.xml"/><Relationship Id="rId4" Type="http://schemas.openxmlformats.org/officeDocument/2006/relationships/hyperlink" Target="https://nodejs.org/api/events.html#events_emitter_setmaxlisteners_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odejs.org/api/events.html#events_emitter_listeners_event" TargetMode="External"/><Relationship Id="rId2" Type="http://schemas.openxmlformats.org/officeDocument/2006/relationships/hyperlink" Target="https://nodejs.org/api/events.html#events_emitter_getmaxlisteners" TargetMode="External"/><Relationship Id="rId1" Type="http://schemas.openxmlformats.org/officeDocument/2006/relationships/slideLayout" Target="../slideLayouts/slideLayout11.xml"/><Relationship Id="rId5" Type="http://schemas.openxmlformats.org/officeDocument/2006/relationships/hyperlink" Target="https://nodejs.org/api/events.html#events_emitter_listenercount_type" TargetMode="External"/><Relationship Id="rId4" Type="http://schemas.openxmlformats.org/officeDocument/2006/relationships/hyperlink" Target="https://nodejs.org/api/events.html#events_emitter_emit_event_arg1_arg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4642D-D69C-42AB-875C-92D8D0E11461}"/>
              </a:ext>
            </a:extLst>
          </p:cNvPr>
          <p:cNvSpPr>
            <a:spLocks noGrp="1"/>
          </p:cNvSpPr>
          <p:nvPr>
            <p:ph type="title"/>
          </p:nvPr>
        </p:nvSpPr>
        <p:spPr/>
        <p:txBody>
          <a:bodyPr/>
          <a:lstStyle/>
          <a:p>
            <a:r>
              <a:rPr lang="en-US" dirty="0"/>
              <a:t>Events &amp; Emitters</a:t>
            </a:r>
          </a:p>
        </p:txBody>
      </p:sp>
      <p:pic>
        <p:nvPicPr>
          <p:cNvPr id="2" name="Picture 1">
            <a:extLst>
              <a:ext uri="{FF2B5EF4-FFF2-40B4-BE49-F238E27FC236}">
                <a16:creationId xmlns:a16="http://schemas.microsoft.com/office/drawing/2014/main" id="{890C86B8-E402-4C23-8698-E7562C85D967}"/>
              </a:ext>
            </a:extLst>
          </p:cNvPr>
          <p:cNvPicPr>
            <a:picLocks noChangeAspect="1"/>
          </p:cNvPicPr>
          <p:nvPr/>
        </p:nvPicPr>
        <p:blipFill>
          <a:blip r:embed="rId2"/>
          <a:stretch>
            <a:fillRect/>
          </a:stretch>
        </p:blipFill>
        <p:spPr>
          <a:xfrm>
            <a:off x="3679032" y="1092993"/>
            <a:ext cx="5064919" cy="4600576"/>
          </a:xfrm>
          <a:prstGeom prst="rect">
            <a:avLst/>
          </a:prstGeom>
        </p:spPr>
      </p:pic>
    </p:spTree>
    <p:extLst>
      <p:ext uri="{BB962C8B-B14F-4D97-AF65-F5344CB8AC3E}">
        <p14:creationId xmlns:p14="http://schemas.microsoft.com/office/powerpoint/2010/main" val="208219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64A18-082A-43F3-BF23-06231FD7D217}"/>
              </a:ext>
            </a:extLst>
          </p:cNvPr>
          <p:cNvSpPr>
            <a:spLocks noGrp="1"/>
          </p:cNvSpPr>
          <p:nvPr>
            <p:ph type="title"/>
          </p:nvPr>
        </p:nvSpPr>
        <p:spPr>
          <a:xfrm>
            <a:off x="71072" y="1095375"/>
            <a:ext cx="3748453" cy="2152890"/>
          </a:xfrm>
        </p:spPr>
        <p:txBody>
          <a:bodyPr/>
          <a:lstStyle/>
          <a:p>
            <a:r>
              <a:rPr lang="en-US" dirty="0" err="1"/>
              <a:t>EventEmitter</a:t>
            </a:r>
            <a:r>
              <a:rPr lang="en-US" dirty="0"/>
              <a:t> in SFRA</a:t>
            </a:r>
          </a:p>
        </p:txBody>
      </p:sp>
      <p:sp>
        <p:nvSpPr>
          <p:cNvPr id="10" name="TextBox 9">
            <a:extLst>
              <a:ext uri="{FF2B5EF4-FFF2-40B4-BE49-F238E27FC236}">
                <a16:creationId xmlns:a16="http://schemas.microsoft.com/office/drawing/2014/main" id="{C9F213C7-8858-4AA3-BE19-70DAA8621479}"/>
              </a:ext>
            </a:extLst>
          </p:cNvPr>
          <p:cNvSpPr txBox="1"/>
          <p:nvPr/>
        </p:nvSpPr>
        <p:spPr>
          <a:xfrm>
            <a:off x="6175168" y="6855142"/>
            <a:ext cx="2968831" cy="369332"/>
          </a:xfrm>
          <a:prstGeom prst="rect">
            <a:avLst/>
          </a:prstGeom>
          <a:noFill/>
        </p:spPr>
        <p:txBody>
          <a:bodyPr wrap="square" rtlCol="0">
            <a:spAutoFit/>
          </a:bodyPr>
          <a:lstStyle/>
          <a:p>
            <a:r>
              <a:rPr lang="en-US" sz="900">
                <a:hlinkClick r:id="rId2" tooltip="http://fitness.stackexchange.com/questions/13670/is-there-a-name-for-the-exercises-that-dont-use-dumbbells"/>
              </a:rPr>
              <a:t>This Photo</a:t>
            </a:r>
            <a:r>
              <a:rPr lang="en-US" sz="900"/>
              <a:t> by Unknown Author is licensed under </a:t>
            </a:r>
            <a:r>
              <a:rPr lang="en-US" sz="900">
                <a:hlinkClick r:id="rId3" tooltip="https://creativecommons.org/licenses/by-sa/3.0/"/>
              </a:rPr>
              <a:t>CC BY-SA</a:t>
            </a:r>
            <a:endParaRPr lang="en-US" sz="900"/>
          </a:p>
        </p:txBody>
      </p:sp>
      <p:sp>
        <p:nvSpPr>
          <p:cNvPr id="5" name="Rectangle 4">
            <a:extLst>
              <a:ext uri="{FF2B5EF4-FFF2-40B4-BE49-F238E27FC236}">
                <a16:creationId xmlns:a16="http://schemas.microsoft.com/office/drawing/2014/main" id="{63969FF2-6BC2-42FC-B441-787DCE9C8868}"/>
              </a:ext>
            </a:extLst>
          </p:cNvPr>
          <p:cNvSpPr/>
          <p:nvPr/>
        </p:nvSpPr>
        <p:spPr>
          <a:xfrm>
            <a:off x="3889167" y="2055463"/>
            <a:ext cx="5073857" cy="1261884"/>
          </a:xfrm>
          <a:prstGeom prst="rect">
            <a:avLst/>
          </a:prstGeom>
        </p:spPr>
        <p:txBody>
          <a:bodyPr wrap="square">
            <a:spAutoFit/>
          </a:bodyPr>
          <a:lstStyle/>
          <a:p>
            <a:r>
              <a:rPr lang="en-US" dirty="0"/>
              <a:t>https://documentation.b2c.commercecloud.salesforce.com/DOC1/index.jsp?topic=%2Fcom.demandware.dochelp%2Fsfrajsdoc%2Fjs%2Fserver%2FEventEmitter.html</a:t>
            </a:r>
          </a:p>
        </p:txBody>
      </p:sp>
    </p:spTree>
    <p:extLst>
      <p:ext uri="{BB962C8B-B14F-4D97-AF65-F5344CB8AC3E}">
        <p14:creationId xmlns:p14="http://schemas.microsoft.com/office/powerpoint/2010/main" val="26106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de-DE" dirty="0"/>
              <a:t>Introduction</a:t>
            </a:r>
          </a:p>
        </p:txBody>
      </p:sp>
      <p:sp>
        <p:nvSpPr>
          <p:cNvPr id="2" name="Rectangle 1">
            <a:extLst>
              <a:ext uri="{FF2B5EF4-FFF2-40B4-BE49-F238E27FC236}">
                <a16:creationId xmlns:a16="http://schemas.microsoft.com/office/drawing/2014/main" id="{963DD788-B887-4DE4-8C6B-E0C8416932E3}"/>
              </a:ext>
            </a:extLst>
          </p:cNvPr>
          <p:cNvSpPr/>
          <p:nvPr/>
        </p:nvSpPr>
        <p:spPr>
          <a:xfrm>
            <a:off x="542925" y="1495425"/>
            <a:ext cx="6315075" cy="4770537"/>
          </a:xfrm>
          <a:prstGeom prst="rect">
            <a:avLst/>
          </a:prstGeom>
        </p:spPr>
        <p:txBody>
          <a:bodyPr wrap="square">
            <a:spAutoFit/>
          </a:bodyPr>
          <a:lstStyle/>
          <a:p>
            <a:pPr marL="342900" indent="-342900">
              <a:buFont typeface="Arial" panose="020B0604020202020204" pitchFamily="34" charset="0"/>
              <a:buChar char="•"/>
            </a:pPr>
            <a:r>
              <a:rPr lang="en-US" dirty="0"/>
              <a:t>Events are indicators of some actions.</a:t>
            </a:r>
          </a:p>
          <a:p>
            <a:endParaRPr lang="en-US" dirty="0"/>
          </a:p>
          <a:p>
            <a:pPr marL="342900" indent="-342900">
              <a:buFont typeface="Arial" panose="020B0604020202020204" pitchFamily="34" charset="0"/>
              <a:buChar char="•"/>
            </a:pPr>
            <a:r>
              <a:rPr lang="en-US" dirty="0"/>
              <a:t>Every time you interact with a webpage through it’s user interface, an </a:t>
            </a:r>
            <a:r>
              <a:rPr lang="en-US" b="1" dirty="0"/>
              <a:t>event</a:t>
            </a:r>
            <a:r>
              <a:rPr lang="en-US" dirty="0"/>
              <a:t> is happening.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you click a button a click event is triggered. When you press a key a </a:t>
            </a:r>
            <a:r>
              <a:rPr lang="en-US" dirty="0" err="1"/>
              <a:t>keydown</a:t>
            </a:r>
            <a:r>
              <a:rPr lang="en-US" dirty="0"/>
              <a:t> event is triggered. These events have associated functions that, when triggered, are executed to make a change to the user interface in some way.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Events are actions or occurrences that happen in the system you are programming, which the system tells you about so you can respond to them in some way if desired</a:t>
            </a:r>
          </a:p>
          <a:p>
            <a:endParaRPr lang="en-US" dirty="0">
              <a:solidFill>
                <a:srgbClr val="242729"/>
              </a:solidFill>
              <a:latin typeface="Arial" panose="020B0604020202020204" pitchFamily="34" charset="0"/>
            </a:endParaRPr>
          </a:p>
        </p:txBody>
      </p:sp>
    </p:spTree>
    <p:extLst>
      <p:ext uri="{BB962C8B-B14F-4D97-AF65-F5344CB8AC3E}">
        <p14:creationId xmlns:p14="http://schemas.microsoft.com/office/powerpoint/2010/main" val="409864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de-DE" dirty="0"/>
              <a:t>Introduction (contd.)</a:t>
            </a:r>
          </a:p>
        </p:txBody>
      </p:sp>
      <p:sp>
        <p:nvSpPr>
          <p:cNvPr id="2" name="Rectangle 1">
            <a:extLst>
              <a:ext uri="{FF2B5EF4-FFF2-40B4-BE49-F238E27FC236}">
                <a16:creationId xmlns:a16="http://schemas.microsoft.com/office/drawing/2014/main" id="{963DD788-B887-4DE4-8C6B-E0C8416932E3}"/>
              </a:ext>
            </a:extLst>
          </p:cNvPr>
          <p:cNvSpPr/>
          <p:nvPr/>
        </p:nvSpPr>
        <p:spPr>
          <a:xfrm>
            <a:off x="542925" y="1495425"/>
            <a:ext cx="6315075" cy="5062924"/>
          </a:xfrm>
          <a:prstGeom prst="rect">
            <a:avLst/>
          </a:prstGeom>
        </p:spPr>
        <p:txBody>
          <a:bodyPr wrap="square">
            <a:spAutoFit/>
          </a:bodyPr>
          <a:lstStyle/>
          <a:p>
            <a:pPr marL="342900" indent="-342900">
              <a:buFont typeface="Arial" panose="020B0604020202020204" pitchFamily="34" charset="0"/>
              <a:buChar char="•"/>
            </a:pPr>
            <a:r>
              <a:rPr lang="en-US" dirty="0"/>
              <a:t>Each available event has an </a:t>
            </a:r>
            <a:r>
              <a:rPr lang="en-US" b="1" dirty="0"/>
              <a:t>event handler</a:t>
            </a:r>
            <a:r>
              <a:rPr lang="en-US" dirty="0"/>
              <a:t>, which is a block of code that will be run when the event fires. When such a block of code is defined to be run in response to an event firing, we say we are </a:t>
            </a:r>
            <a:r>
              <a:rPr lang="en-US" b="1" dirty="0"/>
              <a:t>registering an event handler</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Event-Driven Programming </a:t>
            </a:r>
            <a:r>
              <a:rPr lang="en-US" dirty="0"/>
              <a:t>makes use of the following concepts:</a:t>
            </a:r>
          </a:p>
          <a:p>
            <a:endParaRPr lang="en-US" dirty="0"/>
          </a:p>
          <a:p>
            <a:pPr marL="936078" lvl="1" indent="-457200">
              <a:buFont typeface="Wingdings" panose="05000000000000000000" pitchFamily="2" charset="2"/>
              <a:buChar char="Ø"/>
            </a:pPr>
            <a:r>
              <a:rPr lang="en-US" dirty="0"/>
              <a:t>An Event Handler is a callback function that will be called when an event is triggered.</a:t>
            </a:r>
          </a:p>
          <a:p>
            <a:pPr lvl="1"/>
            <a:endParaRPr lang="en-US" dirty="0"/>
          </a:p>
          <a:p>
            <a:pPr marL="936078" lvl="1" indent="-457200">
              <a:buFont typeface="Wingdings" panose="05000000000000000000" pitchFamily="2" charset="2"/>
              <a:buChar char="Ø"/>
            </a:pPr>
            <a:r>
              <a:rPr lang="en-US" dirty="0"/>
              <a:t>A Main Loop </a:t>
            </a:r>
            <a:r>
              <a:rPr lang="en-US" b="1" dirty="0"/>
              <a:t>listens</a:t>
            </a:r>
            <a:r>
              <a:rPr lang="en-US" dirty="0"/>
              <a:t> for event triggers and calls the associated event handler for that event.</a:t>
            </a:r>
          </a:p>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p:txBody>
      </p:sp>
    </p:spTree>
    <p:extLst>
      <p:ext uri="{BB962C8B-B14F-4D97-AF65-F5344CB8AC3E}">
        <p14:creationId xmlns:p14="http://schemas.microsoft.com/office/powerpoint/2010/main" val="269042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de-DE" dirty="0"/>
              <a:t>Event Handlers</a:t>
            </a:r>
          </a:p>
        </p:txBody>
      </p:sp>
      <p:sp>
        <p:nvSpPr>
          <p:cNvPr id="2" name="Rectangle 1">
            <a:extLst>
              <a:ext uri="{FF2B5EF4-FFF2-40B4-BE49-F238E27FC236}">
                <a16:creationId xmlns:a16="http://schemas.microsoft.com/office/drawing/2014/main" id="{963DD788-B887-4DE4-8C6B-E0C8416932E3}"/>
              </a:ext>
            </a:extLst>
          </p:cNvPr>
          <p:cNvSpPr/>
          <p:nvPr/>
        </p:nvSpPr>
        <p:spPr>
          <a:xfrm>
            <a:off x="542925" y="1495425"/>
            <a:ext cx="6315075" cy="969496"/>
          </a:xfrm>
          <a:prstGeom prst="rect">
            <a:avLst/>
          </a:prstGeom>
        </p:spPr>
        <p:txBody>
          <a:bodyPr wrap="square">
            <a:spAutoFit/>
          </a:bodyPr>
          <a:lstStyle/>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p:txBody>
      </p:sp>
      <p:sp>
        <p:nvSpPr>
          <p:cNvPr id="3" name="Rectangle 1">
            <a:extLst>
              <a:ext uri="{FF2B5EF4-FFF2-40B4-BE49-F238E27FC236}">
                <a16:creationId xmlns:a16="http://schemas.microsoft.com/office/drawing/2014/main" id="{87EFD6C8-D1B0-4A15-A89F-37B74AC0BA0F}"/>
              </a:ext>
            </a:extLst>
          </p:cNvPr>
          <p:cNvSpPr>
            <a:spLocks noChangeArrowheads="1"/>
          </p:cNvSpPr>
          <p:nvPr/>
        </p:nvSpPr>
        <p:spPr bwMode="auto">
          <a:xfrm>
            <a:off x="542925" y="1213009"/>
            <a:ext cx="7936249" cy="4431983"/>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101094"/>
              </a:solidFill>
              <a:effectLst/>
              <a:latin typeface="inherit"/>
            </a:endParaRPr>
          </a:p>
          <a:p>
            <a:pPr lvl="0" defTabSz="914400" eaLnBrk="0" fontAlgn="base" hangingPunct="0">
              <a:spcBef>
                <a:spcPct val="0"/>
              </a:spcBef>
              <a:spcAft>
                <a:spcPct val="0"/>
              </a:spcAft>
            </a:pPr>
            <a:r>
              <a:rPr lang="en-US" dirty="0"/>
              <a:t>var events = require('events');</a:t>
            </a:r>
            <a:br>
              <a:rPr lang="en-US" sz="2000" dirty="0"/>
            </a:br>
            <a:r>
              <a:rPr lang="en-US" dirty="0"/>
              <a:t>var </a:t>
            </a:r>
            <a:r>
              <a:rPr lang="en-US" dirty="0" err="1"/>
              <a:t>eventEmitter</a:t>
            </a:r>
            <a:r>
              <a:rPr lang="en-US" dirty="0"/>
              <a:t> = new </a:t>
            </a:r>
            <a:r>
              <a:rPr lang="en-US" dirty="0" err="1"/>
              <a:t>events.EventEmitter</a:t>
            </a:r>
            <a:r>
              <a:rPr lang="en-US" dirty="0"/>
              <a:t>();</a:t>
            </a:r>
            <a:br>
              <a:rPr lang="en-US" sz="2000" dirty="0"/>
            </a:br>
            <a:br>
              <a:rPr lang="en-US" sz="2000" dirty="0"/>
            </a:br>
            <a:r>
              <a:rPr lang="en-US" dirty="0">
                <a:solidFill>
                  <a:srgbClr val="00B050"/>
                </a:solidFill>
              </a:rPr>
              <a:t>//Create an event handler:</a:t>
            </a:r>
            <a:br>
              <a:rPr lang="en-US" dirty="0">
                <a:solidFill>
                  <a:srgbClr val="00B050"/>
                </a:solidFill>
              </a:rPr>
            </a:br>
            <a:r>
              <a:rPr lang="en-US" dirty="0"/>
              <a:t>var </a:t>
            </a:r>
            <a:r>
              <a:rPr lang="en-US" dirty="0" err="1"/>
              <a:t>myEventHandler</a:t>
            </a:r>
            <a:r>
              <a:rPr lang="en-US" dirty="0"/>
              <a:t> = function () {</a:t>
            </a:r>
            <a:br>
              <a:rPr lang="en-US" sz="2000" dirty="0"/>
            </a:br>
            <a:r>
              <a:rPr lang="en-US" dirty="0"/>
              <a:t>  console.log('I hear a scream!');</a:t>
            </a:r>
            <a:br>
              <a:rPr lang="en-US" sz="2000" dirty="0"/>
            </a:br>
            <a:r>
              <a:rPr lang="en-US" dirty="0"/>
              <a:t>}</a:t>
            </a:r>
            <a:br>
              <a:rPr lang="en-US" sz="2000" dirty="0"/>
            </a:br>
            <a:br>
              <a:rPr lang="en-US" sz="2000" dirty="0"/>
            </a:br>
            <a:r>
              <a:rPr lang="en-US" dirty="0">
                <a:solidFill>
                  <a:srgbClr val="00B050"/>
                </a:solidFill>
              </a:rPr>
              <a:t>//Assign the event handler to an event:</a:t>
            </a:r>
            <a:br>
              <a:rPr lang="en-US" dirty="0">
                <a:solidFill>
                  <a:srgbClr val="00B050"/>
                </a:solidFill>
              </a:rPr>
            </a:br>
            <a:r>
              <a:rPr lang="en-US" dirty="0" err="1"/>
              <a:t>eventEmitter.on</a:t>
            </a:r>
            <a:r>
              <a:rPr lang="en-US" dirty="0"/>
              <a:t>('scream', </a:t>
            </a:r>
            <a:r>
              <a:rPr lang="en-US" dirty="0" err="1"/>
              <a:t>myEventHandler</a:t>
            </a:r>
            <a:r>
              <a:rPr lang="en-US" dirty="0"/>
              <a:t>);</a:t>
            </a:r>
            <a:br>
              <a:rPr lang="en-US" sz="2000" dirty="0"/>
            </a:br>
            <a:br>
              <a:rPr lang="en-US" sz="2000" dirty="0"/>
            </a:br>
            <a:r>
              <a:rPr lang="en-US" dirty="0">
                <a:solidFill>
                  <a:srgbClr val="00B050"/>
                </a:solidFill>
              </a:rPr>
              <a:t>//Fire the 'scream' event:</a:t>
            </a:r>
            <a:br>
              <a:rPr lang="en-US" dirty="0">
                <a:solidFill>
                  <a:srgbClr val="00B050"/>
                </a:solidFill>
              </a:rPr>
            </a:br>
            <a:r>
              <a:rPr lang="en-US" dirty="0" err="1"/>
              <a:t>eventEmitter.emit</a:t>
            </a:r>
            <a:r>
              <a:rPr lang="en-US" dirty="0"/>
              <a:t>('scream');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6970DB6-8BCF-4159-A70E-D93E5ABBCFFB}"/>
              </a:ext>
            </a:extLst>
          </p:cNvPr>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232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E5FC5F-EE6B-45B8-864E-8BC4B8EE160E}"/>
              </a:ext>
            </a:extLst>
          </p:cNvPr>
          <p:cNvSpPr>
            <a:spLocks noGrp="1"/>
          </p:cNvSpPr>
          <p:nvPr>
            <p:ph type="title"/>
          </p:nvPr>
        </p:nvSpPr>
        <p:spPr/>
        <p:txBody>
          <a:bodyPr/>
          <a:lstStyle/>
          <a:p>
            <a:r>
              <a:rPr lang="en-US" sz="2800" dirty="0"/>
              <a:t>Event Emitters</a:t>
            </a:r>
          </a:p>
        </p:txBody>
      </p:sp>
      <p:sp>
        <p:nvSpPr>
          <p:cNvPr id="11" name="TextBox 10">
            <a:extLst>
              <a:ext uri="{FF2B5EF4-FFF2-40B4-BE49-F238E27FC236}">
                <a16:creationId xmlns:a16="http://schemas.microsoft.com/office/drawing/2014/main" id="{5D71B097-B36A-422F-8E65-31630DDFE2F3}"/>
              </a:ext>
            </a:extLst>
          </p:cNvPr>
          <p:cNvSpPr txBox="1"/>
          <p:nvPr/>
        </p:nvSpPr>
        <p:spPr>
          <a:xfrm>
            <a:off x="3628103" y="1143001"/>
            <a:ext cx="5515897" cy="3077766"/>
          </a:xfrm>
          <a:prstGeom prst="rect">
            <a:avLst/>
          </a:prstGeom>
          <a:noFill/>
        </p:spPr>
        <p:txBody>
          <a:bodyPr wrap="square" rtlCol="0">
            <a:spAutoFit/>
          </a:bodyPr>
          <a:lstStyle/>
          <a:p>
            <a:r>
              <a:rPr lang="en-US" sz="1800" dirty="0">
                <a:solidFill>
                  <a:schemeClr val="tx2">
                    <a:lumMod val="50000"/>
                  </a:schemeClr>
                </a:solidFill>
              </a:rPr>
              <a:t>Node.js natively provides us with a useful module called </a:t>
            </a:r>
            <a:r>
              <a:rPr lang="en-US" sz="1800" b="1" dirty="0" err="1">
                <a:solidFill>
                  <a:schemeClr val="tx2">
                    <a:lumMod val="50000"/>
                  </a:schemeClr>
                </a:solidFill>
              </a:rPr>
              <a:t>EventEmitter</a:t>
            </a:r>
            <a:r>
              <a:rPr lang="en-US" sz="1800" dirty="0">
                <a:solidFill>
                  <a:schemeClr val="tx2">
                    <a:lumMod val="50000"/>
                  </a:schemeClr>
                </a:solidFill>
              </a:rPr>
              <a:t> </a:t>
            </a:r>
          </a:p>
          <a:p>
            <a:r>
              <a:rPr lang="en-US" sz="1800" dirty="0">
                <a:solidFill>
                  <a:schemeClr val="tx2">
                    <a:lumMod val="50000"/>
                  </a:schemeClr>
                </a:solidFill>
              </a:rPr>
              <a:t>that allows us to get started incorporating Event-Driven Programming in our project right away.</a:t>
            </a:r>
          </a:p>
          <a:p>
            <a:endParaRPr lang="en-US" sz="1800" dirty="0">
              <a:solidFill>
                <a:schemeClr val="tx2">
                  <a:lumMod val="50000"/>
                </a:schemeClr>
              </a:solidFill>
            </a:endParaRPr>
          </a:p>
          <a:p>
            <a:r>
              <a:rPr lang="en-US" sz="1800" b="1" dirty="0">
                <a:solidFill>
                  <a:schemeClr val="tx2">
                    <a:lumMod val="50000"/>
                  </a:schemeClr>
                </a:solidFill>
              </a:rPr>
              <a:t>We access the </a:t>
            </a:r>
            <a:r>
              <a:rPr lang="en-US" sz="1800" b="1" dirty="0" err="1">
                <a:solidFill>
                  <a:schemeClr val="tx2">
                    <a:lumMod val="50000"/>
                  </a:schemeClr>
                </a:solidFill>
              </a:rPr>
              <a:t>EventEmitter</a:t>
            </a:r>
            <a:r>
              <a:rPr lang="en-US" sz="1800" b="1" dirty="0">
                <a:solidFill>
                  <a:schemeClr val="tx2">
                    <a:lumMod val="50000"/>
                  </a:schemeClr>
                </a:solidFill>
              </a:rPr>
              <a:t> class through the events module</a:t>
            </a:r>
            <a:r>
              <a:rPr lang="en-US" sz="1800" dirty="0">
                <a:solidFill>
                  <a:schemeClr val="tx2">
                    <a:lumMod val="50000"/>
                  </a:schemeClr>
                </a:solidFill>
              </a:rPr>
              <a:t>. Once imported we’ll need to create a </a:t>
            </a:r>
          </a:p>
          <a:p>
            <a:r>
              <a:rPr lang="en-US" sz="1800" dirty="0">
                <a:solidFill>
                  <a:schemeClr val="tx2">
                    <a:lumMod val="50000"/>
                  </a:schemeClr>
                </a:solidFill>
              </a:rPr>
              <a:t>new object from the class to start using it.</a:t>
            </a:r>
          </a:p>
          <a:p>
            <a:endParaRPr lang="en-US" sz="1800" dirty="0">
              <a:solidFill>
                <a:schemeClr val="tx2">
                  <a:lumMod val="50000"/>
                </a:schemeClr>
              </a:solidFill>
            </a:endParaRPr>
          </a:p>
          <a:p>
            <a:endParaRPr lang="en-US" sz="1400" dirty="0" err="1">
              <a:solidFill>
                <a:schemeClr val="tx2">
                  <a:lumMod val="50000"/>
                </a:schemeClr>
              </a:solidFill>
            </a:endParaRPr>
          </a:p>
        </p:txBody>
      </p:sp>
      <p:sp>
        <p:nvSpPr>
          <p:cNvPr id="13" name="Rectangle 12">
            <a:extLst>
              <a:ext uri="{FF2B5EF4-FFF2-40B4-BE49-F238E27FC236}">
                <a16:creationId xmlns:a16="http://schemas.microsoft.com/office/drawing/2014/main" id="{2454E5E5-F030-48C9-B23F-0E36AF684C44}"/>
              </a:ext>
            </a:extLst>
          </p:cNvPr>
          <p:cNvSpPr/>
          <p:nvPr/>
        </p:nvSpPr>
        <p:spPr>
          <a:xfrm>
            <a:off x="3628103" y="4162425"/>
            <a:ext cx="4983419" cy="1390650"/>
          </a:xfrm>
          <a:prstGeom prst="rect">
            <a:avLst/>
          </a:prstGeom>
          <a:solidFill>
            <a:srgbClr val="0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const </a:t>
            </a:r>
            <a:r>
              <a:rPr lang="en-US" sz="1600" dirty="0" err="1">
                <a:solidFill>
                  <a:schemeClr val="bg1"/>
                </a:solidFill>
              </a:rPr>
              <a:t>EventEmitter</a:t>
            </a:r>
            <a:r>
              <a:rPr lang="en-US" sz="1600" dirty="0">
                <a:solidFill>
                  <a:schemeClr val="bg1"/>
                </a:solidFill>
              </a:rPr>
              <a:t> = require('events').</a:t>
            </a:r>
            <a:r>
              <a:rPr lang="en-US" sz="1600" dirty="0" err="1">
                <a:solidFill>
                  <a:schemeClr val="bg1"/>
                </a:solidFill>
              </a:rPr>
              <a:t>EventEmitter</a:t>
            </a:r>
            <a:r>
              <a:rPr lang="en-US" sz="1600" dirty="0">
                <a:solidFill>
                  <a:schemeClr val="bg1"/>
                </a:solidFill>
              </a:rPr>
              <a:t>;</a:t>
            </a:r>
          </a:p>
          <a:p>
            <a:r>
              <a:rPr lang="en-US" sz="1600" dirty="0">
                <a:solidFill>
                  <a:schemeClr val="bg1"/>
                </a:solidFill>
              </a:rPr>
              <a:t>const </a:t>
            </a:r>
            <a:r>
              <a:rPr lang="en-US" sz="1600" dirty="0" err="1">
                <a:solidFill>
                  <a:schemeClr val="bg1"/>
                </a:solidFill>
              </a:rPr>
              <a:t>myEventEmitter</a:t>
            </a:r>
            <a:r>
              <a:rPr lang="en-US" sz="1600" dirty="0">
                <a:solidFill>
                  <a:schemeClr val="bg1"/>
                </a:solidFill>
              </a:rPr>
              <a:t> = new </a:t>
            </a:r>
            <a:r>
              <a:rPr lang="en-US" sz="1600" dirty="0" err="1">
                <a:solidFill>
                  <a:schemeClr val="bg1"/>
                </a:solidFill>
              </a:rPr>
              <a:t>EventEmitter</a:t>
            </a:r>
            <a:r>
              <a:rPr lang="en-US" sz="1600" dirty="0">
                <a:solidFill>
                  <a:schemeClr val="bg1"/>
                </a:solidFill>
              </a:rPr>
              <a:t>;</a:t>
            </a:r>
          </a:p>
        </p:txBody>
      </p:sp>
      <p:sp>
        <p:nvSpPr>
          <p:cNvPr id="15" name="TextBox 14">
            <a:extLst>
              <a:ext uri="{FF2B5EF4-FFF2-40B4-BE49-F238E27FC236}">
                <a16:creationId xmlns:a16="http://schemas.microsoft.com/office/drawing/2014/main" id="{CF0BDF77-BF11-415C-B658-57829FFCE050}"/>
              </a:ext>
            </a:extLst>
          </p:cNvPr>
          <p:cNvSpPr txBox="1"/>
          <p:nvPr/>
        </p:nvSpPr>
        <p:spPr>
          <a:xfrm>
            <a:off x="3275678" y="6057900"/>
            <a:ext cx="5848076" cy="584775"/>
          </a:xfrm>
          <a:prstGeom prst="rect">
            <a:avLst/>
          </a:prstGeom>
          <a:noFill/>
        </p:spPr>
        <p:txBody>
          <a:bodyPr wrap="none" rtlCol="0">
            <a:spAutoFit/>
          </a:bodyPr>
          <a:lstStyle/>
          <a:p>
            <a:r>
              <a:rPr lang="en-US" sz="1600" b="1" dirty="0">
                <a:solidFill>
                  <a:schemeClr val="tx2">
                    <a:lumMod val="50000"/>
                  </a:schemeClr>
                </a:solidFill>
              </a:rPr>
              <a:t>All objects that emit events are instances of </a:t>
            </a:r>
            <a:r>
              <a:rPr lang="en-US" sz="1600" b="1" dirty="0" err="1">
                <a:solidFill>
                  <a:schemeClr val="tx2">
                    <a:lumMod val="50000"/>
                  </a:schemeClr>
                </a:solidFill>
              </a:rPr>
              <a:t>EventEmitter</a:t>
            </a:r>
            <a:r>
              <a:rPr lang="en-US" sz="1600" b="1" dirty="0">
                <a:solidFill>
                  <a:schemeClr val="tx2">
                    <a:lumMod val="50000"/>
                  </a:schemeClr>
                </a:solidFill>
              </a:rPr>
              <a:t> </a:t>
            </a:r>
          </a:p>
          <a:p>
            <a:r>
              <a:rPr lang="en-US" sz="1600" b="1" dirty="0">
                <a:solidFill>
                  <a:schemeClr val="tx2">
                    <a:lumMod val="50000"/>
                  </a:schemeClr>
                </a:solidFill>
              </a:rPr>
              <a:t>Class.</a:t>
            </a:r>
          </a:p>
        </p:txBody>
      </p:sp>
    </p:spTree>
    <p:extLst>
      <p:ext uri="{BB962C8B-B14F-4D97-AF65-F5344CB8AC3E}">
        <p14:creationId xmlns:p14="http://schemas.microsoft.com/office/powerpoint/2010/main" val="289519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de-DE" dirty="0"/>
              <a:t>EventEmitter</a:t>
            </a:r>
          </a:p>
        </p:txBody>
      </p:sp>
      <p:sp>
        <p:nvSpPr>
          <p:cNvPr id="2" name="Rectangle 1">
            <a:extLst>
              <a:ext uri="{FF2B5EF4-FFF2-40B4-BE49-F238E27FC236}">
                <a16:creationId xmlns:a16="http://schemas.microsoft.com/office/drawing/2014/main" id="{963DD788-B887-4DE4-8C6B-E0C8416932E3}"/>
              </a:ext>
            </a:extLst>
          </p:cNvPr>
          <p:cNvSpPr/>
          <p:nvPr/>
        </p:nvSpPr>
        <p:spPr>
          <a:xfrm>
            <a:off x="542925" y="1533525"/>
            <a:ext cx="6315075" cy="2431435"/>
          </a:xfrm>
          <a:prstGeom prst="rect">
            <a:avLst/>
          </a:prstGeom>
        </p:spPr>
        <p:txBody>
          <a:bodyPr wrap="square">
            <a:spAutoFit/>
          </a:bodyPr>
          <a:lstStyle/>
          <a:p>
            <a:r>
              <a:rPr lang="en-US" dirty="0">
                <a:solidFill>
                  <a:srgbClr val="242729"/>
                </a:solidFill>
                <a:latin typeface="Arial" panose="020B0604020202020204" pitchFamily="34" charset="0"/>
              </a:rPr>
              <a:t>The following example shows a simple </a:t>
            </a:r>
            <a:r>
              <a:rPr lang="en-US" b="1" dirty="0" err="1">
                <a:solidFill>
                  <a:srgbClr val="242729"/>
                </a:solidFill>
                <a:latin typeface="Arial" panose="020B0604020202020204" pitchFamily="34" charset="0"/>
              </a:rPr>
              <a:t>EventEmitter</a:t>
            </a:r>
            <a:r>
              <a:rPr lang="en-US" dirty="0">
                <a:solidFill>
                  <a:srgbClr val="242729"/>
                </a:solidFill>
                <a:latin typeface="Arial" panose="020B0604020202020204" pitchFamily="34" charset="0"/>
              </a:rPr>
              <a:t> instance with a single listener. </a:t>
            </a:r>
          </a:p>
          <a:p>
            <a:r>
              <a:rPr lang="en-US" dirty="0">
                <a:solidFill>
                  <a:srgbClr val="242729"/>
                </a:solidFill>
                <a:latin typeface="Arial" panose="020B0604020202020204" pitchFamily="34" charset="0"/>
              </a:rPr>
              <a:t>The </a:t>
            </a:r>
            <a:r>
              <a:rPr lang="en-US" dirty="0" err="1">
                <a:solidFill>
                  <a:srgbClr val="242729"/>
                </a:solidFill>
                <a:latin typeface="Arial" panose="020B0604020202020204" pitchFamily="34" charset="0"/>
              </a:rPr>
              <a:t>eventEmitter.on</a:t>
            </a:r>
            <a:r>
              <a:rPr lang="en-US" dirty="0">
                <a:solidFill>
                  <a:srgbClr val="242729"/>
                </a:solidFill>
                <a:latin typeface="Arial" panose="020B0604020202020204" pitchFamily="34" charset="0"/>
              </a:rPr>
              <a:t>() method is used to register listeners, while the </a:t>
            </a:r>
            <a:r>
              <a:rPr lang="en-US" dirty="0" err="1">
                <a:solidFill>
                  <a:srgbClr val="242729"/>
                </a:solidFill>
                <a:latin typeface="Arial" panose="020B0604020202020204" pitchFamily="34" charset="0"/>
              </a:rPr>
              <a:t>eventEmitter.emit</a:t>
            </a:r>
            <a:r>
              <a:rPr lang="en-US" dirty="0">
                <a:solidFill>
                  <a:srgbClr val="242729"/>
                </a:solidFill>
                <a:latin typeface="Arial" panose="020B0604020202020204" pitchFamily="34" charset="0"/>
              </a:rPr>
              <a:t>() method is used to trigger the event.</a:t>
            </a:r>
          </a:p>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a:p>
            <a:endParaRPr lang="en-US" dirty="0">
              <a:solidFill>
                <a:srgbClr val="242729"/>
              </a:solidFill>
              <a:latin typeface="Arial" panose="020B0604020202020204" pitchFamily="34" charset="0"/>
            </a:endParaRPr>
          </a:p>
        </p:txBody>
      </p:sp>
      <p:sp>
        <p:nvSpPr>
          <p:cNvPr id="4" name="Rectangle 3">
            <a:extLst>
              <a:ext uri="{FF2B5EF4-FFF2-40B4-BE49-F238E27FC236}">
                <a16:creationId xmlns:a16="http://schemas.microsoft.com/office/drawing/2014/main" id="{4572A40F-2DE4-41ED-89A0-511CBA2ED431}"/>
              </a:ext>
            </a:extLst>
          </p:cNvPr>
          <p:cNvSpPr/>
          <p:nvPr/>
        </p:nvSpPr>
        <p:spPr>
          <a:xfrm>
            <a:off x="542925" y="3057525"/>
            <a:ext cx="7381875" cy="2545735"/>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242729"/>
                </a:solidFill>
                <a:latin typeface="Arial" panose="020B0604020202020204" pitchFamily="34" charset="0"/>
              </a:rPr>
              <a:t>const </a:t>
            </a:r>
            <a:r>
              <a:rPr lang="en-US" sz="1600" dirty="0" err="1">
                <a:solidFill>
                  <a:srgbClr val="242729"/>
                </a:solidFill>
                <a:latin typeface="Arial" panose="020B0604020202020204" pitchFamily="34" charset="0"/>
              </a:rPr>
              <a:t>EventEmitter</a:t>
            </a:r>
            <a:r>
              <a:rPr lang="en-US" sz="1600" dirty="0">
                <a:solidFill>
                  <a:srgbClr val="242729"/>
                </a:solidFill>
                <a:latin typeface="Arial" panose="020B0604020202020204" pitchFamily="34" charset="0"/>
              </a:rPr>
              <a:t> = require('events');</a:t>
            </a:r>
          </a:p>
          <a:p>
            <a:r>
              <a:rPr lang="en-US" sz="1600" dirty="0">
                <a:solidFill>
                  <a:srgbClr val="242729"/>
                </a:solidFill>
                <a:latin typeface="Arial" panose="020B0604020202020204" pitchFamily="34" charset="0"/>
              </a:rPr>
              <a:t>class </a:t>
            </a:r>
            <a:r>
              <a:rPr lang="en-US" sz="1600" dirty="0" err="1">
                <a:solidFill>
                  <a:srgbClr val="242729"/>
                </a:solidFill>
                <a:latin typeface="Arial" panose="020B0604020202020204" pitchFamily="34" charset="0"/>
              </a:rPr>
              <a:t>MyEmitter</a:t>
            </a:r>
            <a:r>
              <a:rPr lang="en-US" sz="1600" dirty="0">
                <a:solidFill>
                  <a:srgbClr val="242729"/>
                </a:solidFill>
                <a:latin typeface="Arial" panose="020B0604020202020204" pitchFamily="34" charset="0"/>
              </a:rPr>
              <a:t> extends </a:t>
            </a:r>
            <a:r>
              <a:rPr lang="en-US" sz="1600" dirty="0" err="1">
                <a:solidFill>
                  <a:srgbClr val="242729"/>
                </a:solidFill>
                <a:latin typeface="Arial" panose="020B0604020202020204" pitchFamily="34" charset="0"/>
              </a:rPr>
              <a:t>EventEmitter</a:t>
            </a:r>
            <a:r>
              <a:rPr lang="en-US" sz="1600" dirty="0">
                <a:solidFill>
                  <a:srgbClr val="242729"/>
                </a:solidFill>
                <a:latin typeface="Arial" panose="020B0604020202020204" pitchFamily="34" charset="0"/>
              </a:rPr>
              <a:t> {}</a:t>
            </a:r>
          </a:p>
          <a:p>
            <a:r>
              <a:rPr lang="en-US" sz="1600" dirty="0">
                <a:solidFill>
                  <a:srgbClr val="242729"/>
                </a:solidFill>
                <a:latin typeface="Arial" panose="020B0604020202020204" pitchFamily="34" charset="0"/>
              </a:rPr>
              <a:t>const </a:t>
            </a:r>
            <a:r>
              <a:rPr lang="en-US" sz="1600" dirty="0" err="1">
                <a:solidFill>
                  <a:srgbClr val="242729"/>
                </a:solidFill>
                <a:latin typeface="Arial" panose="020B0604020202020204" pitchFamily="34" charset="0"/>
              </a:rPr>
              <a:t>myEmitter</a:t>
            </a:r>
            <a:r>
              <a:rPr lang="en-US" sz="1600" dirty="0">
                <a:solidFill>
                  <a:srgbClr val="242729"/>
                </a:solidFill>
                <a:latin typeface="Arial" panose="020B0604020202020204" pitchFamily="34" charset="0"/>
              </a:rPr>
              <a:t> = new </a:t>
            </a:r>
            <a:r>
              <a:rPr lang="en-US" sz="1600" dirty="0" err="1">
                <a:solidFill>
                  <a:srgbClr val="242729"/>
                </a:solidFill>
                <a:latin typeface="Arial" panose="020B0604020202020204" pitchFamily="34" charset="0"/>
              </a:rPr>
              <a:t>MyEmitter</a:t>
            </a:r>
            <a:r>
              <a:rPr lang="en-US" sz="1600" dirty="0">
                <a:solidFill>
                  <a:srgbClr val="242729"/>
                </a:solidFill>
                <a:latin typeface="Arial" panose="020B0604020202020204" pitchFamily="34" charset="0"/>
              </a:rPr>
              <a:t>();</a:t>
            </a:r>
          </a:p>
          <a:p>
            <a:endParaRPr lang="en-US" sz="1600" dirty="0">
              <a:solidFill>
                <a:srgbClr val="242729"/>
              </a:solidFill>
              <a:latin typeface="Arial" panose="020B0604020202020204" pitchFamily="34" charset="0"/>
            </a:endParaRPr>
          </a:p>
          <a:p>
            <a:r>
              <a:rPr lang="en-US" sz="1600" dirty="0" err="1">
                <a:solidFill>
                  <a:srgbClr val="242729"/>
                </a:solidFill>
                <a:latin typeface="Arial" panose="020B0604020202020204" pitchFamily="34" charset="0"/>
              </a:rPr>
              <a:t>myEmitter.on</a:t>
            </a:r>
            <a:r>
              <a:rPr lang="en-US" sz="1600" dirty="0">
                <a:solidFill>
                  <a:srgbClr val="242729"/>
                </a:solidFill>
                <a:latin typeface="Arial" panose="020B0604020202020204" pitchFamily="34" charset="0"/>
              </a:rPr>
              <a:t>('event', () =&gt; {</a:t>
            </a:r>
          </a:p>
          <a:p>
            <a:r>
              <a:rPr lang="en-US" sz="1600" dirty="0">
                <a:solidFill>
                  <a:srgbClr val="242729"/>
                </a:solidFill>
                <a:latin typeface="Arial" panose="020B0604020202020204" pitchFamily="34" charset="0"/>
              </a:rPr>
              <a:t>  console.log('an event occurred!');</a:t>
            </a:r>
          </a:p>
          <a:p>
            <a:r>
              <a:rPr lang="en-US" sz="1600" dirty="0">
                <a:solidFill>
                  <a:srgbClr val="242729"/>
                </a:solidFill>
                <a:latin typeface="Arial" panose="020B0604020202020204" pitchFamily="34" charset="0"/>
              </a:rPr>
              <a:t>});</a:t>
            </a:r>
          </a:p>
          <a:p>
            <a:endParaRPr lang="en-US" sz="1600" dirty="0">
              <a:solidFill>
                <a:srgbClr val="242729"/>
              </a:solidFill>
              <a:latin typeface="Arial" panose="020B0604020202020204" pitchFamily="34" charset="0"/>
            </a:endParaRPr>
          </a:p>
          <a:p>
            <a:r>
              <a:rPr lang="en-US" sz="1600" dirty="0" err="1">
                <a:solidFill>
                  <a:srgbClr val="242729"/>
                </a:solidFill>
                <a:latin typeface="Arial" panose="020B0604020202020204" pitchFamily="34" charset="0"/>
              </a:rPr>
              <a:t>myEmitter.emit</a:t>
            </a:r>
            <a:r>
              <a:rPr lang="en-US" sz="1600" dirty="0">
                <a:solidFill>
                  <a:srgbClr val="242729"/>
                </a:solidFill>
                <a:latin typeface="Arial" panose="020B0604020202020204" pitchFamily="34" charset="0"/>
              </a:rPr>
              <a:t>('event');</a:t>
            </a:r>
          </a:p>
        </p:txBody>
      </p:sp>
      <p:sp>
        <p:nvSpPr>
          <p:cNvPr id="5" name="Rectangle 4">
            <a:extLst>
              <a:ext uri="{FF2B5EF4-FFF2-40B4-BE49-F238E27FC236}">
                <a16:creationId xmlns:a16="http://schemas.microsoft.com/office/drawing/2014/main" id="{F8722FA9-2E2E-4841-9EB5-68ABECFD508E}"/>
              </a:ext>
            </a:extLst>
          </p:cNvPr>
          <p:cNvSpPr/>
          <p:nvPr/>
        </p:nvSpPr>
        <p:spPr>
          <a:xfrm>
            <a:off x="628650" y="5681796"/>
            <a:ext cx="6457949" cy="384721"/>
          </a:xfrm>
          <a:prstGeom prst="rect">
            <a:avLst/>
          </a:prstGeom>
        </p:spPr>
        <p:txBody>
          <a:bodyPr wrap="square">
            <a:spAutoFit/>
          </a:bodyPr>
          <a:lstStyle/>
          <a:p>
            <a:r>
              <a:rPr lang="en-US" dirty="0">
                <a:hlinkClick r:id="rId2"/>
              </a:rPr>
              <a:t>https://nodejs.org/api/events.html#events_events</a:t>
            </a:r>
            <a:endParaRPr lang="en-US" dirty="0"/>
          </a:p>
        </p:txBody>
      </p:sp>
    </p:spTree>
    <p:extLst>
      <p:ext uri="{BB962C8B-B14F-4D97-AF65-F5344CB8AC3E}">
        <p14:creationId xmlns:p14="http://schemas.microsoft.com/office/powerpoint/2010/main" val="380457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en-US" dirty="0"/>
              <a:t>Important methods of </a:t>
            </a:r>
            <a:r>
              <a:rPr lang="en-US" dirty="0" err="1"/>
              <a:t>EventEmitter</a:t>
            </a:r>
            <a:r>
              <a:rPr lang="en-US" dirty="0"/>
              <a:t> class</a:t>
            </a:r>
            <a:endParaRPr lang="de-DE" dirty="0"/>
          </a:p>
        </p:txBody>
      </p:sp>
      <p:sp>
        <p:nvSpPr>
          <p:cNvPr id="2" name="Rectangle 1">
            <a:extLst>
              <a:ext uri="{FF2B5EF4-FFF2-40B4-BE49-F238E27FC236}">
                <a16:creationId xmlns:a16="http://schemas.microsoft.com/office/drawing/2014/main" id="{963DD788-B887-4DE4-8C6B-E0C8416932E3}"/>
              </a:ext>
            </a:extLst>
          </p:cNvPr>
          <p:cNvSpPr/>
          <p:nvPr/>
        </p:nvSpPr>
        <p:spPr>
          <a:xfrm>
            <a:off x="542925" y="1533525"/>
            <a:ext cx="6315075" cy="384721"/>
          </a:xfrm>
          <a:prstGeom prst="rect">
            <a:avLst/>
          </a:prstGeom>
        </p:spPr>
        <p:txBody>
          <a:bodyPr wrap="square">
            <a:spAutoFit/>
          </a:bodyPr>
          <a:lstStyle/>
          <a:p>
            <a:endParaRPr lang="en-US" dirty="0">
              <a:solidFill>
                <a:srgbClr val="242729"/>
              </a:solidFill>
              <a:latin typeface="Arial" panose="020B0604020202020204" pitchFamily="34" charset="0"/>
            </a:endParaRPr>
          </a:p>
        </p:txBody>
      </p:sp>
      <p:sp>
        <p:nvSpPr>
          <p:cNvPr id="5" name="Rectangle 4">
            <a:extLst>
              <a:ext uri="{FF2B5EF4-FFF2-40B4-BE49-F238E27FC236}">
                <a16:creationId xmlns:a16="http://schemas.microsoft.com/office/drawing/2014/main" id="{F8722FA9-2E2E-4841-9EB5-68ABECFD508E}"/>
              </a:ext>
            </a:extLst>
          </p:cNvPr>
          <p:cNvSpPr/>
          <p:nvPr/>
        </p:nvSpPr>
        <p:spPr>
          <a:xfrm>
            <a:off x="628650" y="5681796"/>
            <a:ext cx="6457949" cy="384721"/>
          </a:xfrm>
          <a:prstGeom prst="rect">
            <a:avLst/>
          </a:prstGeom>
        </p:spPr>
        <p:txBody>
          <a:bodyPr wrap="square">
            <a:spAutoFit/>
          </a:bodyPr>
          <a:lstStyle/>
          <a:p>
            <a:r>
              <a:rPr lang="en-US" dirty="0">
                <a:hlinkClick r:id="rId2"/>
              </a:rPr>
              <a:t>https://nodejs.org/api/events.html#events_events</a:t>
            </a:r>
            <a:endParaRPr lang="en-US" dirty="0"/>
          </a:p>
        </p:txBody>
      </p:sp>
      <p:graphicFrame>
        <p:nvGraphicFramePr>
          <p:cNvPr id="7" name="Table 6">
            <a:extLst>
              <a:ext uri="{FF2B5EF4-FFF2-40B4-BE49-F238E27FC236}">
                <a16:creationId xmlns:a16="http://schemas.microsoft.com/office/drawing/2014/main" id="{36E0B8F5-217D-4686-B062-A1046477AFA3}"/>
              </a:ext>
            </a:extLst>
          </p:cNvPr>
          <p:cNvGraphicFramePr>
            <a:graphicFrameLocks noGrp="1"/>
          </p:cNvGraphicFramePr>
          <p:nvPr>
            <p:extLst>
              <p:ext uri="{D42A27DB-BD31-4B8C-83A1-F6EECF244321}">
                <p14:modId xmlns:p14="http://schemas.microsoft.com/office/powerpoint/2010/main" val="3843674165"/>
              </p:ext>
            </p:extLst>
          </p:nvPr>
        </p:nvGraphicFramePr>
        <p:xfrm>
          <a:off x="628650" y="1501775"/>
          <a:ext cx="7562850" cy="4831191"/>
        </p:xfrm>
        <a:graphic>
          <a:graphicData uri="http://schemas.openxmlformats.org/drawingml/2006/table">
            <a:tbl>
              <a:tblPr/>
              <a:tblGrid>
                <a:gridCol w="3785251">
                  <a:extLst>
                    <a:ext uri="{9D8B030D-6E8A-4147-A177-3AD203B41FA5}">
                      <a16:colId xmlns:a16="http://schemas.microsoft.com/office/drawing/2014/main" val="1791449199"/>
                    </a:ext>
                  </a:extLst>
                </a:gridCol>
                <a:gridCol w="3777599">
                  <a:extLst>
                    <a:ext uri="{9D8B030D-6E8A-4147-A177-3AD203B41FA5}">
                      <a16:colId xmlns:a16="http://schemas.microsoft.com/office/drawing/2014/main" val="4150696331"/>
                    </a:ext>
                  </a:extLst>
                </a:gridCol>
              </a:tblGrid>
              <a:tr h="324596">
                <a:tc>
                  <a:txBody>
                    <a:bodyPr/>
                    <a:lstStyle/>
                    <a:p>
                      <a:pPr algn="l" fontAlgn="b"/>
                      <a:r>
                        <a:rPr lang="en-US" sz="900" b="0">
                          <a:solidFill>
                            <a:srgbClr val="FFFFFF"/>
                          </a:solidFill>
                          <a:effectLst/>
                        </a:rPr>
                        <a:t>EventEmitter Methods</a:t>
                      </a:r>
                    </a:p>
                  </a:txBody>
                  <a:tcPr marL="46371" marR="46371" marT="23185" marB="23185"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900" b="0">
                          <a:solidFill>
                            <a:srgbClr val="FFFFFF"/>
                          </a:solidFill>
                          <a:effectLst/>
                        </a:rPr>
                        <a:t>Description</a:t>
                      </a:r>
                    </a:p>
                  </a:txBody>
                  <a:tcPr marL="46371" marR="46371" marT="23185" marB="23185"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135351625"/>
                  </a:ext>
                </a:extLst>
              </a:tr>
              <a:tr h="1298385">
                <a:tc>
                  <a:txBody>
                    <a:bodyPr/>
                    <a:lstStyle/>
                    <a:p>
                      <a:pPr fontAlgn="t"/>
                      <a:r>
                        <a:rPr lang="en-US" u="none" strike="noStrike" dirty="0" err="1">
                          <a:solidFill>
                            <a:srgbClr val="007BFF"/>
                          </a:solidFill>
                          <a:effectLst/>
                          <a:hlinkClick r:id="rId3"/>
                        </a:rPr>
                        <a:t>emitter.addListener</a:t>
                      </a:r>
                      <a:r>
                        <a:rPr lang="en-US" u="none" strike="noStrike" dirty="0">
                          <a:solidFill>
                            <a:srgbClr val="007BFF"/>
                          </a:solidFill>
                          <a:effectLst/>
                          <a:hlinkClick r:id="rId3"/>
                        </a:rPr>
                        <a:t>(event, listener)</a:t>
                      </a:r>
                      <a:endParaRPr lang="en-US" dirty="0">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Adds a listener to the end of the listeners array for the specified event. No checks are made to see if the listener has already been added.</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0074318"/>
                  </a:ext>
                </a:extLst>
              </a:tr>
              <a:tr h="1854835">
                <a:tc>
                  <a:txBody>
                    <a:bodyPr/>
                    <a:lstStyle/>
                    <a:p>
                      <a:pPr fontAlgn="t"/>
                      <a:r>
                        <a:rPr lang="en-US" u="none" strike="noStrike">
                          <a:solidFill>
                            <a:srgbClr val="007BFF"/>
                          </a:solidFill>
                          <a:effectLst/>
                          <a:hlinkClick r:id="rId4"/>
                        </a:rPr>
                        <a:t>emitter.on(event, listener)</a:t>
                      </a:r>
                      <a:endParaRPr lang="en-US">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Adds a listener to the end of the listeners array for the specified event. No checks are made to see if the listener has already been added. It can also be called as an alias of emitter.addListener()</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65915522"/>
                  </a:ext>
                </a:extLst>
              </a:tr>
              <a:tr h="1159272">
                <a:tc>
                  <a:txBody>
                    <a:bodyPr/>
                    <a:lstStyle/>
                    <a:p>
                      <a:pPr fontAlgn="t"/>
                      <a:r>
                        <a:rPr lang="en-US" u="none" strike="noStrike">
                          <a:solidFill>
                            <a:srgbClr val="007BFF"/>
                          </a:solidFill>
                          <a:effectLst/>
                          <a:hlinkClick r:id="rId5"/>
                        </a:rPr>
                        <a:t>emitter.once(event, listener)</a:t>
                      </a:r>
                      <a:endParaRPr lang="en-US">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Adds a one time listener for the event. This listener is invoked only the next time the event is fired, after which it is removed.</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2789189"/>
                  </a:ext>
                </a:extLst>
              </a:tr>
            </a:tbl>
          </a:graphicData>
        </a:graphic>
      </p:graphicFrame>
    </p:spTree>
    <p:extLst>
      <p:ext uri="{BB962C8B-B14F-4D97-AF65-F5344CB8AC3E}">
        <p14:creationId xmlns:p14="http://schemas.microsoft.com/office/powerpoint/2010/main" val="183172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en-US" dirty="0"/>
              <a:t>Important methods of </a:t>
            </a:r>
            <a:r>
              <a:rPr lang="en-US" dirty="0" err="1"/>
              <a:t>EventEmitter</a:t>
            </a:r>
            <a:r>
              <a:rPr lang="en-US" dirty="0"/>
              <a:t> class</a:t>
            </a:r>
            <a:endParaRPr lang="de-DE" dirty="0"/>
          </a:p>
        </p:txBody>
      </p:sp>
      <p:sp>
        <p:nvSpPr>
          <p:cNvPr id="2" name="Rectangle 1">
            <a:extLst>
              <a:ext uri="{FF2B5EF4-FFF2-40B4-BE49-F238E27FC236}">
                <a16:creationId xmlns:a16="http://schemas.microsoft.com/office/drawing/2014/main" id="{963DD788-B887-4DE4-8C6B-E0C8416932E3}"/>
              </a:ext>
            </a:extLst>
          </p:cNvPr>
          <p:cNvSpPr/>
          <p:nvPr/>
        </p:nvSpPr>
        <p:spPr>
          <a:xfrm>
            <a:off x="542925" y="1533525"/>
            <a:ext cx="6315075" cy="384721"/>
          </a:xfrm>
          <a:prstGeom prst="rect">
            <a:avLst/>
          </a:prstGeom>
        </p:spPr>
        <p:txBody>
          <a:bodyPr wrap="square">
            <a:spAutoFit/>
          </a:bodyPr>
          <a:lstStyle/>
          <a:p>
            <a:endParaRPr lang="en-US" dirty="0">
              <a:solidFill>
                <a:srgbClr val="242729"/>
              </a:solidFill>
              <a:latin typeface="Arial" panose="020B0604020202020204" pitchFamily="34" charset="0"/>
            </a:endParaRPr>
          </a:p>
        </p:txBody>
      </p:sp>
      <p:graphicFrame>
        <p:nvGraphicFramePr>
          <p:cNvPr id="7" name="Table 6">
            <a:extLst>
              <a:ext uri="{FF2B5EF4-FFF2-40B4-BE49-F238E27FC236}">
                <a16:creationId xmlns:a16="http://schemas.microsoft.com/office/drawing/2014/main" id="{36E0B8F5-217D-4686-B062-A1046477AFA3}"/>
              </a:ext>
            </a:extLst>
          </p:cNvPr>
          <p:cNvGraphicFramePr>
            <a:graphicFrameLocks noGrp="1"/>
          </p:cNvGraphicFramePr>
          <p:nvPr>
            <p:extLst>
              <p:ext uri="{D42A27DB-BD31-4B8C-83A1-F6EECF244321}">
                <p14:modId xmlns:p14="http://schemas.microsoft.com/office/powerpoint/2010/main" val="4080009841"/>
              </p:ext>
            </p:extLst>
          </p:nvPr>
        </p:nvGraphicFramePr>
        <p:xfrm>
          <a:off x="638175" y="1457326"/>
          <a:ext cx="7553325" cy="4695825"/>
        </p:xfrm>
        <a:graphic>
          <a:graphicData uri="http://schemas.openxmlformats.org/drawingml/2006/table">
            <a:tbl>
              <a:tblPr/>
              <a:tblGrid>
                <a:gridCol w="3717683">
                  <a:extLst>
                    <a:ext uri="{9D8B030D-6E8A-4147-A177-3AD203B41FA5}">
                      <a16:colId xmlns:a16="http://schemas.microsoft.com/office/drawing/2014/main" val="1791449199"/>
                    </a:ext>
                  </a:extLst>
                </a:gridCol>
                <a:gridCol w="3835642">
                  <a:extLst>
                    <a:ext uri="{9D8B030D-6E8A-4147-A177-3AD203B41FA5}">
                      <a16:colId xmlns:a16="http://schemas.microsoft.com/office/drawing/2014/main" val="4150696331"/>
                    </a:ext>
                  </a:extLst>
                </a:gridCol>
              </a:tblGrid>
              <a:tr h="272408">
                <a:tc>
                  <a:txBody>
                    <a:bodyPr/>
                    <a:lstStyle/>
                    <a:p>
                      <a:pPr algn="l" fontAlgn="b"/>
                      <a:r>
                        <a:rPr lang="en-US" sz="900" b="0">
                          <a:solidFill>
                            <a:srgbClr val="FFFFFF"/>
                          </a:solidFill>
                          <a:effectLst/>
                        </a:rPr>
                        <a:t>EventEmitter Methods</a:t>
                      </a:r>
                    </a:p>
                  </a:txBody>
                  <a:tcPr marL="46371" marR="46371" marT="23185" marB="23185"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900" b="0">
                          <a:solidFill>
                            <a:srgbClr val="FFFFFF"/>
                          </a:solidFill>
                          <a:effectLst/>
                        </a:rPr>
                        <a:t>Description</a:t>
                      </a:r>
                    </a:p>
                  </a:txBody>
                  <a:tcPr marL="46371" marR="46371" marT="23185" marB="23185"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135351625"/>
                  </a:ext>
                </a:extLst>
              </a:tr>
              <a:tr h="1581683">
                <a:tc>
                  <a:txBody>
                    <a:bodyPr/>
                    <a:lstStyle/>
                    <a:p>
                      <a:pPr fontAlgn="t"/>
                      <a:r>
                        <a:rPr lang="en-US" u="none" strike="noStrike" dirty="0" err="1">
                          <a:solidFill>
                            <a:srgbClr val="007BFF"/>
                          </a:solidFill>
                          <a:effectLst/>
                          <a:hlinkClick r:id="rId2"/>
                        </a:rPr>
                        <a:t>emitter.removeListener</a:t>
                      </a:r>
                      <a:r>
                        <a:rPr lang="en-US" u="none" strike="noStrike" dirty="0">
                          <a:solidFill>
                            <a:srgbClr val="007BFF"/>
                          </a:solidFill>
                          <a:effectLst/>
                          <a:hlinkClick r:id="rId2"/>
                        </a:rPr>
                        <a:t>(event, listener)</a:t>
                      </a:r>
                      <a:endParaRPr lang="en-US" dirty="0">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Removes a listener from the listener array for the specified event. Caution: changes array indices in the listener array behind the listener.</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0074318"/>
                  </a:ext>
                </a:extLst>
              </a:tr>
              <a:tr h="1556616">
                <a:tc>
                  <a:txBody>
                    <a:bodyPr/>
                    <a:lstStyle/>
                    <a:p>
                      <a:pPr fontAlgn="t"/>
                      <a:r>
                        <a:rPr lang="en-US" u="none" strike="noStrike" dirty="0" err="1">
                          <a:solidFill>
                            <a:srgbClr val="007BFF"/>
                          </a:solidFill>
                          <a:effectLst/>
                          <a:hlinkClick r:id="rId3"/>
                        </a:rPr>
                        <a:t>emitter.removeAllListeners</a:t>
                      </a:r>
                      <a:r>
                        <a:rPr lang="en-US" u="none" strike="noStrike" dirty="0">
                          <a:solidFill>
                            <a:srgbClr val="007BFF"/>
                          </a:solidFill>
                          <a:effectLst/>
                          <a:hlinkClick r:id="rId3"/>
                        </a:rPr>
                        <a:t>([event])</a:t>
                      </a:r>
                      <a:endParaRPr lang="en-US" dirty="0">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Removes all listeners, or those of the specified event.</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65915522"/>
                  </a:ext>
                </a:extLst>
              </a:tr>
              <a:tr h="1285118">
                <a:tc>
                  <a:txBody>
                    <a:bodyPr/>
                    <a:lstStyle/>
                    <a:p>
                      <a:pPr fontAlgn="t"/>
                      <a:r>
                        <a:rPr lang="en-US" u="none" strike="noStrike">
                          <a:solidFill>
                            <a:srgbClr val="007BFF"/>
                          </a:solidFill>
                          <a:effectLst/>
                          <a:hlinkClick r:id="rId4"/>
                        </a:rPr>
                        <a:t>emitter.setMaxListeners(n)</a:t>
                      </a:r>
                      <a:endParaRPr lang="en-US">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By default </a:t>
                      </a:r>
                      <a:r>
                        <a:rPr lang="en-US" dirty="0" err="1">
                          <a:solidFill>
                            <a:srgbClr val="414141"/>
                          </a:solidFill>
                          <a:effectLst/>
                        </a:rPr>
                        <a:t>EventEmitters</a:t>
                      </a:r>
                      <a:r>
                        <a:rPr lang="en-US" dirty="0">
                          <a:solidFill>
                            <a:srgbClr val="414141"/>
                          </a:solidFill>
                          <a:effectLst/>
                        </a:rPr>
                        <a:t> will print a warning if more than 10 listeners are added for a particular event.</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2789189"/>
                  </a:ext>
                </a:extLst>
              </a:tr>
            </a:tbl>
          </a:graphicData>
        </a:graphic>
      </p:graphicFrame>
    </p:spTree>
    <p:extLst>
      <p:ext uri="{BB962C8B-B14F-4D97-AF65-F5344CB8AC3E}">
        <p14:creationId xmlns:p14="http://schemas.microsoft.com/office/powerpoint/2010/main" val="219186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7749E5B2-52A5-8E4B-A9FF-A3E60B64E0C4}"/>
              </a:ext>
            </a:extLst>
          </p:cNvPr>
          <p:cNvSpPr>
            <a:spLocks noGrp="1"/>
          </p:cNvSpPr>
          <p:nvPr>
            <p:ph type="title"/>
          </p:nvPr>
        </p:nvSpPr>
        <p:spPr/>
        <p:txBody>
          <a:bodyPr/>
          <a:lstStyle/>
          <a:p>
            <a:r>
              <a:rPr lang="en-US" dirty="0"/>
              <a:t>Important methods of </a:t>
            </a:r>
            <a:r>
              <a:rPr lang="en-US" dirty="0" err="1"/>
              <a:t>EventEmitter</a:t>
            </a:r>
            <a:r>
              <a:rPr lang="en-US" dirty="0"/>
              <a:t> class</a:t>
            </a:r>
            <a:endParaRPr lang="de-DE" dirty="0"/>
          </a:p>
        </p:txBody>
      </p:sp>
      <p:sp>
        <p:nvSpPr>
          <p:cNvPr id="2" name="Rectangle 1">
            <a:extLst>
              <a:ext uri="{FF2B5EF4-FFF2-40B4-BE49-F238E27FC236}">
                <a16:creationId xmlns:a16="http://schemas.microsoft.com/office/drawing/2014/main" id="{963DD788-B887-4DE4-8C6B-E0C8416932E3}"/>
              </a:ext>
            </a:extLst>
          </p:cNvPr>
          <p:cNvSpPr/>
          <p:nvPr/>
        </p:nvSpPr>
        <p:spPr>
          <a:xfrm>
            <a:off x="542925" y="1533525"/>
            <a:ext cx="6315075" cy="384721"/>
          </a:xfrm>
          <a:prstGeom prst="rect">
            <a:avLst/>
          </a:prstGeom>
        </p:spPr>
        <p:txBody>
          <a:bodyPr wrap="square">
            <a:spAutoFit/>
          </a:bodyPr>
          <a:lstStyle/>
          <a:p>
            <a:endParaRPr lang="en-US" dirty="0">
              <a:solidFill>
                <a:srgbClr val="242729"/>
              </a:solidFill>
              <a:latin typeface="Arial" panose="020B0604020202020204" pitchFamily="34" charset="0"/>
            </a:endParaRPr>
          </a:p>
        </p:txBody>
      </p:sp>
      <p:graphicFrame>
        <p:nvGraphicFramePr>
          <p:cNvPr id="7" name="Table 6">
            <a:extLst>
              <a:ext uri="{FF2B5EF4-FFF2-40B4-BE49-F238E27FC236}">
                <a16:creationId xmlns:a16="http://schemas.microsoft.com/office/drawing/2014/main" id="{36E0B8F5-217D-4686-B062-A1046477AFA3}"/>
              </a:ext>
            </a:extLst>
          </p:cNvPr>
          <p:cNvGraphicFramePr>
            <a:graphicFrameLocks noGrp="1"/>
          </p:cNvGraphicFramePr>
          <p:nvPr>
            <p:extLst>
              <p:ext uri="{D42A27DB-BD31-4B8C-83A1-F6EECF244321}">
                <p14:modId xmlns:p14="http://schemas.microsoft.com/office/powerpoint/2010/main" val="1853745975"/>
              </p:ext>
            </p:extLst>
          </p:nvPr>
        </p:nvGraphicFramePr>
        <p:xfrm>
          <a:off x="638175" y="1343025"/>
          <a:ext cx="7553325" cy="4826735"/>
        </p:xfrm>
        <a:graphic>
          <a:graphicData uri="http://schemas.openxmlformats.org/drawingml/2006/table">
            <a:tbl>
              <a:tblPr/>
              <a:tblGrid>
                <a:gridCol w="3717683">
                  <a:extLst>
                    <a:ext uri="{9D8B030D-6E8A-4147-A177-3AD203B41FA5}">
                      <a16:colId xmlns:a16="http://schemas.microsoft.com/office/drawing/2014/main" val="1791449199"/>
                    </a:ext>
                  </a:extLst>
                </a:gridCol>
                <a:gridCol w="3835642">
                  <a:extLst>
                    <a:ext uri="{9D8B030D-6E8A-4147-A177-3AD203B41FA5}">
                      <a16:colId xmlns:a16="http://schemas.microsoft.com/office/drawing/2014/main" val="4150696331"/>
                    </a:ext>
                  </a:extLst>
                </a:gridCol>
              </a:tblGrid>
              <a:tr h="176445">
                <a:tc>
                  <a:txBody>
                    <a:bodyPr/>
                    <a:lstStyle/>
                    <a:p>
                      <a:pPr algn="l" fontAlgn="b"/>
                      <a:r>
                        <a:rPr lang="en-US" sz="900" b="0" dirty="0" err="1">
                          <a:solidFill>
                            <a:srgbClr val="FFFFFF"/>
                          </a:solidFill>
                          <a:effectLst/>
                        </a:rPr>
                        <a:t>EventEmitter</a:t>
                      </a:r>
                      <a:r>
                        <a:rPr lang="en-US" sz="900" b="0" dirty="0">
                          <a:solidFill>
                            <a:srgbClr val="FFFFFF"/>
                          </a:solidFill>
                          <a:effectLst/>
                        </a:rPr>
                        <a:t> Methods</a:t>
                      </a:r>
                    </a:p>
                  </a:txBody>
                  <a:tcPr marL="46371" marR="46371" marT="23185" marB="23185"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900" b="0" dirty="0">
                          <a:solidFill>
                            <a:srgbClr val="FFFFFF"/>
                          </a:solidFill>
                          <a:effectLst/>
                        </a:rPr>
                        <a:t>Description</a:t>
                      </a:r>
                    </a:p>
                  </a:txBody>
                  <a:tcPr marL="46371" marR="46371" marT="23185" marB="23185"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135351625"/>
                  </a:ext>
                </a:extLst>
              </a:tr>
              <a:tr h="2019414">
                <a:tc>
                  <a:txBody>
                    <a:bodyPr/>
                    <a:lstStyle/>
                    <a:p>
                      <a:pPr fontAlgn="t"/>
                      <a:r>
                        <a:rPr lang="en-US" u="sng" dirty="0" err="1">
                          <a:solidFill>
                            <a:srgbClr val="0056B3"/>
                          </a:solidFill>
                          <a:effectLst/>
                          <a:hlinkClick r:id="rId2"/>
                        </a:rPr>
                        <a:t>emitter.getMaxListeners</a:t>
                      </a:r>
                      <a:r>
                        <a:rPr lang="en-US" u="sng" dirty="0">
                          <a:solidFill>
                            <a:srgbClr val="0056B3"/>
                          </a:solidFill>
                          <a:effectLst/>
                          <a:hlinkClick r:id="rId2"/>
                        </a:rPr>
                        <a:t>()</a:t>
                      </a:r>
                      <a:endParaRPr lang="en-US" dirty="0">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Returns the current maximum listener value for the emitter which is either set by emitter.setMaxListeners(n) or defaults to EventEmitter.defaultMaxListeners.</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0074318"/>
                  </a:ext>
                </a:extLst>
              </a:tr>
              <a:tr h="807765">
                <a:tc>
                  <a:txBody>
                    <a:bodyPr/>
                    <a:lstStyle/>
                    <a:p>
                      <a:pPr fontAlgn="t"/>
                      <a:r>
                        <a:rPr lang="en-US" u="none" strike="noStrike">
                          <a:solidFill>
                            <a:srgbClr val="007BFF"/>
                          </a:solidFill>
                          <a:effectLst/>
                          <a:hlinkClick r:id="rId3"/>
                        </a:rPr>
                        <a:t>emitter.listeners(event)</a:t>
                      </a:r>
                      <a:endParaRPr lang="en-US">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Returns a copy of the array of listeners for the specified event.</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8957355"/>
                  </a:ext>
                </a:extLst>
              </a:tr>
              <a:tr h="1008261">
                <a:tc>
                  <a:txBody>
                    <a:bodyPr/>
                    <a:lstStyle/>
                    <a:p>
                      <a:pPr fontAlgn="t"/>
                      <a:r>
                        <a:rPr lang="en-US" u="none" strike="noStrike">
                          <a:solidFill>
                            <a:srgbClr val="007BFF"/>
                          </a:solidFill>
                          <a:effectLst/>
                          <a:hlinkClick r:id="rId4"/>
                        </a:rPr>
                        <a:t>emitter.emit(event[, arg1][, arg2][, ...])</a:t>
                      </a:r>
                      <a:endParaRPr lang="en-US">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Raise the specified events with the supplied arguments.</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65915522"/>
                  </a:ext>
                </a:extLst>
              </a:tr>
              <a:tr h="807765">
                <a:tc>
                  <a:txBody>
                    <a:bodyPr/>
                    <a:lstStyle/>
                    <a:p>
                      <a:pPr fontAlgn="t"/>
                      <a:r>
                        <a:rPr lang="en-US" u="none" strike="noStrike">
                          <a:solidFill>
                            <a:srgbClr val="007BFF"/>
                          </a:solidFill>
                          <a:effectLst/>
                          <a:hlinkClick r:id="rId5"/>
                        </a:rPr>
                        <a:t>emitter.listenerCount(type)</a:t>
                      </a:r>
                      <a:endParaRPr lang="en-US">
                        <a:solidFill>
                          <a:srgbClr val="414141"/>
                        </a:solidFill>
                        <a:effectLst/>
                      </a:endParaRP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Returns the number of listeners listening to the type of event.</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2789189"/>
                  </a:ext>
                </a:extLst>
              </a:tr>
            </a:tbl>
          </a:graphicData>
        </a:graphic>
      </p:graphicFrame>
    </p:spTree>
    <p:extLst>
      <p:ext uri="{BB962C8B-B14F-4D97-AF65-F5344CB8AC3E}">
        <p14:creationId xmlns:p14="http://schemas.microsoft.com/office/powerpoint/2010/main" val="1537505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4.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5.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Props1.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2.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8FE5C5-5E17-4A4E-BC06-FF92EEF2479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879bab2-9d8b-41cd-9756-d839d4d848ca"/>
    <ds:schemaRef ds:uri="http://purl.org/dc/elements/1.1/"/>
    <ds:schemaRef ds:uri="http://schemas.microsoft.com/office/2006/metadata/properties"/>
    <ds:schemaRef ds:uri="1a15b7a5-8bf3-48ec-9406-33eddee50b6e"/>
    <ds:schemaRef ds:uri="http://schemas.microsoft.com/sharepoint/v3"/>
    <ds:schemaRef ds:uri="http://www.w3.org/XML/1998/namespace"/>
    <ds:schemaRef ds:uri="http://purl.org/dc/dcmitype/"/>
  </ds:schemaRefs>
</ds:datastoreItem>
</file>

<file path=customXml/itemProps4.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5.xml><?xml version="1.0" encoding="utf-8"?>
<ds:datastoreItem xmlns:ds="http://schemas.openxmlformats.org/officeDocument/2006/customXml" ds:itemID="{3AE31A12-D36A-4237-B532-06887790980D}">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cebit</Template>
  <TotalTime>12199</TotalTime>
  <Words>556</Words>
  <Application>Microsoft Office PowerPoint</Application>
  <PresentationFormat>On-screen Show (4:3)</PresentationFormat>
  <Paragraphs>79</Paragraphs>
  <Slides>11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inherit</vt:lpstr>
      <vt:lpstr>Wingdings</vt:lpstr>
      <vt:lpstr>CG Powerpoint template 4x3</vt:lpstr>
      <vt:lpstr>Section break</vt:lpstr>
      <vt:lpstr>Closing slides</vt:lpstr>
      <vt:lpstr>think-cell Slide</vt:lpstr>
      <vt:lpstr>Events &amp; Emitters</vt:lpstr>
      <vt:lpstr>Introduction</vt:lpstr>
      <vt:lpstr>Introduction (contd.)</vt:lpstr>
      <vt:lpstr>Event Handlers</vt:lpstr>
      <vt:lpstr>Event Emitters</vt:lpstr>
      <vt:lpstr>EventEmitter</vt:lpstr>
      <vt:lpstr>Important methods of EventEmitter class</vt:lpstr>
      <vt:lpstr>Important methods of EventEmitter class</vt:lpstr>
      <vt:lpstr>Important methods of EventEmitter class</vt:lpstr>
      <vt:lpstr>EventEmitter in SFRA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Kaur, Paramdeep</dc:creator>
  <cp:lastModifiedBy>Kaur, Dhanjeet</cp:lastModifiedBy>
  <cp:revision>331</cp:revision>
  <dcterms:created xsi:type="dcterms:W3CDTF">2018-05-09T07:05:56Z</dcterms:created>
  <dcterms:modified xsi:type="dcterms:W3CDTF">2019-03-06T05:12:09Z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