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2.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6"/>
    <p:sldMasterId id="2147483946" r:id="rId7"/>
    <p:sldMasterId id="2147483939" r:id="rId8"/>
  </p:sldMasterIdLst>
  <p:notesMasterIdLst>
    <p:notesMasterId r:id="rId16"/>
  </p:notesMasterIdLst>
  <p:handoutMasterIdLst>
    <p:handoutMasterId r:id="rId17"/>
  </p:handoutMasterIdLst>
  <p:sldIdLst>
    <p:sldId id="670" r:id="rId9"/>
    <p:sldId id="677" r:id="rId10"/>
    <p:sldId id="671" r:id="rId11"/>
    <p:sldId id="679" r:id="rId12"/>
    <p:sldId id="678" r:id="rId13"/>
    <p:sldId id="680" r:id="rId14"/>
    <p:sldId id="681" r:id="rId15"/>
  </p:sldIdLst>
  <p:sldSz cx="9144000" cy="6858000" type="screen4x3"/>
  <p:notesSz cx="6797675" cy="9874250"/>
  <p:custDataLst>
    <p:tags r:id="rId18"/>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10EAC9-1B33-4AF9-B194-5389099C912C}">
          <p14:sldIdLst>
            <p14:sldId id="670"/>
            <p14:sldId id="677"/>
            <p14:sldId id="671"/>
            <p14:sldId id="679"/>
            <p14:sldId id="678"/>
            <p14:sldId id="680"/>
            <p14:sldId id="681"/>
          </p14:sldIdLst>
        </p14:section>
      </p14:sectionLst>
    </p:ext>
    <p:ext uri="{EFAFB233-063F-42B5-8137-9DF3F51BA10A}">
      <p15:sldGuideLst xmlns:p15="http://schemas.microsoft.com/office/powerpoint/2012/main">
        <p15:guide id="1" orient="horz" pos="2688" userDrawn="1">
          <p15:clr>
            <a:srgbClr val="A4A3A4"/>
          </p15:clr>
        </p15:guide>
        <p15:guide id="2" pos="5499">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7C"/>
    <a:srgbClr val="000000"/>
    <a:srgbClr val="C00000"/>
    <a:srgbClr val="0085B3"/>
    <a:srgbClr val="A2BFAF"/>
    <a:srgbClr val="ACB7B2"/>
    <a:srgbClr val="AF1C63"/>
    <a:srgbClr val="6A9529"/>
    <a:srgbClr val="00A0D6"/>
    <a:srgbClr val="90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103" autoAdjust="0"/>
  </p:normalViewPr>
  <p:slideViewPr>
    <p:cSldViewPr snapToGrid="0">
      <p:cViewPr varScale="1">
        <p:scale>
          <a:sx n="70" d="100"/>
          <a:sy n="70" d="100"/>
        </p:scale>
        <p:origin x="1204" y="60"/>
      </p:cViewPr>
      <p:guideLst>
        <p:guide orient="horz" pos="2688"/>
        <p:guide pos="549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2754" y="-6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5.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2.xml"/><Relationship Id="rId12" Type="http://schemas.openxmlformats.org/officeDocument/2006/relationships/slide" Target="slides/slide4.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3.xml"/><Relationship Id="rId5" Type="http://schemas.openxmlformats.org/officeDocument/2006/relationships/customXml" Target="../customXml/item5.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a:latin typeface="Arial" pitchFamily="34" charset="0"/>
                <a:cs typeface="Arial" pitchFamily="34" charset="0"/>
              </a:rPr>
              <a:t>© 2015 Capgemini. All rights reserved.</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a:latin typeface="Arial" pitchFamily="34" charset="0"/>
              <a:cs typeface="Arial" pitchFamily="34" charset="0"/>
            </a:endParaRPr>
          </a:p>
        </p:txBody>
      </p:sp>
    </p:spTree>
    <p:extLst>
      <p:ext uri="{BB962C8B-B14F-4D97-AF65-F5344CB8AC3E}">
        <p14:creationId xmlns:p14="http://schemas.microsoft.com/office/powerpoint/2010/main" val="3051520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3/8/2019</a:t>
            </a:fld>
            <a:endParaRPr lang="en-US"/>
          </a:p>
        </p:txBody>
      </p:sp>
      <p:sp>
        <p:nvSpPr>
          <p:cNvPr id="4" name="Slide Image Placeholder 3"/>
          <p:cNvSpPr>
            <a:spLocks noGrp="1" noRot="1" noChangeAspect="1"/>
          </p:cNvSpPr>
          <p:nvPr>
            <p:ph type="sldImg" idx="2"/>
          </p:nvPr>
        </p:nvSpPr>
        <p:spPr>
          <a:xfrm>
            <a:off x="930275" y="741363"/>
            <a:ext cx="493712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3097556005"/>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4.jpeg"/><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0.xml"/><Relationship Id="rId7" Type="http://schemas.openxmlformats.org/officeDocument/2006/relationships/oleObject" Target="../embeddings/oleObject11.bin"/><Relationship Id="rId2" Type="http://schemas.openxmlformats.org/officeDocument/2006/relationships/tags" Target="../tags/tag39.xml"/><Relationship Id="rId1" Type="http://schemas.openxmlformats.org/officeDocument/2006/relationships/vmlDrawing" Target="../drawings/vmlDrawing11.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2.xml"/><Relationship Id="rId7" Type="http://schemas.openxmlformats.org/officeDocument/2006/relationships/image" Target="../media/image1.emf"/><Relationship Id="rId2" Type="http://schemas.openxmlformats.org/officeDocument/2006/relationships/tags" Target="../tags/tag51.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Master" Target="../slideMasters/slideMaster3.xml"/><Relationship Id="rId4" Type="http://schemas.openxmlformats.org/officeDocument/2006/relationships/tags" Target="../tags/tag5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5.xml"/><Relationship Id="rId7" Type="http://schemas.openxmlformats.org/officeDocument/2006/relationships/image" Target="../media/image1.emf"/><Relationship Id="rId2" Type="http://schemas.openxmlformats.org/officeDocument/2006/relationships/tags" Target="../tags/tag54.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3.xml"/><Relationship Id="rId4" Type="http://schemas.openxmlformats.org/officeDocument/2006/relationships/tags" Target="../tags/tag56.xml"/><Relationship Id="rId9"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5.bin"/><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6.bin"/><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144000" cy="5885035"/>
          </a:xfrm>
          <a:prstGeom prst="rect">
            <a:avLst/>
          </a:prstGeom>
          <a:noFill/>
          <a:ln>
            <a:noFill/>
          </a:ln>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sp>
        <p:nvSpPr>
          <p:cNvPr id="17" name="Rectangle 7"/>
          <p:cNvSpPr/>
          <p:nvPr userDrawn="1">
            <p:custDataLst>
              <p:tags r:id="rId3"/>
            </p:custDataLst>
          </p:nvPr>
        </p:nvSpPr>
        <p:spPr bwMode="auto">
          <a:xfrm>
            <a:off x="1" y="0"/>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615"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4"/>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70511" y="1815353"/>
            <a:ext cx="8775000" cy="446620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Titre 2"/>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3157768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E84787-5C0C-4156-9BDB-A856756E70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6632522-05DC-477C-A36B-558DAF17EF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36349BB-34CB-441F-BED1-B31D689CB2A8}"/>
              </a:ext>
            </a:extLst>
          </p:cNvPr>
          <p:cNvSpPr>
            <a:spLocks noGrp="1"/>
          </p:cNvSpPr>
          <p:nvPr>
            <p:ph type="dt" sz="half" idx="10"/>
          </p:nvPr>
        </p:nvSpPr>
        <p:spPr/>
        <p:txBody>
          <a:bodyPr/>
          <a:lstStyle/>
          <a:p>
            <a:fld id="{8CB6A30E-4214-4376-AED3-ADE48F834BAE}" type="datetimeFigureOut">
              <a:rPr lang="en-US" smtClean="0"/>
              <a:t>3/8/2019</a:t>
            </a:fld>
            <a:endParaRPr lang="en-US"/>
          </a:p>
        </p:txBody>
      </p:sp>
      <p:sp>
        <p:nvSpPr>
          <p:cNvPr id="5" name="Footer Placeholder 4">
            <a:extLst>
              <a:ext uri="{FF2B5EF4-FFF2-40B4-BE49-F238E27FC236}">
                <a16:creationId xmlns:a16="http://schemas.microsoft.com/office/drawing/2014/main" xmlns="" id="{BEB5C3DA-9257-4670-8D49-6ACFE3D9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97BCC4D-0473-4006-8BFE-9A7FBA8E7E41}"/>
              </a:ext>
            </a:extLst>
          </p:cNvPr>
          <p:cNvSpPr>
            <a:spLocks noGrp="1"/>
          </p:cNvSpPr>
          <p:nvPr>
            <p:ph type="sldNum" sz="quarter" idx="12"/>
          </p:nvPr>
        </p:nvSpPr>
        <p:spPr/>
        <p:txBody>
          <a:bodyPr/>
          <a:lstStyle/>
          <a:p>
            <a:fld id="{212BB1EB-E296-45D8-A200-E3AF6D4CC156}" type="slidenum">
              <a:rPr lang="en-US" smtClean="0"/>
              <a:t>‹#›</a:t>
            </a:fld>
            <a:endParaRPr lang="en-US"/>
          </a:p>
        </p:txBody>
      </p:sp>
    </p:spTree>
    <p:extLst>
      <p:ext uri="{BB962C8B-B14F-4D97-AF65-F5344CB8AC3E}">
        <p14:creationId xmlns:p14="http://schemas.microsoft.com/office/powerpoint/2010/main" val="3688347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6" name="Image 5" descr="shutterstock_111035876.jpg"/>
          <p:cNvPicPr>
            <a:picLocks noChangeAspect="1"/>
          </p:cNvPicPr>
          <p:nvPr userDrawn="1"/>
        </p:nvPicPr>
        <p:blipFill>
          <a:blip r:embed="rId6" cstate="print"/>
          <a:srcRect t="17534"/>
          <a:stretch>
            <a:fillRect/>
          </a:stretch>
        </p:blipFill>
        <p:spPr>
          <a:xfrm>
            <a:off x="0" y="0"/>
            <a:ext cx="9144000" cy="517104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8047" name="think-cell Slide" r:id="rId7" imgW="360" imgH="360" progId="">
                  <p:embed/>
                </p:oleObj>
              </mc:Choice>
              <mc:Fallback>
                <p:oleObj name="think-cell Slide" r:id="rId7" imgW="360" imgH="360" progId="">
                  <p:embed/>
                  <p:pic>
                    <p:nvPicPr>
                      <p:cNvPr id="0"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1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8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a:t>Click to edit Master text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5215"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2015 Capgemini. All rights reserved. Rightshore</a:t>
            </a:r>
            <a:r>
              <a:rPr lang="en-US" sz="600" b="0" baseline="30000" dirty="0">
                <a:solidFill>
                  <a:schemeClr val="bg1"/>
                </a:solidFill>
                <a:latin typeface="Arial" pitchFamily="34" charset="0"/>
                <a:cs typeface="Arial" pitchFamily="34" charset="0"/>
              </a:rPr>
              <a:t>®  </a:t>
            </a:r>
            <a:r>
              <a:rPr lang="en-US" sz="600" b="0" baseline="0" dirty="0">
                <a:solidFill>
                  <a:schemeClr val="bg1"/>
                </a:solidFill>
                <a:latin typeface="Arial" pitchFamily="34" charset="0"/>
                <a:cs typeface="Arial" pitchFamily="34" charset="0"/>
              </a:rPr>
              <a:t>is a trademark belonging to Capgemini.</a:t>
            </a:r>
            <a:endParaRPr lang="en-US" sz="600" b="0" kern="0" noProof="1">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4"/>
            </p:custDataLst>
          </p:nvPr>
        </p:nvSpPr>
        <p:spPr bwMode="gray">
          <a:xfrm>
            <a:off x="1021004" y="3693227"/>
            <a:ext cx="3932160" cy="2161309"/>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pPr marL="0" indent="0" algn="l"/>
            <a:r>
              <a:rPr lang="en-IN" sz="1000" dirty="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600"/>
              </a:spcBef>
            </a:pPr>
            <a:r>
              <a:rPr lang="en-IN" sz="1000" dirty="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600"/>
              </a:spcBef>
            </a:pPr>
            <a:r>
              <a:rPr lang="en-IN" sz="1000" dirty="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IN" sz="1000" dirty="0">
                <a:solidFill>
                  <a:schemeClr val="bg1"/>
                </a:solidFill>
                <a:latin typeface="Arial" pitchFamily="34" charset="0"/>
                <a:cs typeface="Arial" pitchFamily="34" charset="0"/>
              </a:rPr>
              <a:t>, and draws on </a:t>
            </a:r>
            <a:r>
              <a:rPr lang="en-IN"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a:t>
            </a:r>
            <a:r>
              <a:rPr lang="en-IN" sz="1000" dirty="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p:txBody>
      </p:sp>
      <p:pic>
        <p:nvPicPr>
          <p:cNvPr id="10" name="Image 9" descr="ppt_Label_CBE.png"/>
          <p:cNvPicPr>
            <a:picLocks noChangeAspect="1"/>
          </p:cNvPicPr>
          <p:nvPr userDrawn="1"/>
        </p:nvPicPr>
        <p:blipFill>
          <a:blip r:embed="rId8" cstate="email"/>
          <a:stretch>
            <a:fillRect/>
          </a:stretch>
        </p:blipFill>
        <p:spPr>
          <a:xfrm>
            <a:off x="751798" y="3458687"/>
            <a:ext cx="531692" cy="576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6239"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2015 Capgemini. All rights reserved. Rightshore</a:t>
            </a:r>
            <a:r>
              <a:rPr lang="en-US" sz="600" b="0" baseline="30000" dirty="0">
                <a:solidFill>
                  <a:schemeClr val="bg1"/>
                </a:solidFill>
                <a:latin typeface="Arial" pitchFamily="34" charset="0"/>
                <a:cs typeface="Arial" pitchFamily="34" charset="0"/>
              </a:rPr>
              <a:t>®  </a:t>
            </a:r>
            <a:r>
              <a:rPr lang="en-US" sz="600" b="0" baseline="0" dirty="0">
                <a:solidFill>
                  <a:schemeClr val="bg1"/>
                </a:solidFill>
                <a:latin typeface="Arial" pitchFamily="34" charset="0"/>
                <a:cs typeface="Arial" pitchFamily="34" charset="0"/>
              </a:rPr>
              <a:t>is a trademark belonging to Capgemini.</a:t>
            </a:r>
            <a:endParaRPr lang="en-US" sz="600" b="0" kern="0" noProof="1">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4"/>
            </p:custDataLst>
          </p:nvPr>
        </p:nvSpPr>
        <p:spPr bwMode="gray">
          <a:xfrm>
            <a:off x="1021004" y="3693227"/>
            <a:ext cx="3932160" cy="2161309"/>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pPr marL="0" indent="0" algn="l"/>
            <a:r>
              <a:rPr lang="en-IN" sz="1000" dirty="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600"/>
              </a:spcBef>
            </a:pPr>
            <a:r>
              <a:rPr lang="en-IN" sz="1000" dirty="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600"/>
              </a:spcBef>
            </a:pPr>
            <a:r>
              <a:rPr lang="en-IN" sz="1000" dirty="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IN" sz="1000" dirty="0">
                <a:solidFill>
                  <a:schemeClr val="bg1"/>
                </a:solidFill>
                <a:latin typeface="Arial" pitchFamily="34" charset="0"/>
                <a:cs typeface="Arial" pitchFamily="34" charset="0"/>
              </a:rPr>
              <a:t>, and draws on </a:t>
            </a:r>
            <a:r>
              <a:rPr lang="en-IN"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a:t>
            </a:r>
            <a:r>
              <a:rPr lang="en-IN" sz="1000" dirty="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p:txBody>
      </p:sp>
      <p:pic>
        <p:nvPicPr>
          <p:cNvPr id="11" name="Image 10" descr="ppt_Label_CBE.png"/>
          <p:cNvPicPr>
            <a:picLocks noChangeAspect="1"/>
          </p:cNvPicPr>
          <p:nvPr userDrawn="1"/>
        </p:nvPicPr>
        <p:blipFill>
          <a:blip r:embed="rId8" cstate="email"/>
          <a:stretch>
            <a:fillRect/>
          </a:stretch>
        </p:blipFill>
        <p:spPr>
          <a:xfrm>
            <a:off x="742273" y="3458687"/>
            <a:ext cx="571500" cy="571500"/>
          </a:xfrm>
          <a:prstGeom prst="rect">
            <a:avLst/>
          </a:prstGeom>
          <a:noFill/>
          <a:ln>
            <a:noFill/>
          </a:ln>
        </p:spPr>
      </p:pic>
      <p:pic>
        <p:nvPicPr>
          <p:cNvPr id="8" name="Image 7" descr="Locations_Map_2014.png"/>
          <p:cNvPicPr>
            <a:picLocks noChangeAspect="1"/>
          </p:cNvPicPr>
          <p:nvPr userDrawn="1"/>
        </p:nvPicPr>
        <p:blipFill>
          <a:blip r:embed="rId9" cstate="print"/>
          <a:stretch>
            <a:fillRect/>
          </a:stretch>
        </p:blipFill>
        <p:spPr>
          <a:xfrm>
            <a:off x="5042446" y="3376052"/>
            <a:ext cx="3677432" cy="176744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0638"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2015 Capgemini. All rights reserved.</a:t>
            </a:r>
            <a:r>
              <a:rPr lang="en-US" sz="600" b="0" baseline="0" dirty="0">
                <a:solidFill>
                  <a:schemeClr val="bg1"/>
                </a:solidFill>
                <a:latin typeface="Arial" pitchFamily="34" charset="0"/>
                <a:cs typeface="Arial" pitchFamily="34" charset="0"/>
              </a:rPr>
              <a:t>.</a:t>
            </a:r>
            <a:endParaRPr lang="en-US" sz="600" b="0" kern="0" noProof="1">
              <a:solidFill>
                <a:schemeClr val="bg1"/>
              </a:solidFill>
              <a:latin typeface="Arial" pitchFamily="34" charset="0"/>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9007" name="think-cell Slide" r:id="rId5" imgW="360" imgH="360" progId="">
                  <p:embed/>
                </p:oleObj>
              </mc:Choice>
              <mc:Fallback>
                <p:oleObj name="think-cell Slide" r:id="rId5" imgW="360" imgH="360" progId="">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a:t>Edit Master text styles</a:t>
            </a:r>
          </a:p>
          <a:p>
            <a:pPr lvl="1"/>
            <a:r>
              <a:rPr lang="en-US"/>
              <a:t>Second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9375"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20399"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4494"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470" name="think-cell Slide" r:id="rId9" imgW="360" imgH="360" progId="">
                  <p:embed/>
                </p:oleObj>
              </mc:Choice>
              <mc:Fallback>
                <p:oleObj name="think-cell Slide" r:id="rId9" imgW="360" imgH="360" progId="">
                  <p:embed/>
                  <p:pic>
                    <p:nvPicPr>
                      <p:cNvPr id="0" name="Picture 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2446"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77390"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10.vml"/><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tags" Target="../tags/tag38.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5.xml"/><Relationship Id="rId21" Type="http://schemas.openxmlformats.org/officeDocument/2006/relationships/image" Target="../media/image7.png"/><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image" Target="../media/image5.emf"/><Relationship Id="rId25" Type="http://schemas.openxmlformats.org/officeDocument/2006/relationships/image" Target="../media/image9.png"/><Relationship Id="rId2" Type="http://schemas.openxmlformats.org/officeDocument/2006/relationships/slideLayout" Target="../slideLayouts/slideLayout14.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3.x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hyperlink" Target="http://www.youtube.com/capgeminimedia"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8.png"/><Relationship Id="rId28" Type="http://schemas.openxmlformats.org/officeDocument/2006/relationships/image" Target="../media/image4.jpeg"/><Relationship Id="rId10" Type="http://schemas.openxmlformats.org/officeDocument/2006/relationships/tags" Target="../tags/tag46.xml"/><Relationship Id="rId19" Type="http://schemas.openxmlformats.org/officeDocument/2006/relationships/image" Target="../media/image6.png"/><Relationship Id="rId4" Type="http://schemas.openxmlformats.org/officeDocument/2006/relationships/theme" Target="../theme/theme3.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hyperlink" Target="http://www.twitter.com/capgemini" TargetMode="External"/><Relationship Id="rId27" Type="http://schemas.openxmlformats.org/officeDocument/2006/relationships/image" Target="../media/image10.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639" name="think-cell Slide" r:id="rId22" imgW="360" imgH="360" progId="">
                  <p:embed/>
                </p:oleObj>
              </mc:Choice>
              <mc:Fallback>
                <p:oleObj name="think-cell Slide" r:id="rId22" imgW="360" imgH="360" progId="">
                  <p:embed/>
                  <p:pic>
                    <p:nvPicPr>
                      <p:cNvPr id="0" name="Picture 1" hidden="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1" y="0"/>
            <a:ext cx="9143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7"/>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8"/>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19"/>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a:solidFill>
                  <a:schemeClr val="tx2"/>
                </a:solidFill>
                <a:latin typeface="+mj-lt"/>
                <a:cs typeface="Helvetica Light"/>
              </a:rPr>
              <a:t>Copyright © Capgemini 2015. All Rights Reserved</a:t>
            </a:r>
          </a:p>
        </p:txBody>
      </p:sp>
      <p:sp>
        <p:nvSpPr>
          <p:cNvPr id="13" name="Rectangle 12"/>
          <p:cNvSpPr/>
          <p:nvPr>
            <p:custDataLst>
              <p:tags r:id="rId20"/>
            </p:custDataLst>
          </p:nvPr>
        </p:nvSpPr>
        <p:spPr>
          <a:xfrm>
            <a:off x="6911926" y="6427223"/>
            <a:ext cx="1767281" cy="195814"/>
          </a:xfrm>
          <a:prstGeom prst="rect">
            <a:avLst/>
          </a:prstGeom>
        </p:spPr>
        <p:txBody>
          <a:bodyPr wrap="none" lIns="35997" tIns="35997" rIns="35997" bIns="35997" anchor="b" anchorCtr="0">
            <a:noAutofit/>
          </a:bodyPr>
          <a:lstStyle/>
          <a:p>
            <a:pPr algn="r"/>
            <a:r>
              <a:rPr lang="en-US" sz="700" dirty="0">
                <a:solidFill>
                  <a:schemeClr val="tx2"/>
                </a:solidFill>
                <a:latin typeface="+mj-lt"/>
              </a:rPr>
              <a:t>Presentation Title | Date</a:t>
            </a:r>
          </a:p>
        </p:txBody>
      </p:sp>
      <p:cxnSp>
        <p:nvCxnSpPr>
          <p:cNvPr id="15" name="Straight Connector 5"/>
          <p:cNvCxnSpPr/>
          <p:nvPr>
            <p:custDataLst>
              <p:tags r:id="rId21"/>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270463" y="6439028"/>
            <a:ext cx="1438102" cy="344978"/>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28" r:id="rId1"/>
    <p:sldLayoutId id="2147483989" r:id="rId2"/>
    <p:sldLayoutId id="2147483965" r:id="rId3"/>
    <p:sldLayoutId id="2147483966" r:id="rId4"/>
    <p:sldLayoutId id="2147483962" r:id="rId5"/>
    <p:sldLayoutId id="2147483963" r:id="rId6"/>
    <p:sldLayoutId id="2147483968" r:id="rId7"/>
    <p:sldLayoutId id="2147483964" r:id="rId8"/>
    <p:sldLayoutId id="2147483934" r:id="rId9"/>
    <p:sldLayoutId id="2147483990" r:id="rId10"/>
    <p:sldLayoutId id="2147483993" r:id="rId11"/>
  </p:sldLayoutIdLst>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9614"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71"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710" name="think-cell Slide" r:id="rId15" imgW="360" imgH="360" progId="">
                  <p:embed/>
                </p:oleObj>
              </mc:Choice>
              <mc:Fallback>
                <p:oleObj name="think-cell Slide" r:id="rId15" imgW="360" imgH="360" progId="">
                  <p:embed/>
                  <p:pic>
                    <p:nvPicPr>
                      <p:cNvPr id="0" name="Picture 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tretch>
            <a:fillRect/>
          </a:stretch>
        </p:blipFill>
        <p:spPr bwMode="auto">
          <a:xfrm>
            <a:off x="5510275" y="1119830"/>
            <a:ext cx="2873702" cy="238571"/>
          </a:xfrm>
          <a:prstGeom prst="rect">
            <a:avLst/>
          </a:prstGeom>
          <a:noFill/>
          <a:ln>
            <a:noFill/>
          </a:ln>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tretch>
            <a:fillRect/>
          </a:stretch>
        </p:blipFill>
        <p:spPr bwMode="auto">
          <a:xfrm>
            <a:off x="7079297" y="5932547"/>
            <a:ext cx="276225" cy="266700"/>
          </a:xfrm>
          <a:prstGeom prst="rect">
            <a:avLst/>
          </a:prstGeom>
          <a:noFill/>
          <a:ln>
            <a:noFill/>
          </a:ln>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tretch>
            <a:fillRect/>
          </a:stretch>
        </p:blipFill>
        <p:spPr bwMode="auto">
          <a:xfrm>
            <a:off x="7374619" y="5932547"/>
            <a:ext cx="285750" cy="266700"/>
          </a:xfrm>
          <a:prstGeom prst="rect">
            <a:avLst/>
          </a:prstGeom>
          <a:noFill/>
          <a:ln>
            <a:noFill/>
          </a:ln>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tretch>
            <a:fillRect/>
          </a:stretch>
        </p:blipFill>
        <p:spPr bwMode="auto">
          <a:xfrm>
            <a:off x="7993389" y="5932547"/>
            <a:ext cx="285750" cy="266700"/>
          </a:xfrm>
          <a:prstGeom prst="rect">
            <a:avLst/>
          </a:prstGeom>
          <a:noFill/>
          <a:ln>
            <a:noFill/>
          </a:ln>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tretch>
            <a:fillRect/>
          </a:stretch>
        </p:blipFill>
        <p:spPr bwMode="auto">
          <a:xfrm>
            <a:off x="8301091" y="5932547"/>
            <a:ext cx="285750" cy="266700"/>
          </a:xfrm>
          <a:prstGeom prst="rect">
            <a:avLst/>
          </a:prstGeom>
          <a:noFill/>
          <a:ln>
            <a:noFill/>
          </a:ln>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696609" y="5932548"/>
            <a:ext cx="25200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796937" y="896215"/>
            <a:ext cx="2880360" cy="685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61"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984642D-D69C-42AB-875C-92D8D0E11461}"/>
              </a:ext>
            </a:extLst>
          </p:cNvPr>
          <p:cNvSpPr>
            <a:spLocks noGrp="1"/>
          </p:cNvSpPr>
          <p:nvPr>
            <p:ph type="title"/>
          </p:nvPr>
        </p:nvSpPr>
        <p:spPr/>
        <p:txBody>
          <a:bodyPr/>
          <a:lstStyle/>
          <a:p>
            <a:r>
              <a:rPr lang="en-US" dirty="0" smtClean="0"/>
              <a:t>SFRA Session</a:t>
            </a:r>
            <a:endParaRPr lang="en-US" dirty="0"/>
          </a:p>
        </p:txBody>
      </p:sp>
      <p:pic>
        <p:nvPicPr>
          <p:cNvPr id="2" name="Picture 1">
            <a:extLst>
              <a:ext uri="{FF2B5EF4-FFF2-40B4-BE49-F238E27FC236}">
                <a16:creationId xmlns:a16="http://schemas.microsoft.com/office/drawing/2014/main" xmlns="" id="{890C86B8-E402-4C23-8698-E7562C85D9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320" y="201168"/>
            <a:ext cx="4992623" cy="474573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96" y="5440681"/>
            <a:ext cx="3986784" cy="1097280"/>
          </a:xfrm>
          <a:prstGeom prst="rect">
            <a:avLst/>
          </a:prstGeom>
        </p:spPr>
      </p:pic>
    </p:spTree>
    <p:extLst>
      <p:ext uri="{BB962C8B-B14F-4D97-AF65-F5344CB8AC3E}">
        <p14:creationId xmlns:p14="http://schemas.microsoft.com/office/powerpoint/2010/main" val="2082192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a:t>Introduction to Middleware in </a:t>
            </a:r>
            <a:r>
              <a:rPr lang="en-US" dirty="0" smtClean="0"/>
              <a:t>Express</a:t>
            </a:r>
          </a:p>
        </p:txBody>
      </p:sp>
    </p:spTree>
    <p:extLst>
      <p:ext uri="{BB962C8B-B14F-4D97-AF65-F5344CB8AC3E}">
        <p14:creationId xmlns:p14="http://schemas.microsoft.com/office/powerpoint/2010/main" val="3708172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14">
            <a:extLst>
              <a:ext uri="{FF2B5EF4-FFF2-40B4-BE49-F238E27FC236}">
                <a16:creationId xmlns:a16="http://schemas.microsoft.com/office/drawing/2014/main" xmlns="" id="{7749E5B2-52A5-8E4B-A9FF-A3E60B64E0C4}"/>
              </a:ext>
            </a:extLst>
          </p:cNvPr>
          <p:cNvSpPr>
            <a:spLocks noGrp="1"/>
          </p:cNvSpPr>
          <p:nvPr>
            <p:ph type="title"/>
          </p:nvPr>
        </p:nvSpPr>
        <p:spPr/>
        <p:txBody>
          <a:bodyPr/>
          <a:lstStyle/>
          <a:p>
            <a:r>
              <a:rPr lang="de-DE" dirty="0"/>
              <a:t>What is Express Middleware?</a:t>
            </a:r>
          </a:p>
        </p:txBody>
      </p:sp>
      <p:sp>
        <p:nvSpPr>
          <p:cNvPr id="2" name="Rectangle 1">
            <a:extLst>
              <a:ext uri="{FF2B5EF4-FFF2-40B4-BE49-F238E27FC236}">
                <a16:creationId xmlns:a16="http://schemas.microsoft.com/office/drawing/2014/main" xmlns="" id="{963DD788-B887-4DE4-8C6B-E0C8416932E3}"/>
              </a:ext>
            </a:extLst>
          </p:cNvPr>
          <p:cNvSpPr/>
          <p:nvPr/>
        </p:nvSpPr>
        <p:spPr>
          <a:xfrm>
            <a:off x="542925" y="1495425"/>
            <a:ext cx="8253603" cy="9479518"/>
          </a:xfrm>
          <a:prstGeom prst="rect">
            <a:avLst/>
          </a:prstGeom>
        </p:spPr>
        <p:txBody>
          <a:bodyPr wrap="square">
            <a:spAutoFit/>
          </a:bodyPr>
          <a:lstStyle/>
          <a:p>
            <a:r>
              <a:rPr lang="en-US" sz="2000" dirty="0"/>
              <a:t>Middleware literally means anything you put in the middle of one layer of the software and another. </a:t>
            </a:r>
            <a:r>
              <a:rPr lang="en-US" sz="2000" dirty="0" smtClean="0"/>
              <a:t>Express </a:t>
            </a:r>
            <a:r>
              <a:rPr lang="en-US" sz="2000" dirty="0"/>
              <a:t>middleware are functions that execute during the lifecycle of a request to </a:t>
            </a:r>
            <a:r>
              <a:rPr lang="en-US" sz="2000" dirty="0" smtClean="0"/>
              <a:t>server</a:t>
            </a:r>
            <a:r>
              <a:rPr lang="en-US" sz="2000" dirty="0"/>
              <a:t>. </a:t>
            </a:r>
            <a:endParaRPr lang="en-US" sz="2000" dirty="0" smtClean="0"/>
          </a:p>
          <a:p>
            <a:endParaRPr lang="en-US" sz="2000" dirty="0" smtClean="0"/>
          </a:p>
          <a:p>
            <a:r>
              <a:rPr lang="en-US" sz="2000" dirty="0"/>
              <a:t>Middleware </a:t>
            </a:r>
            <a:r>
              <a:rPr lang="en-US" sz="2000" dirty="0" smtClean="0"/>
              <a:t>functions have </a:t>
            </a:r>
            <a:r>
              <a:rPr lang="en-US" sz="2000" dirty="0"/>
              <a:t>access to the request object (</a:t>
            </a:r>
            <a:r>
              <a:rPr lang="en-US" sz="2000" b="1" dirty="0" err="1"/>
              <a:t>req</a:t>
            </a:r>
            <a:r>
              <a:rPr lang="en-US" sz="2000" dirty="0"/>
              <a:t>), the response object (</a:t>
            </a:r>
            <a:r>
              <a:rPr lang="en-US" sz="2000" b="1" dirty="0"/>
              <a:t>res</a:t>
            </a:r>
            <a:r>
              <a:rPr lang="en-US" sz="2000" dirty="0"/>
              <a:t>), and the </a:t>
            </a:r>
            <a:r>
              <a:rPr lang="en-US" sz="2000" b="1" dirty="0"/>
              <a:t>next</a:t>
            </a:r>
            <a:r>
              <a:rPr lang="en-US" sz="2000" dirty="0"/>
              <a:t> middleware function in the application’s request-response cycle. The next middleware function is </a:t>
            </a:r>
            <a:r>
              <a:rPr lang="en-US" sz="2000" dirty="0" smtClean="0"/>
              <a:t>denoted </a:t>
            </a:r>
            <a:r>
              <a:rPr lang="en-US" sz="2000" dirty="0"/>
              <a:t>by a variable named </a:t>
            </a:r>
            <a:r>
              <a:rPr lang="en-US" sz="2000" b="1" dirty="0" smtClean="0"/>
              <a:t>next</a:t>
            </a:r>
          </a:p>
          <a:p>
            <a:endParaRPr lang="en-US" sz="2000" dirty="0" smtClean="0"/>
          </a:p>
          <a:p>
            <a:r>
              <a:rPr lang="en-US" sz="2000" dirty="0" smtClean="0"/>
              <a:t>Middleware </a:t>
            </a:r>
            <a:r>
              <a:rPr lang="en-US" sz="2000" dirty="0"/>
              <a:t>functions can perform the following tasks:</a:t>
            </a:r>
          </a:p>
          <a:p>
            <a:endParaRPr lang="en-US" sz="2000" dirty="0"/>
          </a:p>
          <a:p>
            <a:pPr marL="342900" indent="-342900">
              <a:buFont typeface="Arial" panose="020B0604020202020204" pitchFamily="34" charset="0"/>
              <a:buChar char="•"/>
            </a:pPr>
            <a:r>
              <a:rPr lang="en-US" sz="2000" dirty="0"/>
              <a:t>Execute any code.</a:t>
            </a:r>
          </a:p>
          <a:p>
            <a:pPr marL="342900" indent="-342900">
              <a:buFont typeface="Arial" panose="020B0604020202020204" pitchFamily="34" charset="0"/>
              <a:buChar char="•"/>
            </a:pPr>
            <a:r>
              <a:rPr lang="en-US" sz="2000" dirty="0"/>
              <a:t>Make changes to the request and the response objects.</a:t>
            </a:r>
          </a:p>
          <a:p>
            <a:pPr marL="342900" indent="-342900">
              <a:buFont typeface="Arial" panose="020B0604020202020204" pitchFamily="34" charset="0"/>
              <a:buChar char="•"/>
            </a:pPr>
            <a:r>
              <a:rPr lang="en-US" sz="2000" dirty="0"/>
              <a:t>End the request-response cycle.</a:t>
            </a:r>
          </a:p>
          <a:p>
            <a:pPr marL="342900" indent="-342900">
              <a:buFont typeface="Arial" panose="020B0604020202020204" pitchFamily="34" charset="0"/>
              <a:buChar char="•"/>
            </a:pPr>
            <a:r>
              <a:rPr lang="en-US" sz="2000" dirty="0"/>
              <a:t>Call the next middleware in the stack.</a:t>
            </a:r>
          </a:p>
          <a:p>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a:p>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endParaRPr lang="en-US" dirty="0">
              <a:solidFill>
                <a:srgbClr val="242729"/>
              </a:solidFill>
              <a:latin typeface="Arial" panose="020B0604020202020204" pitchFamily="34" charset="0"/>
            </a:endParaRPr>
          </a:p>
        </p:txBody>
      </p:sp>
    </p:spTree>
    <p:extLst>
      <p:ext uri="{BB962C8B-B14F-4D97-AF65-F5344CB8AC3E}">
        <p14:creationId xmlns:p14="http://schemas.microsoft.com/office/powerpoint/2010/main" val="269042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 – 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192" y="1384684"/>
            <a:ext cx="8467344" cy="4613891"/>
          </a:xfrm>
        </p:spPr>
      </p:pic>
    </p:spTree>
    <p:extLst>
      <p:ext uri="{BB962C8B-B14F-4D97-AF65-F5344CB8AC3E}">
        <p14:creationId xmlns:p14="http://schemas.microsoft.com/office/powerpoint/2010/main" val="801087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Points</a:t>
            </a:r>
            <a:endParaRPr lang="en-US" dirty="0"/>
          </a:p>
        </p:txBody>
      </p:sp>
      <p:sp>
        <p:nvSpPr>
          <p:cNvPr id="3" name="Content Placeholder 2"/>
          <p:cNvSpPr>
            <a:spLocks noGrp="1"/>
          </p:cNvSpPr>
          <p:nvPr>
            <p:ph idx="1"/>
          </p:nvPr>
        </p:nvSpPr>
        <p:spPr/>
        <p:txBody>
          <a:bodyPr/>
          <a:lstStyle/>
          <a:p>
            <a:r>
              <a:rPr lang="en-US" dirty="0" smtClean="0"/>
              <a:t>Middleware </a:t>
            </a:r>
            <a:r>
              <a:rPr lang="en-US" dirty="0"/>
              <a:t>functions </a:t>
            </a:r>
            <a:r>
              <a:rPr lang="en-US" dirty="0" smtClean="0"/>
              <a:t>have </a:t>
            </a:r>
            <a:r>
              <a:rPr lang="en-US" dirty="0"/>
              <a:t>3 standard </a:t>
            </a:r>
            <a:r>
              <a:rPr lang="en-US" dirty="0" err="1"/>
              <a:t>params</a:t>
            </a:r>
            <a:r>
              <a:rPr lang="en-US" dirty="0"/>
              <a:t> </a:t>
            </a:r>
            <a:r>
              <a:rPr lang="en-US" b="1" dirty="0" err="1"/>
              <a:t>req</a:t>
            </a:r>
            <a:r>
              <a:rPr lang="en-US" dirty="0"/>
              <a:t>, </a:t>
            </a:r>
            <a:r>
              <a:rPr lang="en-US" b="1" dirty="0"/>
              <a:t>res</a:t>
            </a:r>
            <a:r>
              <a:rPr lang="en-US" dirty="0"/>
              <a:t>, and </a:t>
            </a:r>
            <a:r>
              <a:rPr lang="en-US" b="1" dirty="0"/>
              <a:t>next</a:t>
            </a:r>
            <a:r>
              <a:rPr lang="en-US" dirty="0"/>
              <a:t>. The first two are objects, the last is a function that will call the next middleware </a:t>
            </a:r>
            <a:r>
              <a:rPr lang="en-US" dirty="0" smtClean="0"/>
              <a:t>function.</a:t>
            </a:r>
            <a:endParaRPr lang="en-US" dirty="0"/>
          </a:p>
          <a:p>
            <a:r>
              <a:rPr lang="en-US" dirty="0"/>
              <a:t>Usually there is a </a:t>
            </a:r>
            <a:r>
              <a:rPr lang="en-US" b="1" dirty="0"/>
              <a:t>middleware chain</a:t>
            </a:r>
            <a:r>
              <a:rPr lang="en-US" dirty="0"/>
              <a:t>, meaning a chain of functions that are called one after the other, with the last function sending the response back to the browser. </a:t>
            </a:r>
            <a:endParaRPr lang="en-US" dirty="0" smtClean="0"/>
          </a:p>
          <a:p>
            <a:r>
              <a:rPr lang="en-US" dirty="0"/>
              <a:t>If the current middleware function does not end the request-response cycle, it must call </a:t>
            </a:r>
            <a:r>
              <a:rPr lang="en-US" b="1" dirty="0"/>
              <a:t>next() </a:t>
            </a:r>
            <a:r>
              <a:rPr lang="en-US" dirty="0"/>
              <a:t>to pass control to the next middleware function. Otherwise, the request will be left </a:t>
            </a:r>
            <a:r>
              <a:rPr lang="en-US" dirty="0" smtClean="0"/>
              <a:t>hanging</a:t>
            </a:r>
          </a:p>
          <a:p>
            <a:r>
              <a:rPr lang="en-US" dirty="0" smtClean="0"/>
              <a:t>Any </a:t>
            </a:r>
            <a:r>
              <a:rPr lang="en-US" dirty="0"/>
              <a:t>changes </a:t>
            </a:r>
            <a:r>
              <a:rPr lang="en-US" dirty="0" smtClean="0"/>
              <a:t>made </a:t>
            </a:r>
            <a:r>
              <a:rPr lang="en-US" dirty="0"/>
              <a:t>to </a:t>
            </a:r>
            <a:r>
              <a:rPr lang="en-US" b="1" dirty="0" err="1"/>
              <a:t>req</a:t>
            </a:r>
            <a:r>
              <a:rPr lang="en-US" dirty="0"/>
              <a:t> or </a:t>
            </a:r>
            <a:r>
              <a:rPr lang="en-US" b="1" dirty="0"/>
              <a:t>res</a:t>
            </a:r>
            <a:r>
              <a:rPr lang="en-US" dirty="0"/>
              <a:t> </a:t>
            </a:r>
            <a:r>
              <a:rPr lang="en-US" dirty="0" smtClean="0"/>
              <a:t>object will </a:t>
            </a:r>
            <a:r>
              <a:rPr lang="en-US" dirty="0"/>
              <a:t>be available in the next middleware function.</a:t>
            </a:r>
          </a:p>
        </p:txBody>
      </p:sp>
    </p:spTree>
    <p:extLst>
      <p:ext uri="{BB962C8B-B14F-4D97-AF65-F5344CB8AC3E}">
        <p14:creationId xmlns:p14="http://schemas.microsoft.com/office/powerpoint/2010/main" val="406475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Middleware - Example</a:t>
            </a:r>
            <a:endParaRPr lang="en-US" dirty="0"/>
          </a:p>
        </p:txBody>
      </p:sp>
      <p:sp>
        <p:nvSpPr>
          <p:cNvPr id="3" name="Content Placeholder 2"/>
          <p:cNvSpPr>
            <a:spLocks noGrp="1"/>
          </p:cNvSpPr>
          <p:nvPr>
            <p:ph idx="1"/>
          </p:nvPr>
        </p:nvSpPr>
        <p:spPr/>
        <p:txBody>
          <a:bodyPr/>
          <a:lstStyle/>
          <a:p>
            <a:pPr marL="0" indent="0">
              <a:buNone/>
            </a:pPr>
            <a:r>
              <a:rPr lang="en-US" dirty="0"/>
              <a:t>The following </a:t>
            </a:r>
            <a:r>
              <a:rPr lang="en-US" dirty="0" smtClean="0"/>
              <a:t>code example shows </a:t>
            </a:r>
            <a:r>
              <a:rPr lang="en-US" dirty="0"/>
              <a:t>the elements of a middleware function call</a:t>
            </a:r>
            <a:r>
              <a:rPr lang="en-US" dirty="0" smtClean="0"/>
              <a:t>:</a:t>
            </a:r>
          </a:p>
          <a:p>
            <a:pPr marL="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 y="2273300"/>
            <a:ext cx="8807431" cy="3743452"/>
          </a:xfrm>
          <a:prstGeom prst="rect">
            <a:avLst/>
          </a:prstGeom>
        </p:spPr>
      </p:pic>
    </p:spTree>
    <p:extLst>
      <p:ext uri="{BB962C8B-B14F-4D97-AF65-F5344CB8AC3E}">
        <p14:creationId xmlns:p14="http://schemas.microsoft.com/office/powerpoint/2010/main" val="400867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 </a:t>
            </a:r>
            <a:r>
              <a:rPr lang="en-US" dirty="0" smtClean="0"/>
              <a:t>– Example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sz="1600" dirty="0"/>
              <a:t>Here is a simple example of a middleware function called “</a:t>
            </a:r>
            <a:r>
              <a:rPr lang="en-US" sz="1600" b="1" dirty="0" err="1"/>
              <a:t>myLogger</a:t>
            </a:r>
            <a:r>
              <a:rPr lang="en-US" sz="1600" dirty="0"/>
              <a:t>”. This function just prints “LOGGED” when a request to the app passes through it. The middleware function is assigned to a variable named </a:t>
            </a:r>
            <a:r>
              <a:rPr lang="en-US" sz="1600" b="1" dirty="0" err="1" smtClean="0"/>
              <a:t>myLogger</a:t>
            </a:r>
            <a:endParaRPr lang="en-US" sz="1600" dirty="0" smtClean="0"/>
          </a:p>
          <a:p>
            <a:pPr marL="0" indent="0">
              <a:buNone/>
            </a:pPr>
            <a:endParaRPr lang="en-US" sz="1600" dirty="0"/>
          </a:p>
        </p:txBody>
      </p:sp>
      <p:sp>
        <p:nvSpPr>
          <p:cNvPr id="5" name="Rectangle 4">
            <a:extLst>
              <a:ext uri="{FF2B5EF4-FFF2-40B4-BE49-F238E27FC236}">
                <a16:creationId xmlns="" xmlns:a16="http://schemas.microsoft.com/office/drawing/2014/main" id="{4572A40F-2DE4-41ED-89A0-511CBA2ED431}"/>
              </a:ext>
            </a:extLst>
          </p:cNvPr>
          <p:cNvSpPr/>
          <p:nvPr/>
        </p:nvSpPr>
        <p:spPr>
          <a:xfrm>
            <a:off x="486346" y="2258568"/>
            <a:ext cx="8171307" cy="3648456"/>
          </a:xfrm>
          <a:prstGeom prst="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242729"/>
                </a:solidFill>
                <a:latin typeface="Arial" panose="020B0604020202020204" pitchFamily="34" charset="0"/>
              </a:rPr>
              <a:t>var</a:t>
            </a:r>
            <a:r>
              <a:rPr lang="en-US" sz="1600" dirty="0">
                <a:solidFill>
                  <a:srgbClr val="242729"/>
                </a:solidFill>
                <a:latin typeface="Arial" panose="020B0604020202020204" pitchFamily="34" charset="0"/>
              </a:rPr>
              <a:t> express = require('express');</a:t>
            </a:r>
          </a:p>
          <a:p>
            <a:r>
              <a:rPr lang="en-US" sz="1600" dirty="0" err="1">
                <a:solidFill>
                  <a:srgbClr val="242729"/>
                </a:solidFill>
                <a:latin typeface="Arial" panose="020B0604020202020204" pitchFamily="34" charset="0"/>
              </a:rPr>
              <a:t>var</a:t>
            </a:r>
            <a:r>
              <a:rPr lang="en-US" sz="1600" dirty="0">
                <a:solidFill>
                  <a:srgbClr val="242729"/>
                </a:solidFill>
                <a:latin typeface="Arial" panose="020B0604020202020204" pitchFamily="34" charset="0"/>
              </a:rPr>
              <a:t> app = express();</a:t>
            </a:r>
          </a:p>
          <a:p>
            <a:endParaRPr lang="en-US" sz="1600" dirty="0">
              <a:solidFill>
                <a:srgbClr val="242729"/>
              </a:solidFill>
              <a:latin typeface="Arial" panose="020B0604020202020204" pitchFamily="34" charset="0"/>
            </a:endParaRPr>
          </a:p>
          <a:p>
            <a:r>
              <a:rPr lang="en-US" sz="1600" dirty="0" err="1">
                <a:solidFill>
                  <a:srgbClr val="242729"/>
                </a:solidFill>
                <a:latin typeface="Arial" panose="020B0604020202020204" pitchFamily="34" charset="0"/>
              </a:rPr>
              <a:t>var</a:t>
            </a:r>
            <a:r>
              <a:rPr lang="en-US" sz="1600" dirty="0">
                <a:solidFill>
                  <a:srgbClr val="242729"/>
                </a:solidFill>
                <a:latin typeface="Arial" panose="020B0604020202020204" pitchFamily="34" charset="0"/>
              </a:rPr>
              <a:t> </a:t>
            </a:r>
            <a:r>
              <a:rPr lang="en-US" sz="1600" dirty="0" err="1">
                <a:solidFill>
                  <a:srgbClr val="242729"/>
                </a:solidFill>
                <a:latin typeface="Arial" panose="020B0604020202020204" pitchFamily="34" charset="0"/>
              </a:rPr>
              <a:t>myLogger</a:t>
            </a:r>
            <a:r>
              <a:rPr lang="en-US" sz="1600" dirty="0">
                <a:solidFill>
                  <a:srgbClr val="242729"/>
                </a:solidFill>
                <a:latin typeface="Arial" panose="020B0604020202020204" pitchFamily="34" charset="0"/>
              </a:rPr>
              <a:t> = function (</a:t>
            </a:r>
            <a:r>
              <a:rPr lang="en-US" sz="1600" dirty="0" err="1">
                <a:solidFill>
                  <a:srgbClr val="242729"/>
                </a:solidFill>
                <a:latin typeface="Arial" panose="020B0604020202020204" pitchFamily="34" charset="0"/>
              </a:rPr>
              <a:t>req</a:t>
            </a:r>
            <a:r>
              <a:rPr lang="en-US" sz="1600" dirty="0">
                <a:solidFill>
                  <a:srgbClr val="242729"/>
                </a:solidFill>
                <a:latin typeface="Arial" panose="020B0604020202020204" pitchFamily="34" charset="0"/>
              </a:rPr>
              <a:t>, res, next) {</a:t>
            </a:r>
          </a:p>
          <a:p>
            <a:r>
              <a:rPr lang="en-US" sz="1600" dirty="0">
                <a:solidFill>
                  <a:srgbClr val="242729"/>
                </a:solidFill>
                <a:latin typeface="Arial" panose="020B0604020202020204" pitchFamily="34" charset="0"/>
              </a:rPr>
              <a:t>  console.log('LOGGED')</a:t>
            </a:r>
          </a:p>
          <a:p>
            <a:r>
              <a:rPr lang="en-US" sz="1600" dirty="0">
                <a:solidFill>
                  <a:srgbClr val="242729"/>
                </a:solidFill>
                <a:latin typeface="Arial" panose="020B0604020202020204" pitchFamily="34" charset="0"/>
              </a:rPr>
              <a:t>  next()</a:t>
            </a:r>
          </a:p>
          <a:p>
            <a:r>
              <a:rPr lang="en-US" sz="1600" dirty="0">
                <a:solidFill>
                  <a:srgbClr val="242729"/>
                </a:solidFill>
                <a:latin typeface="Arial" panose="020B0604020202020204" pitchFamily="34" charset="0"/>
              </a:rPr>
              <a:t>};</a:t>
            </a:r>
          </a:p>
          <a:p>
            <a:endParaRPr lang="en-US" sz="1600" dirty="0">
              <a:solidFill>
                <a:srgbClr val="242729"/>
              </a:solidFill>
              <a:latin typeface="Arial" panose="020B0604020202020204" pitchFamily="34" charset="0"/>
            </a:endParaRPr>
          </a:p>
          <a:p>
            <a:r>
              <a:rPr lang="en-US" sz="1600" dirty="0" err="1">
                <a:solidFill>
                  <a:srgbClr val="242729"/>
                </a:solidFill>
                <a:latin typeface="Arial" panose="020B0604020202020204" pitchFamily="34" charset="0"/>
              </a:rPr>
              <a:t>app.get</a:t>
            </a:r>
            <a:r>
              <a:rPr lang="en-US" sz="1600" dirty="0">
                <a:solidFill>
                  <a:srgbClr val="242729"/>
                </a:solidFill>
                <a:latin typeface="Arial" panose="020B0604020202020204" pitchFamily="34" charset="0"/>
              </a:rPr>
              <a:t>('/', </a:t>
            </a:r>
            <a:r>
              <a:rPr lang="en-US" sz="1600" dirty="0" err="1">
                <a:solidFill>
                  <a:srgbClr val="242729"/>
                </a:solidFill>
                <a:latin typeface="Arial" panose="020B0604020202020204" pitchFamily="34" charset="0"/>
              </a:rPr>
              <a:t>myLogger</a:t>
            </a:r>
            <a:r>
              <a:rPr lang="en-US" sz="1600" dirty="0">
                <a:solidFill>
                  <a:srgbClr val="242729"/>
                </a:solidFill>
                <a:latin typeface="Arial" panose="020B0604020202020204" pitchFamily="34" charset="0"/>
              </a:rPr>
              <a:t>, function (</a:t>
            </a:r>
            <a:r>
              <a:rPr lang="en-US" sz="1600" dirty="0" err="1">
                <a:solidFill>
                  <a:srgbClr val="242729"/>
                </a:solidFill>
                <a:latin typeface="Arial" panose="020B0604020202020204" pitchFamily="34" charset="0"/>
              </a:rPr>
              <a:t>req</a:t>
            </a:r>
            <a:r>
              <a:rPr lang="en-US" sz="1600" dirty="0">
                <a:solidFill>
                  <a:srgbClr val="242729"/>
                </a:solidFill>
                <a:latin typeface="Arial" panose="020B0604020202020204" pitchFamily="34" charset="0"/>
              </a:rPr>
              <a:t>, res) {</a:t>
            </a:r>
          </a:p>
          <a:p>
            <a:r>
              <a:rPr lang="en-US" sz="1600" dirty="0">
                <a:solidFill>
                  <a:srgbClr val="242729"/>
                </a:solidFill>
                <a:latin typeface="Arial" panose="020B0604020202020204" pitchFamily="34" charset="0"/>
              </a:rPr>
              <a:t>  </a:t>
            </a:r>
            <a:r>
              <a:rPr lang="en-US" sz="1600" dirty="0" err="1">
                <a:solidFill>
                  <a:srgbClr val="242729"/>
                </a:solidFill>
                <a:latin typeface="Arial" panose="020B0604020202020204" pitchFamily="34" charset="0"/>
              </a:rPr>
              <a:t>res.send</a:t>
            </a:r>
            <a:r>
              <a:rPr lang="en-US" sz="1600" dirty="0">
                <a:solidFill>
                  <a:srgbClr val="242729"/>
                </a:solidFill>
                <a:latin typeface="Arial" panose="020B0604020202020204" pitchFamily="34" charset="0"/>
              </a:rPr>
              <a:t>('Hello World!')</a:t>
            </a:r>
          </a:p>
          <a:p>
            <a:r>
              <a:rPr lang="en-US" sz="1600" dirty="0">
                <a:solidFill>
                  <a:srgbClr val="242729"/>
                </a:solidFill>
                <a:latin typeface="Arial" panose="020B0604020202020204" pitchFamily="34" charset="0"/>
              </a:rPr>
              <a:t>});</a:t>
            </a:r>
          </a:p>
          <a:p>
            <a:endParaRPr lang="en-US" sz="1600" dirty="0">
              <a:solidFill>
                <a:srgbClr val="242729"/>
              </a:solidFill>
              <a:latin typeface="Arial" panose="020B0604020202020204" pitchFamily="34" charset="0"/>
            </a:endParaRPr>
          </a:p>
          <a:p>
            <a:r>
              <a:rPr lang="en-US" sz="1600" dirty="0" err="1">
                <a:solidFill>
                  <a:srgbClr val="242729"/>
                </a:solidFill>
                <a:latin typeface="Arial" panose="020B0604020202020204" pitchFamily="34" charset="0"/>
              </a:rPr>
              <a:t>app.listen</a:t>
            </a:r>
            <a:r>
              <a:rPr lang="en-US" sz="1600" dirty="0">
                <a:solidFill>
                  <a:srgbClr val="242729"/>
                </a:solidFill>
                <a:latin typeface="Arial" panose="020B0604020202020204" pitchFamily="34" charset="0"/>
              </a:rPr>
              <a:t>(3000);</a:t>
            </a:r>
          </a:p>
        </p:txBody>
      </p:sp>
    </p:spTree>
    <p:extLst>
      <p:ext uri="{BB962C8B-B14F-4D97-AF65-F5344CB8AC3E}">
        <p14:creationId xmlns:p14="http://schemas.microsoft.com/office/powerpoint/2010/main" val="36665060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CG Powerpoint template 4x3">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579B043006C14BBB83DB3C0FA654B4" ma:contentTypeVersion="19" ma:contentTypeDescription="Create a new document." ma:contentTypeScope="" ma:versionID="0b32312a68f9e6f5f2f16d5d0b3a79b3">
  <xsd:schema xmlns:xsd="http://www.w3.org/2001/XMLSchema" xmlns:xs="http://www.w3.org/2001/XMLSchema" xmlns:p="http://schemas.microsoft.com/office/2006/metadata/properties" xmlns:ns1="http://schemas.microsoft.com/sharepoint/v3" xmlns:ns2="5879bab2-9d8b-41cd-9756-d839d4d848ca" xmlns:ns3="1a15b7a5-8bf3-48ec-9406-33eddee50b6e" targetNamespace="http://schemas.microsoft.com/office/2006/metadata/properties" ma:root="true" ma:fieldsID="f436de5267a1dea03b8025bcd51de639" ns1:_="" ns2:_="" ns3:_="">
    <xsd:import namespace="http://schemas.microsoft.com/sharepoint/v3"/>
    <xsd:import namespace="5879bab2-9d8b-41cd-9756-d839d4d848ca"/>
    <xsd:import namespace="1a15b7a5-8bf3-48ec-9406-33eddee50b6e"/>
    <xsd:element name="properties">
      <xsd:complexType>
        <xsd:sequence>
          <xsd:element name="documentManagement">
            <xsd:complexType>
              <xsd:all>
                <xsd:element ref="ns2:Categories0" minOccurs="0"/>
                <xsd:element ref="ns3:Show_x0020_on_x0020_HomePage" minOccurs="0"/>
                <xsd:element ref="ns1:_dlc_Exempt" minOccurs="0"/>
                <xsd:element ref="ns1:Kpi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0" nillable="true" ma:displayName="Exempt from Policy" ma:hidden="true" ma:internalName="_dlc_Exempt" ma:readOnly="true">
      <xsd:simpleType>
        <xsd:restriction base="dms:Unknown"/>
      </xsd:simpleType>
    </xsd:element>
    <xsd:element name="KpiDescription" ma:index="11" nillable="true" ma:displayName="Description" ma:description="The description provides information about the purpose of the goal." ma:internalName="Kpi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879bab2-9d8b-41cd-9756-d839d4d848ca" elementFormDefault="qualified">
    <xsd:import namespace="http://schemas.microsoft.com/office/2006/documentManagement/types"/>
    <xsd:import namespace="http://schemas.microsoft.com/office/infopath/2007/PartnerControls"/>
    <xsd:element name="Categories0" ma:index="8" nillable="true" ma:displayName="Categories" ma:default="" ma:format="Dropdown" ma:internalName="Categories0">
      <xsd:simpleType>
        <xsd:restriction base="dms:Choice">
          <xsd:enumeration value="About Us"/>
          <xsd:enumeration value="Download"/>
          <xsd:enumeration value="Utilities"/>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1a15b7a5-8bf3-48ec-9406-33eddee50b6e" elementFormDefault="qualified">
    <xsd:import namespace="http://schemas.microsoft.com/office/2006/documentManagement/types"/>
    <xsd:import namespace="http://schemas.microsoft.com/office/infopath/2007/PartnerControls"/>
    <xsd:element name="Show_x0020_on_x0020_HomePage" ma:index="9" nillable="true" ma:displayName="Show on HomePage" ma:default="" ma:description="This flag is used in the Documnets to be shown in KM Guides" ma:format="Dropdown" ma:internalName="Show_x0020_on_x0020_HomePage">
      <xsd:simpleType>
        <xsd:restriction base="dms:Choice">
          <xsd:enumeration value="Yes"/>
          <xsd:enumeration value="No"/>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p:Policy xmlns:p="office.server.policy" id="" local="true">
  <p:Name>Document</p:Name>
  <p:Description/>
  <p:Statement/>
  <p:PolicyItems>
    <p:PolicyItem featureId="Microsoft.Office.RecordsManagement.PolicyFeatures.PolicyAudit" staticId="0x0101|8138272" UniqueId="a495d60a-b082-4d4e-84f5-67acaa5a16fe">
      <p:Name>Auditing</p:Name>
      <p:Description>Audits user actions on documents and list items to the Audit Log.</p:Description>
      <p:CustomData>
        <Audit>
          <Update/>
          <View/>
          <CheckInOut/>
          <MoveCopy/>
          <DeleteRestore/>
        </Audit>
      </p:CustomData>
    </p:PolicyItem>
  </p:PolicyItems>
</p:Policy>
</file>

<file path=customXml/item4.xml><?xml version="1.0" encoding="utf-8"?>
<?mso-contentType ?>
<spe:Receivers xmlns:spe="http://schemas.microsoft.com/sharepoint/events">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spe:Receivers>
</file>

<file path=customXml/item5.xml><?xml version="1.0" encoding="utf-8"?>
<p:properties xmlns:p="http://schemas.microsoft.com/office/2006/metadata/properties" xmlns:xsi="http://www.w3.org/2001/XMLSchema-instance" xmlns:pc="http://schemas.microsoft.com/office/infopath/2007/PartnerControls">
  <documentManagement>
    <Categories0 xmlns="5879bab2-9d8b-41cd-9756-d839d4d848ca" xsi:nil="true"/>
    <KpiDescription xmlns="http://schemas.microsoft.com/sharepoint/v3" xsi:nil="true"/>
    <Show_x0020_on_x0020_HomePage xmlns="1a15b7a5-8bf3-48ec-9406-33eddee50b6e" xsi:nil="true"/>
  </documentManagement>
</p:properties>
</file>

<file path=customXml/itemProps1.xml><?xml version="1.0" encoding="utf-8"?>
<ds:datastoreItem xmlns:ds="http://schemas.openxmlformats.org/officeDocument/2006/customXml" ds:itemID="{A26A9C69-E162-41BD-9B46-E7737B40E7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879bab2-9d8b-41cd-9756-d839d4d848ca"/>
    <ds:schemaRef ds:uri="1a15b7a5-8bf3-48ec-9406-33eddee50b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D420CD-681E-4802-AED6-612EC778477E}">
  <ds:schemaRefs>
    <ds:schemaRef ds:uri="http://schemas.microsoft.com/sharepoint/v3/contenttype/forms"/>
  </ds:schemaRefs>
</ds:datastoreItem>
</file>

<file path=customXml/itemProps3.xml><?xml version="1.0" encoding="utf-8"?>
<ds:datastoreItem xmlns:ds="http://schemas.openxmlformats.org/officeDocument/2006/customXml" ds:itemID="{3AE31A12-D36A-4237-B532-06887790980D}">
  <ds:schemaRefs>
    <ds:schemaRef ds:uri="office.server.policy"/>
  </ds:schemaRefs>
</ds:datastoreItem>
</file>

<file path=customXml/itemProps4.xml><?xml version="1.0" encoding="utf-8"?>
<ds:datastoreItem xmlns:ds="http://schemas.openxmlformats.org/officeDocument/2006/customXml" ds:itemID="{92BB4952-2135-4072-AFC5-69B3C9527BF3}">
  <ds:schemaRefs>
    <ds:schemaRef ds:uri="http://schemas.microsoft.com/sharepoint/events"/>
  </ds:schemaRefs>
</ds:datastoreItem>
</file>

<file path=customXml/itemProps5.xml><?xml version="1.0" encoding="utf-8"?>
<ds:datastoreItem xmlns:ds="http://schemas.openxmlformats.org/officeDocument/2006/customXml" ds:itemID="{7A8FE5C5-5E17-4A4E-BC06-FF92EEF2479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5879bab2-9d8b-41cd-9756-d839d4d848ca"/>
    <ds:schemaRef ds:uri="http://purl.org/dc/elements/1.1/"/>
    <ds:schemaRef ds:uri="http://schemas.microsoft.com/office/2006/metadata/properties"/>
    <ds:schemaRef ds:uri="1a15b7a5-8bf3-48ec-9406-33eddee50b6e"/>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cebit</Template>
  <TotalTime>13328</TotalTime>
  <Words>355</Words>
  <Application>Microsoft Office PowerPoint</Application>
  <PresentationFormat>On-screen Show (4:3)</PresentationFormat>
  <Paragraphs>51</Paragraphs>
  <Slides>7</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7</vt:i4>
      </vt:variant>
    </vt:vector>
  </HeadingPairs>
  <TitlesOfParts>
    <vt:vector size="15" baseType="lpstr">
      <vt:lpstr>Arial</vt:lpstr>
      <vt:lpstr>Calibri</vt:lpstr>
      <vt:lpstr>Helvetica Light</vt:lpstr>
      <vt:lpstr>Wingdings</vt:lpstr>
      <vt:lpstr>CG Powerpoint template 4x3</vt:lpstr>
      <vt:lpstr>Section break</vt:lpstr>
      <vt:lpstr>Closing slides</vt:lpstr>
      <vt:lpstr>think-cell Slide</vt:lpstr>
      <vt:lpstr>SFRA Session</vt:lpstr>
      <vt:lpstr>Topics</vt:lpstr>
      <vt:lpstr>What is Express Middleware?</vt:lpstr>
      <vt:lpstr>Middleware – Contd..</vt:lpstr>
      <vt:lpstr>Important Points</vt:lpstr>
      <vt:lpstr>Middleware - Example</vt:lpstr>
      <vt:lpstr>Middleware – Example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Kaur, Paramdeep</dc:creator>
  <cp:lastModifiedBy>Zafar, Mohammed</cp:lastModifiedBy>
  <cp:revision>469</cp:revision>
  <dcterms:created xsi:type="dcterms:W3CDTF">2018-05-09T07:05:56Z</dcterms:created>
  <dcterms:modified xsi:type="dcterms:W3CDTF">2019-03-08T07:02:04Z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0x0101001C579B043006C14BBB83DB3C0FA654B4</vt:lpwstr>
  </property>
</Properties>
</file>