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72FFB7-EBE5-432E-B4D4-35E6F5BCDA5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3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9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7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1105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22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4232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45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2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4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6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4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3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8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6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4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pack.js.org/concepts/loader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pack.js.org/plugin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concepts/why-webpack/" TargetMode="External"/><Relationship Id="rId2" Type="http://schemas.openxmlformats.org/officeDocument/2006/relationships/hyperlink" Target="https://webpack.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-14.com/blog/gulp-vs-grunt-vs-webpack-comparison-build-tools-task-runners" TargetMode="External"/><Relationship Id="rId4" Type="http://schemas.openxmlformats.org/officeDocument/2006/relationships/hyperlink" Target="https://survivejs.com/webpack/building/source-map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pack.js.org/concepts/dependency-grap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pack.js.org/concepts/entry-point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pack.js.org/concepts/outpu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dirty="0" smtClean="0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1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4245"/>
            <a:ext cx="8596668" cy="3880773"/>
          </a:xfrm>
        </p:spPr>
        <p:txBody>
          <a:bodyPr/>
          <a:lstStyle/>
          <a:p>
            <a:r>
              <a:rPr lang="en-US" b="1" dirty="0" smtClean="0"/>
              <a:t>Loaders</a:t>
            </a:r>
          </a:p>
          <a:p>
            <a:pPr marL="0" indent="0">
              <a:buNone/>
            </a:pPr>
            <a:r>
              <a:rPr lang="en-US" b="1" dirty="0" smtClean="0"/>
              <a:t>	Loaders</a:t>
            </a:r>
            <a:r>
              <a:rPr lang="en-US" dirty="0"/>
              <a:t> allow </a:t>
            </a:r>
            <a:r>
              <a:rPr lang="en-US" dirty="0" err="1"/>
              <a:t>webpack</a:t>
            </a:r>
            <a:r>
              <a:rPr lang="en-US" dirty="0"/>
              <a:t> to process other types of files and convert them into </a:t>
            </a:r>
            <a:r>
              <a:rPr lang="en-US" dirty="0" smtClean="0"/>
              <a:t>	valid</a:t>
            </a:r>
            <a:r>
              <a:rPr lang="en-US" dirty="0"/>
              <a:t> modules that can be consumed by your application and added to the </a:t>
            </a:r>
            <a:r>
              <a:rPr lang="en-US" dirty="0" smtClean="0"/>
              <a:t>	dependency </a:t>
            </a:r>
            <a:r>
              <a:rPr lang="en-US" dirty="0"/>
              <a:t>graph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92695" y="3056959"/>
            <a:ext cx="5729132" cy="3600986"/>
          </a:xfrm>
          <a:prstGeom prst="rect">
            <a:avLst/>
          </a:prstGeom>
          <a:solidFill>
            <a:srgbClr val="2B3A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 smtClean="0">
              <a:solidFill>
                <a:srgbClr val="62B1D8"/>
              </a:solidFill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2B1D8"/>
                </a:solidFill>
                <a:effectLst/>
                <a:latin typeface="Source Code Pro"/>
              </a:rPr>
              <a:t>const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path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ECC"/>
                </a:solidFill>
                <a:effectLst/>
                <a:latin typeface="Source Code Pr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2B1D8"/>
                </a:solidFill>
                <a:effectLst/>
                <a:latin typeface="Source Code Pro"/>
              </a:rPr>
              <a:t>require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AB576"/>
                </a:solidFill>
                <a:effectLst/>
                <a:latin typeface="Source Code Pro"/>
              </a:rPr>
              <a:t>'path'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module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exports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ECC"/>
                </a:solidFill>
                <a:effectLst/>
                <a:latin typeface="Source Code Pr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A5CEE1"/>
                </a:solidFill>
                <a:latin typeface="Source Code Pro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output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A5CEE1"/>
                </a:solidFill>
                <a:latin typeface="Source Code Pro"/>
              </a:rPr>
              <a:t>	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filename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AB576"/>
                </a:solidFill>
                <a:effectLst/>
                <a:latin typeface="Source Code Pro"/>
              </a:rPr>
              <a:t>'my-first-webpack.bundle.js'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A5CEE1"/>
                </a:solidFill>
                <a:latin typeface="Source Code Pro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E1E6E9"/>
                </a:solidFill>
                <a:latin typeface="Source Code Pro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module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A5CEE1"/>
                </a:solidFill>
                <a:latin typeface="Source Code Pro"/>
              </a:rPr>
              <a:t>	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rules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A5CEE1"/>
                </a:solidFill>
                <a:latin typeface="Source Code Pro"/>
              </a:rPr>
              <a:t>		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test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AB576"/>
                </a:solidFill>
                <a:effectLst/>
                <a:latin typeface="Source Code Pro"/>
              </a:rPr>
              <a:t>/\.txt$/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A5CEE1"/>
                </a:solidFill>
                <a:latin typeface="Source Code Pro"/>
              </a:rPr>
              <a:t>		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use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AB576"/>
                </a:solidFill>
                <a:effectLst/>
                <a:latin typeface="Source Code Pro"/>
              </a:rPr>
              <a:t>'raw-loader'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A5CEE1"/>
                </a:solidFill>
                <a:latin typeface="Source Code Pro"/>
              </a:rPr>
              <a:t>		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E1E6E9"/>
                </a:solidFill>
                <a:latin typeface="Source Code Pro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};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5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80160" y="3410712"/>
            <a:ext cx="7993842" cy="1225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Loaders</a:t>
            </a:r>
            <a:r>
              <a:rPr lang="en-US" dirty="0"/>
              <a:t> have two properties in your </a:t>
            </a:r>
            <a:r>
              <a:rPr lang="en-US" dirty="0" err="1"/>
              <a:t>webpack</a:t>
            </a:r>
            <a:r>
              <a:rPr lang="en-US" dirty="0"/>
              <a:t> configuration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Test – This p</a:t>
            </a:r>
            <a:r>
              <a:rPr lang="en-US" dirty="0" smtClean="0"/>
              <a:t>roperty </a:t>
            </a:r>
            <a:r>
              <a:rPr lang="en-US" dirty="0"/>
              <a:t>identifies which file or files should be transformed</a:t>
            </a:r>
            <a:endParaRPr lang="en-US" dirty="0" smtClean="0"/>
          </a:p>
          <a:p>
            <a:pPr lvl="1"/>
            <a:r>
              <a:rPr lang="en-US" dirty="0" smtClean="0"/>
              <a:t>Use - </a:t>
            </a:r>
            <a:r>
              <a:rPr lang="en-US" dirty="0"/>
              <a:t> </a:t>
            </a:r>
            <a:r>
              <a:rPr lang="en-US" dirty="0" smtClean="0"/>
              <a:t>This property </a:t>
            </a:r>
            <a:r>
              <a:rPr lang="en-US" dirty="0"/>
              <a:t>indicates which loader should be used to do the transforming.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It </a:t>
            </a:r>
            <a:r>
              <a:rPr lang="en-US" dirty="0"/>
              <a:t>is important to remember that when defining rules in your </a:t>
            </a:r>
            <a:r>
              <a:rPr lang="en-US" dirty="0" err="1"/>
              <a:t>webpack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, you </a:t>
            </a:r>
            <a:r>
              <a:rPr lang="en-US" dirty="0" smtClean="0"/>
              <a:t>	are </a:t>
            </a:r>
            <a:r>
              <a:rPr lang="en-US" dirty="0"/>
              <a:t>defining them under </a:t>
            </a:r>
            <a:r>
              <a:rPr lang="en-US" dirty="0" err="1"/>
              <a:t>module.rules</a:t>
            </a:r>
            <a:r>
              <a:rPr lang="en-US" dirty="0"/>
              <a:t> and not rules. For your benefit, </a:t>
            </a:r>
            <a:r>
              <a:rPr lang="en-US" dirty="0" err="1"/>
              <a:t>webpack</a:t>
            </a:r>
            <a:r>
              <a:rPr lang="en-US" dirty="0"/>
              <a:t> </a:t>
            </a:r>
            <a:r>
              <a:rPr lang="en-US" dirty="0" smtClean="0"/>
              <a:t>	will </a:t>
            </a:r>
            <a:r>
              <a:rPr lang="en-US" dirty="0"/>
              <a:t>warn you if this is done incorrectly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Learn more…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972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7357"/>
            <a:ext cx="8596668" cy="5026595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Plugins</a:t>
            </a:r>
          </a:p>
          <a:p>
            <a:pPr marL="0" indent="0">
              <a:buNone/>
            </a:pPr>
            <a:r>
              <a:rPr lang="en-US" dirty="0" smtClean="0"/>
              <a:t>	Plugins </a:t>
            </a:r>
            <a:r>
              <a:rPr lang="en-US" dirty="0"/>
              <a:t>can be leveraged to perform a wider range of tasks like bundle </a:t>
            </a:r>
            <a:r>
              <a:rPr lang="en-US" dirty="0" smtClean="0"/>
              <a:t>	optimization</a:t>
            </a:r>
            <a:r>
              <a:rPr lang="en-US" dirty="0"/>
              <a:t>, asset management and injection of environment </a:t>
            </a:r>
            <a:r>
              <a:rPr lang="en-US" dirty="0" smtClean="0"/>
              <a:t>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Learn more…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08653" y="2655754"/>
            <a:ext cx="8065349" cy="2769989"/>
          </a:xfrm>
          <a:prstGeom prst="rect">
            <a:avLst/>
          </a:prstGeom>
          <a:solidFill>
            <a:srgbClr val="2B3A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2B1D8"/>
                </a:solidFill>
                <a:effectLst/>
                <a:latin typeface="Source Code Pro"/>
              </a:rPr>
              <a:t>const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HtmlWebpackPlugin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ECC"/>
                </a:solidFill>
                <a:effectLst/>
                <a:latin typeface="Source Code Pr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2B1D8"/>
                </a:solidFill>
                <a:effectLst/>
                <a:latin typeface="Source Code Pro"/>
              </a:rPr>
              <a:t>require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AB576"/>
                </a:solidFill>
                <a:effectLst/>
                <a:latin typeface="Source Code Pro"/>
              </a:rPr>
              <a:t>'html-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AB576"/>
                </a:solidFill>
                <a:effectLst/>
                <a:latin typeface="Source Code Pro"/>
              </a:rPr>
              <a:t>webpack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AB576"/>
                </a:solidFill>
                <a:effectLst/>
                <a:latin typeface="Source Code Pro"/>
              </a:rPr>
              <a:t>-plugin'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3A4AD"/>
                </a:solidFill>
                <a:effectLst/>
                <a:latin typeface="Source Code Pro"/>
              </a:rPr>
              <a:t>//installed via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3A4AD"/>
                </a:solidFill>
                <a:effectLst/>
                <a:latin typeface="Source Code Pro"/>
              </a:rPr>
              <a:t>npm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2B1D8"/>
                </a:solidFill>
                <a:effectLst/>
                <a:latin typeface="Source Code Pro"/>
              </a:rPr>
              <a:t>const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webpack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ECC"/>
                </a:solidFill>
                <a:effectLst/>
                <a:latin typeface="Source Code Pr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2B1D8"/>
                </a:solidFill>
                <a:effectLst/>
                <a:latin typeface="Source Code Pro"/>
              </a:rPr>
              <a:t>require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AB576"/>
                </a:solidFill>
                <a:effectLst/>
                <a:latin typeface="Source Code Pro"/>
              </a:rPr>
              <a:t>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AB576"/>
                </a:solidFill>
                <a:effectLst/>
                <a:latin typeface="Source Code Pro"/>
              </a:rPr>
              <a:t>webpack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AB576"/>
                </a:solidFill>
                <a:effectLst/>
                <a:latin typeface="Source Code Pro"/>
              </a:rPr>
              <a:t>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3A4AD"/>
                </a:solidFill>
                <a:effectLst/>
                <a:latin typeface="Source Code Pro"/>
              </a:rPr>
              <a:t>//to access built-in plugins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A5CEE1"/>
              </a:solidFill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module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exports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ECC"/>
                </a:solidFill>
                <a:effectLst/>
                <a:latin typeface="Source Code Pr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A5CEE1"/>
                </a:solidFill>
                <a:latin typeface="Source Code Pro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module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A5CEE1"/>
                </a:solidFill>
                <a:latin typeface="Source Code Pro"/>
              </a:rPr>
              <a:t>	</a:t>
            </a:r>
            <a:r>
              <a:rPr lang="en-US" altLang="en-US" dirty="0" smtClean="0">
                <a:solidFill>
                  <a:srgbClr val="A5CEE1"/>
                </a:solidFill>
                <a:latin typeface="Source Code Pro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rules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test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AB576"/>
                </a:solidFill>
                <a:effectLst/>
                <a:latin typeface="Source Code Pro"/>
              </a:rPr>
              <a:t>/\.txt$/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use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AB576"/>
                </a:solidFill>
                <a:effectLst/>
                <a:latin typeface="Source Code Pro"/>
              </a:rPr>
              <a:t>'raw-loader'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]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},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A5CEE1"/>
                </a:solidFill>
                <a:latin typeface="Source Code Pro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plugins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A5CEE1"/>
                </a:solidFill>
                <a:latin typeface="Source Code Pro"/>
              </a:rPr>
              <a:t>	</a:t>
            </a:r>
            <a:r>
              <a:rPr lang="en-US" altLang="en-US" dirty="0" smtClean="0">
                <a:solidFill>
                  <a:srgbClr val="A5CEE1"/>
                </a:solidFill>
                <a:latin typeface="Source Code Pro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2B1D8"/>
                </a:solidFill>
                <a:effectLst/>
                <a:latin typeface="Source Code Pro"/>
              </a:rPr>
              <a:t>new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HtmlWebpackPlugin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({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template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AB576"/>
                </a:solidFill>
                <a:effectLst/>
                <a:latin typeface="Source Code Pro"/>
              </a:rPr>
              <a:t>'./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AB576"/>
                </a:solidFill>
                <a:effectLst/>
                <a:latin typeface="Source Code Pro"/>
              </a:rPr>
              <a:t>src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AB576"/>
                </a:solidFill>
                <a:effectLst/>
                <a:latin typeface="Source Code Pro"/>
              </a:rPr>
              <a:t>/index.html'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E1E6E9"/>
                </a:solidFill>
                <a:latin typeface="Source Code Pro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};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9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5101"/>
            <a:ext cx="8596668" cy="3880773"/>
          </a:xfrm>
        </p:spPr>
        <p:txBody>
          <a:bodyPr/>
          <a:lstStyle/>
          <a:p>
            <a:r>
              <a:rPr lang="en-US" b="1" dirty="0" smtClean="0"/>
              <a:t>Mode</a:t>
            </a:r>
          </a:p>
          <a:p>
            <a:pPr marL="0" indent="0">
              <a:buNone/>
            </a:pPr>
            <a:r>
              <a:rPr lang="en-US" dirty="0" smtClean="0"/>
              <a:t>	The </a:t>
            </a:r>
            <a:r>
              <a:rPr lang="en-US" dirty="0"/>
              <a:t>mode parameter to either development, production or none, you can </a:t>
            </a:r>
            <a:r>
              <a:rPr lang="en-US" dirty="0" smtClean="0"/>
              <a:t>	enable </a:t>
            </a:r>
            <a:r>
              <a:rPr lang="en-US" dirty="0" err="1"/>
              <a:t>webpack's</a:t>
            </a:r>
            <a:r>
              <a:rPr lang="en-US" dirty="0"/>
              <a:t> built-in optimizations that correspond to each </a:t>
            </a:r>
            <a:r>
              <a:rPr lang="en-US" dirty="0" smtClean="0"/>
              <a:t>	environment.</a:t>
            </a:r>
          </a:p>
          <a:p>
            <a:pPr marL="0" indent="0">
              <a:buNone/>
            </a:pPr>
            <a:r>
              <a:rPr lang="en-US" dirty="0" smtClean="0"/>
              <a:t>	The </a:t>
            </a:r>
            <a:r>
              <a:rPr lang="en-US" dirty="0"/>
              <a:t>default value is </a:t>
            </a:r>
            <a:r>
              <a:rPr lang="en-US" dirty="0" smtClean="0"/>
              <a:t>“production”. 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07592" y="3918758"/>
            <a:ext cx="4637488" cy="830997"/>
          </a:xfrm>
          <a:prstGeom prst="rect">
            <a:avLst/>
          </a:prstGeom>
          <a:solidFill>
            <a:srgbClr val="2B3A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A5CEE1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module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exports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ECC"/>
                </a:solidFill>
                <a:effectLst/>
                <a:latin typeface="Source Code Pr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mode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AB576"/>
                </a:solidFill>
                <a:effectLst/>
                <a:latin typeface="Source Code Pro"/>
              </a:rPr>
              <a:t>'production'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};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58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Browser </a:t>
            </a:r>
            <a:r>
              <a:rPr lang="en-US" b="1" dirty="0" smtClean="0"/>
              <a:t>Compatibility</a:t>
            </a:r>
            <a:endParaRPr lang="en-US" b="1" dirty="0"/>
          </a:p>
          <a:p>
            <a:pPr marL="0" indent="0" fontAlgn="base">
              <a:buNone/>
            </a:pPr>
            <a:r>
              <a:rPr lang="en-US" b="1" dirty="0" smtClean="0"/>
              <a:t>	</a:t>
            </a:r>
            <a:r>
              <a:rPr lang="en-US" dirty="0" err="1" smtClean="0"/>
              <a:t>webpack</a:t>
            </a:r>
            <a:r>
              <a:rPr lang="en-US" dirty="0" smtClean="0"/>
              <a:t> </a:t>
            </a:r>
            <a:r>
              <a:rPr lang="en-US" dirty="0"/>
              <a:t>supports all browsers that are ES5-compliant (IE8 and below are </a:t>
            </a:r>
            <a:r>
              <a:rPr lang="en-US" dirty="0" smtClean="0"/>
              <a:t>	not </a:t>
            </a:r>
            <a:r>
              <a:rPr lang="en-US" dirty="0"/>
              <a:t>supported). </a:t>
            </a:r>
            <a:r>
              <a:rPr lang="en-US" dirty="0" err="1"/>
              <a:t>webpack</a:t>
            </a:r>
            <a:r>
              <a:rPr lang="en-US" dirty="0"/>
              <a:t> needs Promise for import() and </a:t>
            </a:r>
            <a:r>
              <a:rPr lang="en-US" dirty="0" smtClean="0"/>
              <a:t>	</a:t>
            </a:r>
            <a:r>
              <a:rPr lang="en-US" dirty="0" err="1" smtClean="0"/>
              <a:t>require.ensure</a:t>
            </a:r>
            <a:r>
              <a:rPr lang="en-US" dirty="0" smtClean="0"/>
              <a:t>().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you want to support older browsers, you will need to load a </a:t>
            </a:r>
            <a:r>
              <a:rPr lang="en-US" dirty="0" err="1"/>
              <a:t>polyfill</a:t>
            </a:r>
            <a:r>
              <a:rPr lang="en-US" dirty="0"/>
              <a:t> </a:t>
            </a:r>
            <a:r>
              <a:rPr lang="en-US" dirty="0" smtClean="0"/>
              <a:t>	before </a:t>
            </a:r>
            <a:r>
              <a:rPr lang="en-US" dirty="0"/>
              <a:t>using these expressions.</a:t>
            </a:r>
          </a:p>
        </p:txBody>
      </p:sp>
    </p:spTree>
    <p:extLst>
      <p:ext uri="{BB962C8B-B14F-4D97-AF65-F5344CB8AC3E}">
        <p14:creationId xmlns:p14="http://schemas.microsoft.com/office/powerpoint/2010/main" val="21166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idea of dependency graph in </a:t>
            </a:r>
            <a:r>
              <a:rPr lang="en-US" dirty="0" err="1"/>
              <a:t>Webpack</a:t>
            </a:r>
            <a:r>
              <a:rPr lang="en-US" dirty="0"/>
              <a:t> ensures easier splitting of code, control over assets processing, and elimination of dead </a:t>
            </a:r>
            <a:r>
              <a:rPr lang="en-US" dirty="0" smtClean="0"/>
              <a:t>assets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Solve </a:t>
            </a:r>
            <a:r>
              <a:rPr lang="en-US" dirty="0"/>
              <a:t>scoping issues for large </a:t>
            </a:r>
            <a:r>
              <a:rPr lang="en-US" dirty="0" smtClean="0"/>
              <a:t>projects with (IIFE’s).</a:t>
            </a:r>
            <a:endParaRPr lang="en-US" dirty="0" smtClean="0"/>
          </a:p>
          <a:p>
            <a:r>
              <a:rPr lang="en-US" dirty="0" smtClean="0"/>
              <a:t>Cons</a:t>
            </a:r>
          </a:p>
          <a:p>
            <a:pPr>
              <a:buFont typeface="+mj-lt"/>
              <a:buAutoNum type="arabicPeriod"/>
            </a:pPr>
            <a:r>
              <a:rPr lang="en-US" dirty="0"/>
              <a:t>Initially it is difficult to configure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https://webpack.js.org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https://webpack.js.org/concepts/why-webpack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https://survivejs.com/webpack/building/source-maps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da-14.com/blog/gulp-vs-grunt-vs-webpack-comparison-build-tools-task-runners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9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350" y="3179064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Questions…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2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350" y="3179064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Core Concepts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7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Webpack</a:t>
            </a:r>
            <a:r>
              <a:rPr lang="en-US" sz="2000" dirty="0" smtClean="0"/>
              <a:t> is used to compile JavaScript modules.</a:t>
            </a:r>
          </a:p>
          <a:p>
            <a:r>
              <a:rPr lang="en-US" sz="2000" dirty="0" smtClean="0"/>
              <a:t>You can interface with </a:t>
            </a:r>
            <a:r>
              <a:rPr lang="en-US" sz="2000" dirty="0" err="1" smtClean="0"/>
              <a:t>webpack</a:t>
            </a:r>
            <a:r>
              <a:rPr lang="en-US" sz="2000" dirty="0" smtClean="0"/>
              <a:t> either from its CLI or API.</a:t>
            </a:r>
          </a:p>
          <a:p>
            <a:r>
              <a:rPr lang="en-US" sz="2000" b="1" dirty="0" err="1" smtClean="0"/>
              <a:t>webpack</a:t>
            </a:r>
            <a:r>
              <a:rPr lang="en-US" sz="2000" dirty="0" smtClean="0"/>
              <a:t> is a </a:t>
            </a:r>
            <a:r>
              <a:rPr lang="en-US" sz="2000" i="1" dirty="0" smtClean="0"/>
              <a:t>static module bundler</a:t>
            </a:r>
            <a:r>
              <a:rPr lang="en-US" sz="2000" dirty="0" smtClean="0"/>
              <a:t> for modern JavaScript applications.</a:t>
            </a:r>
          </a:p>
          <a:p>
            <a:r>
              <a:rPr lang="en-US" sz="2000" dirty="0" smtClean="0"/>
              <a:t>When </a:t>
            </a:r>
            <a:r>
              <a:rPr lang="en-US" sz="2000" dirty="0" err="1" smtClean="0"/>
              <a:t>webpack</a:t>
            </a:r>
            <a:r>
              <a:rPr lang="en-US" sz="2000" dirty="0" smtClean="0"/>
              <a:t> processes your application, it internally builds a </a:t>
            </a:r>
            <a:r>
              <a:rPr lang="en-US" sz="2000" dirty="0" smtClean="0">
                <a:hlinkClick r:id="rId2"/>
              </a:rPr>
              <a:t>dependency graph</a:t>
            </a:r>
            <a:r>
              <a:rPr lang="en-US" sz="2000" dirty="0" smtClean="0"/>
              <a:t> which maps every module your project needs and generates one or more </a:t>
            </a:r>
            <a:r>
              <a:rPr lang="en-US" sz="2000" i="1" dirty="0" smtClean="0"/>
              <a:t>bundles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84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b="1" dirty="0" smtClean="0"/>
              <a:t>Prerequisites:</a:t>
            </a:r>
          </a:p>
          <a:p>
            <a:pPr lvl="1" fontAlgn="base"/>
            <a:r>
              <a:rPr lang="en-US" sz="2000" dirty="0"/>
              <a:t>M</a:t>
            </a:r>
            <a:r>
              <a:rPr lang="en-US" sz="2000" dirty="0" smtClean="0"/>
              <a:t>ake </a:t>
            </a:r>
            <a:r>
              <a:rPr lang="en-US" sz="2000" dirty="0"/>
              <a:t>sure you have a fresh version of Node.js installed</a:t>
            </a:r>
            <a:r>
              <a:rPr lang="en-US" sz="2000" dirty="0" smtClean="0"/>
              <a:t>.</a:t>
            </a:r>
            <a:endParaRPr lang="en-US" sz="2000" dirty="0"/>
          </a:p>
          <a:p>
            <a:pPr lvl="1" fontAlgn="base"/>
            <a:r>
              <a:rPr lang="en-US" sz="2000" dirty="0"/>
              <a:t>The current Long Term Support (LTS) release is an ideal starting point</a:t>
            </a:r>
            <a:r>
              <a:rPr lang="en-US" sz="2000" dirty="0" smtClean="0"/>
              <a:t>.</a:t>
            </a:r>
            <a:endParaRPr lang="en-US" sz="2000" dirty="0"/>
          </a:p>
          <a:p>
            <a:pPr lvl="1" fontAlgn="base"/>
            <a:endParaRPr lang="en-US" sz="2000" b="1" dirty="0" smtClean="0"/>
          </a:p>
          <a:p>
            <a:pPr marL="457200" lvl="1" indent="0" fontAlgn="base">
              <a:buNone/>
            </a:pPr>
            <a:r>
              <a:rPr lang="en-US" sz="2000" b="1" dirty="0" smtClean="0"/>
              <a:t>Three ways of installation</a:t>
            </a:r>
          </a:p>
          <a:p>
            <a:pPr lvl="1" fontAlgn="base"/>
            <a:r>
              <a:rPr lang="en-US" sz="2000" dirty="0" smtClean="0"/>
              <a:t>Local Installation</a:t>
            </a:r>
          </a:p>
          <a:p>
            <a:pPr lvl="1" fontAlgn="base"/>
            <a:r>
              <a:rPr lang="en-US" sz="2000" dirty="0" smtClean="0"/>
              <a:t>Global Installation</a:t>
            </a:r>
          </a:p>
          <a:p>
            <a:pPr lvl="1" fontAlgn="base"/>
            <a:r>
              <a:rPr lang="en-US" sz="2000" dirty="0" smtClean="0"/>
              <a:t>Bleeding Edge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807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Installation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51070" y="1710397"/>
            <a:ext cx="5193729" cy="1538883"/>
          </a:xfrm>
          <a:prstGeom prst="rect">
            <a:avLst/>
          </a:prstGeom>
          <a:solidFill>
            <a:srgbClr val="2B3A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A5CEE1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npm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2B1D8"/>
                </a:solidFill>
                <a:effectLst/>
                <a:latin typeface="Source Code Pro"/>
              </a:rPr>
              <a:t>install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--save-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dev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webpack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A5CEE1"/>
              </a:solidFill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npm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2B1D8"/>
                </a:solidFill>
                <a:effectLst/>
                <a:latin typeface="Source Code Pro"/>
              </a:rPr>
              <a:t>install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--save-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dev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webpack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@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ECC"/>
                </a:solidFill>
                <a:effectLst/>
                <a:latin typeface="Source Code Pro"/>
              </a:rPr>
              <a:t>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version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ECC"/>
                </a:solidFill>
                <a:effectLst/>
                <a:latin typeface="Source Code Pro"/>
              </a:rPr>
              <a:t>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51070" y="3495501"/>
            <a:ext cx="4137351" cy="923330"/>
          </a:xfrm>
          <a:prstGeom prst="rect">
            <a:avLst/>
          </a:prstGeom>
          <a:solidFill>
            <a:srgbClr val="2B3A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A5CEE1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npm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2B1D8"/>
                </a:solidFill>
                <a:effectLst/>
                <a:latin typeface="Source Code Pro"/>
              </a:rPr>
              <a:t>install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--save-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dev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webpack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-cli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51070" y="4708358"/>
            <a:ext cx="7000314" cy="1846659"/>
          </a:xfrm>
          <a:prstGeom prst="rect">
            <a:avLst/>
          </a:prstGeom>
          <a:solidFill>
            <a:srgbClr val="2B3A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53B7E6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3B7E6"/>
                </a:solidFill>
                <a:effectLst/>
                <a:latin typeface="Source Code Pro"/>
              </a:rPr>
              <a:t> "scripts"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ECC"/>
                </a:solidFill>
                <a:effectLst/>
                <a:latin typeface="Source Code Pro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A9BECC"/>
                </a:solidFill>
                <a:latin typeface="Source Code Pro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A5CEE1"/>
                </a:solidFill>
                <a:latin typeface="Source Code Pro"/>
              </a:rPr>
              <a:t>	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3B7E6"/>
                </a:solidFill>
                <a:effectLst/>
                <a:latin typeface="Source Code Pro"/>
              </a:rPr>
              <a:t>"build"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ECC"/>
                </a:solidFill>
                <a:effectLst/>
                <a:latin typeface="Source Code Pro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AB576"/>
                </a:solidFill>
                <a:effectLst/>
                <a:latin typeface="Source Code Pro"/>
              </a:rPr>
              <a:t>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AB576"/>
                </a:solidFill>
                <a:effectLst/>
                <a:latin typeface="Source Code Pro"/>
              </a:rPr>
              <a:t>webpack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AB576"/>
                </a:solidFill>
                <a:effectLst/>
                <a:latin typeface="Source Code Pro"/>
              </a:rPr>
              <a:t> --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AB576"/>
                </a:solidFill>
                <a:effectLst/>
                <a:latin typeface="Source Code Pro"/>
              </a:rPr>
              <a:t>config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AB576"/>
                </a:solidFill>
                <a:effectLst/>
                <a:latin typeface="Source Code Pro"/>
              </a:rPr>
              <a:t> webpack.config.js"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A5CEE1"/>
                </a:solidFill>
                <a:latin typeface="Source Code Pro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4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Installation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2782" y="1468735"/>
            <a:ext cx="3608360" cy="923330"/>
          </a:xfrm>
          <a:prstGeom prst="rect">
            <a:avLst/>
          </a:prstGeom>
          <a:solidFill>
            <a:srgbClr val="2B3A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A5CEE1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npm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2B1D8"/>
                </a:solidFill>
                <a:effectLst/>
                <a:latin typeface="Source Code Pro"/>
              </a:rPr>
              <a:t>install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--global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webpack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7334" y="3084822"/>
            <a:ext cx="3084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Bleeding Edge</a:t>
            </a: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2782" y="4040704"/>
            <a:ext cx="6545061" cy="1538883"/>
          </a:xfrm>
          <a:prstGeom prst="rect">
            <a:avLst/>
          </a:prstGeom>
          <a:solidFill>
            <a:srgbClr val="2B3A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A5CEE1"/>
                </a:solidFill>
                <a:latin typeface="Source Code Pro"/>
              </a:rPr>
              <a:t> </a:t>
            </a:r>
            <a:r>
              <a:rPr lang="en-US" altLang="en-US" sz="2000" dirty="0" smtClean="0">
                <a:solidFill>
                  <a:srgbClr val="A5CEE1"/>
                </a:solidFill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npm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2B1D8"/>
                </a:solidFill>
                <a:effectLst/>
                <a:latin typeface="Source Code Pro"/>
              </a:rPr>
              <a:t>install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webpack@beta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A5CEE1"/>
                </a:solidFill>
                <a:latin typeface="Source Code Pro"/>
              </a:rPr>
              <a:t> </a:t>
            </a:r>
            <a:endParaRPr lang="en-US" altLang="en-US" sz="2000" dirty="0" smtClean="0">
              <a:solidFill>
                <a:srgbClr val="A5CEE1"/>
              </a:solidFill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npm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2B1D8"/>
                </a:solidFill>
                <a:effectLst/>
                <a:latin typeface="Source Code Pro"/>
              </a:rPr>
              <a:t>install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webpack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webpack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3A4AD"/>
                </a:solidFill>
                <a:effectLst/>
                <a:latin typeface="Source Code Pro"/>
              </a:rPr>
              <a:t>#&lt;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3A4AD"/>
                </a:solidFill>
                <a:effectLst/>
                <a:latin typeface="Source Code Pro"/>
              </a:rPr>
              <a:t>tagname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3A4AD"/>
                </a:solidFill>
                <a:effectLst/>
                <a:latin typeface="Source Code Pro"/>
              </a:rPr>
              <a:t>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3A4AD"/>
                </a:solidFill>
                <a:effectLst/>
                <a:latin typeface="Source Code Pro"/>
              </a:rPr>
              <a:t>branchname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3A4AD"/>
                </a:solidFill>
                <a:effectLst/>
                <a:latin typeface="Source Code Pro"/>
              </a:rPr>
              <a:t>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9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Entry</a:t>
            </a:r>
          </a:p>
          <a:p>
            <a:r>
              <a:rPr lang="en-US" sz="2000" dirty="0" smtClean="0"/>
              <a:t>Output</a:t>
            </a:r>
          </a:p>
          <a:p>
            <a:r>
              <a:rPr lang="en-US" sz="2000" dirty="0" smtClean="0"/>
              <a:t>Loaders</a:t>
            </a:r>
          </a:p>
          <a:p>
            <a:r>
              <a:rPr lang="en-US" sz="2000" dirty="0" smtClean="0"/>
              <a:t>Plugins</a:t>
            </a:r>
          </a:p>
          <a:p>
            <a:r>
              <a:rPr lang="en-US" sz="2000" dirty="0" smtClean="0"/>
              <a:t>Mode</a:t>
            </a:r>
          </a:p>
          <a:p>
            <a:r>
              <a:rPr lang="en-US" sz="2000" dirty="0" smtClean="0"/>
              <a:t>Browser Compatibility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955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9244"/>
            <a:ext cx="8596668" cy="1320800"/>
          </a:xfrm>
        </p:spPr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0044"/>
            <a:ext cx="8596668" cy="3880773"/>
          </a:xfrm>
        </p:spPr>
        <p:txBody>
          <a:bodyPr/>
          <a:lstStyle/>
          <a:p>
            <a:r>
              <a:rPr lang="en-US" b="1" dirty="0" smtClean="0"/>
              <a:t>Entry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An </a:t>
            </a:r>
            <a:r>
              <a:rPr lang="en-US" b="1" dirty="0"/>
              <a:t>entry point</a:t>
            </a:r>
            <a:r>
              <a:rPr lang="en-US" dirty="0"/>
              <a:t> indicates which module </a:t>
            </a:r>
            <a:r>
              <a:rPr lang="en-US" dirty="0" err="1"/>
              <a:t>webpack</a:t>
            </a:r>
            <a:r>
              <a:rPr lang="en-US" dirty="0"/>
              <a:t> should use to begin building </a:t>
            </a:r>
            <a:r>
              <a:rPr lang="en-US" dirty="0" smtClean="0"/>
              <a:t>	out </a:t>
            </a:r>
            <a:r>
              <a:rPr lang="en-US" dirty="0"/>
              <a:t>its internal dependency graph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By Default it’s value is “./</a:t>
            </a:r>
            <a:r>
              <a:rPr lang="en-US" dirty="0" err="1" smtClean="0"/>
              <a:t>src</a:t>
            </a:r>
            <a:r>
              <a:rPr lang="en-US" dirty="0" smtClean="0"/>
              <a:t>/index.js”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>
                <a:hlinkClick r:id="rId2"/>
              </a:rPr>
              <a:t>Learn more...</a:t>
            </a: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34440" y="3331534"/>
            <a:ext cx="4512454" cy="1538883"/>
          </a:xfrm>
          <a:prstGeom prst="rect">
            <a:avLst/>
          </a:prstGeom>
          <a:solidFill>
            <a:srgbClr val="2B3A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A5CEE1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module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exports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ECC"/>
                </a:solidFill>
                <a:effectLst/>
                <a:latin typeface="Source Code Pro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A5CEE1"/>
                </a:solidFill>
                <a:latin typeface="Source Code Pro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entry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AB576"/>
                </a:solidFill>
                <a:effectLst/>
                <a:latin typeface="Source Code Pro"/>
              </a:rPr>
              <a:t>'./path/to/my/entry/file.js‘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};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8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3834"/>
            <a:ext cx="8596668" cy="501320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Output</a:t>
            </a:r>
          </a:p>
          <a:p>
            <a:pPr marL="0" indent="0">
              <a:buNone/>
            </a:pPr>
            <a:r>
              <a:rPr lang="en-US" dirty="0" smtClean="0"/>
              <a:t>	The</a:t>
            </a:r>
            <a:r>
              <a:rPr lang="en-US" dirty="0"/>
              <a:t> </a:t>
            </a:r>
            <a:r>
              <a:rPr lang="en-US" b="1" dirty="0"/>
              <a:t>output</a:t>
            </a:r>
            <a:r>
              <a:rPr lang="en-US" dirty="0"/>
              <a:t> property tells </a:t>
            </a:r>
            <a:r>
              <a:rPr lang="en-US" dirty="0" err="1"/>
              <a:t>webpack</a:t>
            </a:r>
            <a:r>
              <a:rPr lang="en-US" dirty="0"/>
              <a:t> where to emit the </a:t>
            </a:r>
            <a:r>
              <a:rPr lang="en-US" i="1" dirty="0"/>
              <a:t>bundles</a:t>
            </a:r>
            <a:r>
              <a:rPr lang="en-US" dirty="0"/>
              <a:t> it creates and </a:t>
            </a:r>
            <a:r>
              <a:rPr lang="en-US" dirty="0" smtClean="0"/>
              <a:t>	how </a:t>
            </a:r>
            <a:r>
              <a:rPr lang="en-US" dirty="0"/>
              <a:t>to name these files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It’s default value is ./</a:t>
            </a:r>
            <a:r>
              <a:rPr lang="en-US" dirty="0" err="1" smtClean="0"/>
              <a:t>dist</a:t>
            </a:r>
            <a:r>
              <a:rPr lang="en-US" dirty="0" smtClean="0"/>
              <a:t>/main.js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Learn more…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97203" y="3399853"/>
            <a:ext cx="7298473" cy="2462213"/>
          </a:xfrm>
          <a:prstGeom prst="rect">
            <a:avLst/>
          </a:prstGeom>
          <a:solidFill>
            <a:srgbClr val="2B3A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2B1D8"/>
                </a:solidFill>
                <a:effectLst/>
                <a:latin typeface="Source Code Pro"/>
              </a:rPr>
              <a:t>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2B1D8"/>
                </a:solidFill>
                <a:effectLst/>
                <a:latin typeface="Source Code Pro"/>
              </a:rPr>
              <a:t>const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path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ECC"/>
                </a:solidFill>
                <a:effectLst/>
                <a:latin typeface="Source Code Pro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2B1D8"/>
                </a:solidFill>
                <a:effectLst/>
                <a:latin typeface="Source Code Pro"/>
              </a:rPr>
              <a:t>require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AB576"/>
                </a:solidFill>
                <a:effectLst/>
                <a:latin typeface="Source Code Pro"/>
              </a:rPr>
              <a:t>'path'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module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exports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ECC"/>
                </a:solidFill>
                <a:effectLst/>
                <a:latin typeface="Source Code Pro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A5CEE1"/>
                </a:solidFill>
                <a:latin typeface="Source Code Pro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entry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AB576"/>
                </a:solidFill>
                <a:effectLst/>
                <a:latin typeface="Source Code Pro"/>
              </a:rPr>
              <a:t>'./path/to/my/entry/file.js'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A5CEE1"/>
                </a:solidFill>
                <a:latin typeface="Source Code Pro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output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A5CEE1"/>
                </a:solidFill>
                <a:latin typeface="Source Code Pro"/>
              </a:rPr>
              <a:t>	</a:t>
            </a:r>
            <a:r>
              <a:rPr lang="en-US" altLang="en-US" sz="2000" dirty="0" smtClean="0">
                <a:solidFill>
                  <a:srgbClr val="A5CEE1"/>
                </a:solidFill>
                <a:latin typeface="Source Code Pro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path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path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2B1D8"/>
                </a:solidFill>
                <a:effectLst/>
                <a:latin typeface="Source Code Pro"/>
              </a:rPr>
              <a:t>resolve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__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dirname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AB576"/>
                </a:solidFill>
                <a:effectLst/>
                <a:latin typeface="Source Code Pro"/>
              </a:rPr>
              <a:t>'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AB576"/>
                </a:solidFill>
                <a:effectLst/>
                <a:latin typeface="Source Code Pro"/>
              </a:rPr>
              <a:t>dist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AB576"/>
                </a:solidFill>
                <a:effectLst/>
                <a:latin typeface="Source Code Pro"/>
              </a:rPr>
              <a:t>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E1E6E9"/>
                </a:solidFill>
                <a:latin typeface="Source Code Pro"/>
              </a:rPr>
              <a:t>	</a:t>
            </a:r>
            <a:r>
              <a:rPr lang="en-US" altLang="en-US" sz="2000" dirty="0" smtClean="0">
                <a:solidFill>
                  <a:srgbClr val="E1E6E9"/>
                </a:solidFill>
                <a:latin typeface="Source Code Pro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filename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AB576"/>
                </a:solidFill>
                <a:effectLst/>
                <a:latin typeface="Source Code Pro"/>
              </a:rPr>
              <a:t>'my-first-webpack.bundle.js‘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4AB576"/>
                </a:solidFill>
                <a:latin typeface="Source Code Pro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5CEE1"/>
                </a:solidFill>
                <a:effectLst/>
                <a:latin typeface="Source Code Pro"/>
              </a:rPr>
              <a:t>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1E6E9"/>
                </a:solidFill>
                <a:effectLst/>
                <a:latin typeface="Source Code Pro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5698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835</TotalTime>
  <Words>243</Words>
  <Application>Microsoft Office PowerPoint</Application>
  <PresentationFormat>Widescreen</PresentationFormat>
  <Paragraphs>155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Source Code Pro</vt:lpstr>
      <vt:lpstr>Trebuchet MS</vt:lpstr>
      <vt:lpstr>Wingdings 3</vt:lpstr>
      <vt:lpstr>Facet</vt:lpstr>
      <vt:lpstr>Webpack 4</vt:lpstr>
      <vt:lpstr>Agenda</vt:lpstr>
      <vt:lpstr>Introduction</vt:lpstr>
      <vt:lpstr>Installation</vt:lpstr>
      <vt:lpstr>Local Installation</vt:lpstr>
      <vt:lpstr>Global Installation</vt:lpstr>
      <vt:lpstr>Core Concepts</vt:lpstr>
      <vt:lpstr>Core Concepts</vt:lpstr>
      <vt:lpstr>Core Concepts</vt:lpstr>
      <vt:lpstr>Core Concepts</vt:lpstr>
      <vt:lpstr>Core Concepts</vt:lpstr>
      <vt:lpstr>Core Concepts</vt:lpstr>
      <vt:lpstr>Core Concepts</vt:lpstr>
      <vt:lpstr>Core Concepts</vt:lpstr>
      <vt:lpstr>Pros and Cons</vt:lpstr>
      <vt:lpstr>References</vt:lpstr>
      <vt:lpstr>Questions…</vt:lpstr>
      <vt:lpstr>Thank you…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Sangolli, Vishal</dc:creator>
  <cp:lastModifiedBy>Sangolli, Vishal</cp:lastModifiedBy>
  <cp:revision>39</cp:revision>
  <dcterms:created xsi:type="dcterms:W3CDTF">2019-01-23T08:32:46Z</dcterms:created>
  <dcterms:modified xsi:type="dcterms:W3CDTF">2019-03-15T05:33:35Z</dcterms:modified>
</cp:coreProperties>
</file>