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94B406-B43A-4F8F-80F5-AD6BEAA449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14A74E-6715-405E-A4B8-0EF159A5D3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1DEEA35-4652-436E-9B13-B5D7A9A8340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A4E8F2-72D2-4A6E-A4EB-9C0BCEE35A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Traci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throu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gh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40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25ee0d"/>
                </a:solidFill>
                <a:latin typeface="Lucida Console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1   e: 2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40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40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~~  ~~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m: 1   e: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2deace"/>
                </a:solidFill>
                <a:latin typeface="Lucida Console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3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merge(int a[], int b, int m, int 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833400" y="3751920"/>
          <a:ext cx="6095520" cy="628920"/>
        </p:xfrm>
        <a:graphic>
          <a:graphicData uri="http://schemas.openxmlformats.org/drawingml/2006/table">
            <a:tbl>
              <a:tblPr/>
              <a:tblGrid>
                <a:gridCol w="1706760"/>
                <a:gridCol w="2356920"/>
                <a:gridCol w="203184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3"/>
          <p:cNvGraphicFramePr/>
          <p:nvPr/>
        </p:nvGraphicFramePr>
        <p:xfrm>
          <a:off x="833400" y="4939560"/>
          <a:ext cx="6095520" cy="741240"/>
        </p:xfrm>
        <a:graphic>
          <a:graphicData uri="http://schemas.openxmlformats.org/drawingml/2006/table">
            <a:tbl>
              <a:tblPr/>
              <a:tblGrid>
                <a:gridCol w="1695600"/>
                <a:gridCol w="2368080"/>
                <a:gridCol w="20318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7" name="CustomShape 4"/>
          <p:cNvSpPr/>
          <p:nvPr/>
        </p:nvSpPr>
        <p:spPr>
          <a:xfrm flipV="1">
            <a:off x="947160" y="4176360"/>
            <a:ext cx="151488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flipV="1">
            <a:off x="947160" y="5369040"/>
            <a:ext cx="394344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 flipV="1">
            <a:off x="2629440" y="4187520"/>
            <a:ext cx="218340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2462040" y="4689000"/>
            <a:ext cx="484200" cy="5007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50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f0000"/>
                </a:solidFill>
                <a:latin typeface="Lucida Console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4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50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50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25ee0d"/>
                </a:solidFill>
                <a:latin typeface="Lucida Console"/>
              </a:rPr>
              <a:t>9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4   e: 5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50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50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5ee0d"/>
                </a:solidFill>
                <a:latin typeface="Lucida Console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~~  ~~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m: 4   e: 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10  50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3   e: 5   mid: 4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10  50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2deace"/>
                </a:solidFill>
                <a:latin typeface="Lucida Console"/>
              </a:rPr>
              <a:t>20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660066"/>
                </a:solidFill>
                <a:latin typeface="Lucida Console"/>
              </a:rPr>
              <a:t>10  50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~~  ~~~~~~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Lucida Console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m: 3   e: 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10  20  50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2   e: 5   mid: 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main()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arr[5] = { 40, 30, 20, 50, 10 };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sort(arr, 0, 5);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environment of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40  30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10  20  50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30  40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c00ec"/>
                </a:solidFill>
                <a:latin typeface="Lucida Console"/>
              </a:rPr>
              <a:t>10  20  50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~~~~~~  ~~~~~~~~~~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Lucida Console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m: 2   e: 5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10  20  30  40  50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main()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arr[5] = { 40, 30, 20, 50, 10 };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sort(arr, 0, 5);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10  20  30  40  50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main()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arr[5] = { 40, 30, 20, 50, 10 };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sort(arr, 0, 5);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10  20  30  40 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main()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arr[5] = { 40, 30, 20, 50, 10 };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sort(arr, 0, 5);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40  30  20  50  10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    a:     b: 0   e: 5         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 flipV="1">
            <a:off x="2462040" y="5691600"/>
            <a:ext cx="360" cy="5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40  30  20  50  10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40  30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40  30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40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  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ff0000"/>
                </a:solidFill>
                <a:latin typeface="Lucida Console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1  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34000" y="464040"/>
            <a:ext cx="8812080" cy="595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void sort(int a[], int b, int e) // sort a[b] to a[e-1]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if (e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– b &gt;= 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int mid = (b + e) / 2;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b, mid);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left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sort(a,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sort right half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merge(a, b, mid, e);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// merge two halves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main:       [0] [1] [2] [3] [4]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arr: 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40</a:t>
            </a: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  30</a:t>
            </a: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  20  50  10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ff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5   mid: 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e46c0a"/>
                </a:solidFill>
                <a:latin typeface="Lucida Console"/>
              </a:rPr>
              <a:t>sort</a:t>
            </a:r>
            <a:r>
              <a:rPr b="0" lang="en-US" sz="2000" spc="-1" strike="noStrike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b: 0   e: 2   mid: 1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</a:rPr>
              <a:t>return to </a:t>
            </a:r>
            <a:r>
              <a:rPr b="0" lang="en-US" sz="2000" spc="-1" strike="noStrike">
                <a:solidFill>
                  <a:srgbClr val="ff0000"/>
                </a:solidFill>
                <a:latin typeface="Lucida Console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LibreOffice/6.4.7.2$Linux_X86_64 LibreOffice_project/40$Build-2</Application>
  <Words>983</Words>
  <Paragraphs>541</Paragraphs>
  <Company>UCLA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2018-02-09T01:54:16Z</dcterms:created>
  <dc:creator>David Smallberg</dc:creator>
  <dc:description/>
  <dc:language>en-US</dc:language>
  <cp:lastModifiedBy>David Smallberg</cp:lastModifiedBy>
  <dcterms:modified xsi:type="dcterms:W3CDTF">2018-05-04T19:02:39Z</dcterms:modified>
  <cp:revision>12</cp:revision>
  <dc:subject/>
  <dc:title>Tracing through sort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