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341" r:id="rId12"/>
    <p:sldId id="340" r:id="rId13"/>
    <p:sldId id="342" r:id="rId14"/>
    <p:sldId id="343" r:id="rId15"/>
    <p:sldId id="344" r:id="rId16"/>
    <p:sldId id="345" r:id="rId17"/>
    <p:sldId id="418" r:id="rId18"/>
    <p:sldId id="419" r:id="rId19"/>
    <p:sldId id="420" r:id="rId20"/>
    <p:sldId id="421" r:id="rId21"/>
    <p:sldId id="422" r:id="rId22"/>
    <p:sldId id="423" r:id="rId23"/>
    <p:sldId id="425" r:id="rId24"/>
    <p:sldId id="427" r:id="rId25"/>
    <p:sldId id="429" r:id="rId26"/>
    <p:sldId id="430" r:id="rId27"/>
    <p:sldId id="431" r:id="rId28"/>
    <p:sldId id="366" r:id="rId29"/>
    <p:sldId id="367" r:id="rId30"/>
    <p:sldId id="3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5T08:02:40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5T08:02:53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100 271,'-1'-48,"-1"30,2 1,0-1,1 1,0 0,7-26,-8 41,1-1,0 1,0 0,0-1,1 1,-1 0,0 0,1 0,-1 0,1 0,0 0,0 0,0 0,0 1,0-1,0 1,0-1,1 1,-1 0,0 0,1 0,-1 0,1 0,-1 1,1-1,-1 1,1 0,-1 0,6 0,-3 0,0 1,0-1,1 1,-1 1,0-1,0 1,-1 0,1 0,0 0,-1 0,1 1,-1 0,8 7,-11-10,0 0,-1 1,1-1,-1 0,1 1,-1-1,0 1,1-1,-1 1,1-1,-1 1,0-1,1 1,-1 0,0-1,0 1,0-1,1 1,-1 0,0-1,0 1,0 0,0-1,0 1,0-1,0 1,0 0,0-1,0 1,-1 0,0 0,1 0,-1 0,0 0,0 0,0-1,0 1,0 0,0-1,-1 1,1 0,0-1,0 0,0 1,-2-1,-42 6,32-5,8 0,0-1,0 1,0-1,0 0,0-1,0 1,0-1,0 0,0 0,-7-3,12 3,-1 0,0 0,0 0,1-1,-1 1,0 0,1 0,-1 0,1 0,0-1,-1 1,1 0,0-1,0 1,0 0,0 0,0-1,0 1,0 0,0-1,1 1,-1 0,0 0,1-1,-1 1,1-1,0-1,0 0,-1 1,1-1,-1 0,0 1,0-1,0-4,0 6,-1 1,1-1,0 0,-1 0,1 1,-1-1,1 0,-1 1,1-1,-1 1,1-1,-1 1,0-1,1 1,-1-1,0 1,1-1,-1 1,0 0,1-1,-1 1,0 0,0 0,1 0,-1 0,0-1,0 1,0 0,1 0,-3 1,0-1,-1 1,1-1,0 1,0 0,-1 0,1 0,0 1,0-1,0 1,0 0,0 0,1 0,-1 0,0 0,1 1,0-1,-1 1,1-1,0 1,-2 4,0-2,1 1,0-1,0 1,0 0,1 0,0 0,0 0,1 0,-1 1,0 8,3-10,-1-1,1 1,0 0,0-1,0 1,0 0,1-1,0 0,0 1,0-1,1 0,-1 0,1 0,0 0,0-1,0 1,1-1,-1 0,1 0,-1 0,1 0,0-1,1 1,-1-1,0 0,6 2,1 0,-1-1,1 0,-1 0,1-1,0 0,0-1,0 0,0-1,1 0,13-3,-19 2,0 0,0-1,0 0,0 0,-1-1,1 1,-1-1,1-1,-1 1,0-1,0 1,-1-2,1 1,-1 0,0-1,6-8,-5 5,-1 1,0-1,0 1,-1-1,0 0,0-1,-1 1,0 0,-1-1,0 1,1-12,-2 17,0 1,-1-1,1 1,0 0,-1-1,1 1,-1-1,0 1,0 0,0 0,0-1,0 1,0 0,-1 0,1 0,-1 0,-1-2,0 2,-1-1,1 1,0-1,-1 1,0 0,1 0,-1 1,0-1,-6-1,0 1,0 0,0 1,0 0,0 1,0 0,0 0,-18 4,6 0,0 1,1 1,0 1,0 1,-20 11,40-19,0 1,0-1,-1 1,1 0,0-1,0 1,0 0,0 0,0 0,0 0,0 0,0 0,0 0,0 0,1 0,-1 0,0 0,1 1,-1-1,1 0,-1 0,1 1,0-1,0 0,-1 1,1-1,0 0,0 1,0-1,0 0,1 1,-1-1,0 0,0 1,1-1,-1 0,1 2,2 0,-1 0,0 1,1-1,0-1,0 1,-1 0,2-1,-1 1,0-1,0 0,7 3,11 3,0 0,32 7,14 5,-59-17,2 1,0-1,0 0,0 0,0-1,14 2,-22-4,-1 0,1 0,-1 0,1 0,-1-1,1 1,-1 0,0-1,1 1,-1-1,1 1,-1-1,0 0,1 0,-1 1,0-1,0 0,2-2,-2 2,0-1,0 0,-1 0,1 0,0 0,-1 1,1-1,-1 0,1 0,-1 0,0-1,0 1,0 0,0 0,0 0,0 0,-1-2,-1-3,0 0,-1 0,1 0,-1 0,-1 1,1-1,-1 1,0 0,0 0,-1 0,0 1,-11-10,9 8,-1 1,0 0,0 0,0 1,-1 0,0 0,0 1,-19-6,24 10,0-1,0 1,0 0,0 1,0-1,0 1,1-1,-1 1,0 0,0 1,1-1,-1 1,0-1,1 1,0 0,-1 0,1 1,0-1,0 1,0-1,1 1,-5 5,2-3,1 0,0 1,1-1,-1 1,1-1,0 1,1 0,-1 0,1 0,0 1,0-1,-1 13,3-17,1 1,-1-1,0 0,1 1,-1-1,1 0,-1 1,1-1,0 0,0 0,0 0,0 0,1 0,-1 0,1 0,-1 0,1 0,-1-1,1 1,0-1,0 1,0-1,0 0,0 1,0-1,0 0,0 0,1-1,-1 1,0 0,5 0,6 1,1 0,-1-1,1 0,17-2,-24 1,-2 0,1-1,-1 0,1 1,-1-2,1 1,-1-1,0 0,0 0,10-5,-13 6,-1 0,0 0,1 0,-1 0,0 0,0 0,0-1,0 1,0 0,0 0,0-1,-1 1,1-1,0 1,-1-1,1 1,-1-1,1 1,-1-1,0 1,0-1,0 1,0-1,0 0,0 1,0-1,0 1,-1-1,1 1,0-1,-1 0,1 1,-1 0,0-1,0 1,1-1,-1 1,0 0,-2-2,-4-6,-1 1,0 0,0 1,-1-1,0 2,-1-1,1 1,-1 1,-13-6,16 8,-1 1,1 0,-1 0,0 1,0 0,0 0,0 1,-11 0,17 0,1 0,-1 0,1 0,-1 0,0 1,1-1,-1 0,1 1,-1-1,1 1,-1 0,1-1,-1 1,1 0,0 0,-1 0,1 0,0 0,0 0,0 0,0 1,0-1,0 0,0 1,0-1,0 0,1 1,-1-1,0 1,1-1,0 1,-1-1,1 1,0 0,0-1,-1 1,1-1,0 1,1 0,-1-1,0 1,0-1,1 1,-1-1,1 1,1 2,0 1,0 0,1-1,-1 1,1-1,0 0,1 0,-1 0,1 0,0 0,0-1,0 1,0-1,0 0,1 0,-1-1,1 0,0 1,0-1,7 1,-6-1,0 0,0 0,1-1,-1 0,0-1,1 1,-1-1,1 0,-1-1,0 1,1-1,-1-1,0 1,0-1,9-4,-13 6,-1-1,0 1,0-1,0 1,0-1,0 0,0 1,0-1,0 0,0 0,-1 0,1 0,0 0,0 0,-1 0,1 0,-1 0,1 0,-1 0,1 0,-1-1,0 1,1 0,-1-1,0 0,0 0,-1 1,1-1,-1 1,1-1,-1 1,0-1,0 1,1-1,-1 1,0-1,0 1,0 0,-1 0,-1-2,-2-2,-1 1,0 0,0 0,0 0,-1 0,-12-4,8 5,-1 1,1 0,-1 0,0 2,1-1,-1 1,0 1,-12 2,10 1,14-4,0 0,0 0,0 0,0 0,0 0,0 0,0 0,0 0,-1 0,1 0,0 0,0 0,0 0,0 0,0 0,0 0,0 1,0-1,0 0,0 0,0 0,0 0,0 0,0 0,0 0,0 0,0 0,0 0,0 1,0-1,0 0,0 0,0 0,0 0,0 0,0 0,0 0,0 0,0 0,0 0,0 1,0-1,0 0,0 0,0 0,0 0,0 0,0 0,0 0,1 0,-1 0,0 0,0 0,0 0,0 0,20 6,-12-6,1 0,-1 0,0-1,0 0,0 0,1-1,-1 0,-1 0,1-1,8-4,16-5,-30 12,-1-1,1 0,-1 1,1 0,-1-1,1 1,0 0,-1 0,1 0,-1 0,1 0,0 0,-1 0,1 0,-1 1,1-1,-1 1,1-1,-1 1,2 0,-2 0,-1 0,1 0,-1 0,1 0,-1 0,1 0,-1 0,0 0,1 0,-1 0,0 0,0 0,0 0,0 0,0 0,0 1,0-1,0 0,0 0,-1 0,1 0,0 0,-1 0,1 0,-1 0,1 0,-1 0,1 0,-2 1,-12 22,-35 43,34-48,1 0,1 1,-12 23,21-22,7-16,5-11,-4-1,-1 1,1-1,-1 0,-1 0,1 0,-1 0,0 0,-1 0,1-12,1-73,-3 67,0 18,0-6,0 1,-1-1,0 1,-6-23,7 33,-1 0,1 0,-1 0,0 1,0-1,0 0,0 1,0-1,0 0,-1 1,1 0,0-1,-1 1,1 0,-1-1,-1 0,1 1,0 1,0-1,0 1,0 0,0-1,0 1,0 0,0 0,0 0,0 1,0-1,1 0,-1 1,0-1,0 1,0 0,0 0,1-1,-4 3,-33 22,36-24,0 0,1 0,-1 0,1 1,-1-1,1 0,0 1,-1 0,1-1,0 1,0 0,0-1,0 1,1 0,-1 0,0 0,1 0,-1 0,0 3,2-4,0 0,-1 0,1 0,-1 0,1 0,0 0,0 0,0 0,0 0,0 0,0 0,0 0,0-1,0 1,0 0,0-1,0 1,0-1,0 1,1-1,-1 0,0 1,0-1,1 0,-1 0,1 0,39 2,-35-2,0 0,16 2,-22-2,0 0,1 0,-1 0,0 0,0 1,1-1,-1 0,0 0,0 0,1 0,-1 1,0-1,0 0,1 0,-1 0,0 1,0-1,0 0,0 0,1 1,-1-1,0 0,0 1,0-1,0 0,0 0,0 1,0-1,0 0,0 1,0-1,0 0,0 1,0-1,0 0,0 0,0 1,0-1,0 0,0 1,-1-1,1 0,0 0,0 1,0-1,0 0,-1 0,1 1,0-1,0 0,0 0,-1 0,1 1,0-1,0 0,-1 0,1 0,-1 0,-18 19,-37 28,10-10,46-37,-1 0,1 0,0 0,0 0,-1 0,1 0,0 1,0-1,-1 0,1 0,0 0,0 1,-1-1,1 0,0 0,0 1,0-1,0 0,-1 1,1-1,0 0,0 0,0 1,0-1,0 0,0 1,0-1,0 0,0 1,0-1,0 0,0 1,0-1,0 0,0 0,0 1,0-1,0 0,1 1,-1-1,0 0,0 0,0 1,0-1,1 0,-1 0,0 1,0-1,1 0,-1 0,0 0,0 1,1-1,-1 0,0 0,0 0,1 0,-1 0,0 0,1 1,-1-1,0 0,1 0,-1 0,0 0,1 0,-1 0,1-1,26 3,-24-2,6-1,0 1,-1-2,1 0,0 0,-1 0,10-5,26-6,-44 13,1-1,0 1,0 0,-1-1,1 1,0 0,0 0,0 0,-1 0,1 0,0 0,0 0,0 0,-1 0,1 0,0 0,0 0,0 1,-1-1,1 0,0 0,-1 1,1-1,0 1,0-1,-1 1,1-1,-1 1,1-1,-1 1,1-1,0 1,-1 0,0-1,1 2,-1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5T08:02:55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0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52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8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8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5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6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9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5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0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EBAC-6D89-4F59-B48D-80A790ED145B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CA1A-EB40-47A8-92BC-3471FA535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37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4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6.w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customXml" Target="../ink/ink1.xml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56.wmf"/><Relationship Id="rId17" Type="http://schemas.openxmlformats.org/officeDocument/2006/relationships/customXml" Target="../ink/ink3.xml"/><Relationship Id="rId2" Type="http://schemas.openxmlformats.org/officeDocument/2006/relationships/image" Target="../media/image23.emf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customXml" Target="../ink/ink2.xml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6E7B04-D46C-4C3C-A26A-0E02169BE67C}"/>
              </a:ext>
            </a:extLst>
          </p:cNvPr>
          <p:cNvSpPr/>
          <p:nvPr/>
        </p:nvSpPr>
        <p:spPr>
          <a:xfrm>
            <a:off x="828855" y="1579781"/>
            <a:ext cx="49335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ROOT LOCUS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B8E23-63BA-457D-B462-60493CF0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33" y="1579781"/>
            <a:ext cx="5648383" cy="44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9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3CB804-1F8C-4B79-9978-6D8A60CE8775}"/>
              </a:ext>
            </a:extLst>
          </p:cNvPr>
          <p:cNvSpPr>
            <a:spLocks noGrp="1"/>
          </p:cNvSpPr>
          <p:nvPr/>
        </p:nvSpPr>
        <p:spPr>
          <a:xfrm>
            <a:off x="2409825" y="801725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   The angle of </a:t>
            </a:r>
            <a:r>
              <a:rPr lang="en-US" sz="2800" i="1" dirty="0">
                <a:solidFill>
                  <a:srgbClr val="FF0000"/>
                </a:solidFill>
              </a:rPr>
              <a:t>G(s)H(s)=-1</a:t>
            </a:r>
            <a:r>
              <a:rPr lang="en-US" sz="2800" dirty="0"/>
              <a:t> is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   Where </a:t>
            </a:r>
            <a:r>
              <a:rPr lang="en-US" sz="2800" i="1" dirty="0"/>
              <a:t>k</a:t>
            </a:r>
            <a:r>
              <a:rPr lang="en-US" sz="2800" dirty="0"/>
              <a:t>=1,2,3…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    The magnitude of </a:t>
            </a:r>
            <a:r>
              <a:rPr lang="en-US" sz="2800" i="1" dirty="0">
                <a:solidFill>
                  <a:srgbClr val="FF0000"/>
                </a:solidFill>
              </a:rPr>
              <a:t>G(s)H(s)=-1</a:t>
            </a:r>
            <a:r>
              <a:rPr lang="en-US" sz="2800" dirty="0"/>
              <a:t> is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The values of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that fulfill both the angle and magnitude conditions are the roots of the characteristic equation, or the closed-loop poles. </a:t>
            </a: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7A68-1790-466A-A484-A093FA22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182725"/>
            <a:ext cx="39624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25768-05E3-4E5D-8C68-E9747348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3627400"/>
            <a:ext cx="2374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9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012974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119675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Step-1</a:t>
            </a:r>
            <a:r>
              <a:rPr lang="en-US" sz="2800" dirty="0"/>
              <a:t>: The first step in constructing a root-locus plot is to locate the open-loop poles and zeros in s-plane.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06" y="2746945"/>
            <a:ext cx="4099865" cy="1364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19536" y="4725144"/>
          <a:ext cx="3258890" cy="84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419040" progId="Equation.3">
                  <p:embed/>
                </p:oleObj>
              </mc:Choice>
              <mc:Fallback>
                <p:oleObj name="Equation" r:id="rId3" imgW="1625400" imgH="419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725144"/>
                        <a:ext cx="3258890" cy="841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6643117" y="2549530"/>
            <a:ext cx="4635358" cy="363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104546"/>
              </p:ext>
            </p:extLst>
          </p:nvPr>
        </p:nvGraphicFramePr>
        <p:xfrm>
          <a:off x="1498886" y="5949256"/>
          <a:ext cx="52768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800" imgH="203040" progId="Equation.3">
                  <p:embed/>
                </p:oleObj>
              </mc:Choice>
              <mc:Fallback>
                <p:oleObj name="Equation" r:id="rId6" imgW="2323800" imgH="2030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886" y="5949256"/>
                        <a:ext cx="52768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6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5663952" y="2191088"/>
            <a:ext cx="4995398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936104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908721"/>
            <a:ext cx="8229600" cy="720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Step-2</a:t>
            </a:r>
            <a:r>
              <a:rPr lang="en-US" sz="2800" dirty="0"/>
              <a:t>: Determine the root loci on the real axis.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822763" y="3562452"/>
            <a:ext cx="385042" cy="483392"/>
            <a:chOff x="6647731" y="3665688"/>
            <a:chExt cx="385042" cy="483392"/>
          </a:xfrm>
        </p:grpSpPr>
        <p:sp>
          <p:nvSpPr>
            <p:cNvPr id="4" name="Oval 3"/>
            <p:cNvSpPr/>
            <p:nvPr/>
          </p:nvSpPr>
          <p:spPr>
            <a:xfrm>
              <a:off x="6804248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47731" y="366568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  <a:r>
                <a:rPr lang="en-US" i="1" baseline="-25000" dirty="0"/>
                <a:t>1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559496" y="1628800"/>
            <a:ext cx="396044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600" dirty="0"/>
              <a:t>To determine the root loci on real axis we select some test points.</a:t>
            </a:r>
          </a:p>
          <a:p>
            <a:pPr marL="0" indent="0" algn="just">
              <a:buNone/>
            </a:pPr>
            <a:r>
              <a:rPr lang="en-US" sz="2600" dirty="0"/>
              <a:t>e.g: </a:t>
            </a:r>
            <a:r>
              <a:rPr lang="en-US" sz="2600" i="1" dirty="0">
                <a:solidFill>
                  <a:srgbClr val="FF0000"/>
                </a:solidFill>
              </a:rPr>
              <a:t>p</a:t>
            </a:r>
            <a:r>
              <a:rPr lang="en-US" sz="2600" i="1" baseline="-25000" dirty="0">
                <a:solidFill>
                  <a:srgbClr val="FF0000"/>
                </a:solidFill>
              </a:rPr>
              <a:t>1</a:t>
            </a:r>
            <a:r>
              <a:rPr lang="en-US" sz="2600" dirty="0"/>
              <a:t> (on positive real axis).</a:t>
            </a:r>
          </a:p>
          <a:p>
            <a:pPr algn="just"/>
            <a:endParaRPr lang="en-US" sz="26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The angle condition is not satisfied. </a:t>
            </a:r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Hence, there is no root locus on the positive real axis.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98096"/>
            <a:ext cx="3575100" cy="623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1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6205977" y="2180015"/>
            <a:ext cx="4487150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229600" cy="784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Step-2</a:t>
            </a:r>
            <a:r>
              <a:rPr lang="en-US" sz="2800" dirty="0"/>
              <a:t>: Determine the root loci on the real axis.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920403" y="3562452"/>
            <a:ext cx="381836" cy="498140"/>
            <a:chOff x="5474347" y="3650940"/>
            <a:chExt cx="381836" cy="498140"/>
          </a:xfrm>
        </p:grpSpPr>
        <p:sp>
          <p:nvSpPr>
            <p:cNvPr id="6" name="Oval 5"/>
            <p:cNvSpPr/>
            <p:nvPr/>
          </p:nvSpPr>
          <p:spPr>
            <a:xfrm>
              <a:off x="5652120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4347" y="36509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559496" y="1447800"/>
            <a:ext cx="43841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Next, select a test point on the negative real axis between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and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–1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Then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Thus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angle condition is satisfied. Therefore, the portion of the negative real axis between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–1</a:t>
            </a:r>
            <a:r>
              <a:rPr lang="en-US" sz="2400" dirty="0"/>
              <a:t> forms a portion of the root locus.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4976" y="3021450"/>
            <a:ext cx="4314825" cy="438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4141" y="4180431"/>
            <a:ext cx="4214813" cy="508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7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6243104" y="2180015"/>
            <a:ext cx="4487150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229600" cy="784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Step-2</a:t>
            </a:r>
            <a:r>
              <a:rPr lang="en-US" sz="2800" dirty="0"/>
              <a:t>: Determine the root loci on the real axis.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8305800" y="3562452"/>
            <a:ext cx="381836" cy="498140"/>
            <a:chOff x="5474347" y="3650940"/>
            <a:chExt cx="381836" cy="498140"/>
          </a:xfrm>
        </p:grpSpPr>
        <p:sp>
          <p:nvSpPr>
            <p:cNvPr id="6" name="Oval 5"/>
            <p:cNvSpPr/>
            <p:nvPr/>
          </p:nvSpPr>
          <p:spPr>
            <a:xfrm>
              <a:off x="5652120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4347" y="36509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  <a:r>
                <a:rPr lang="en-US" i="1" baseline="-25000" dirty="0"/>
                <a:t>3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559496" y="1447800"/>
            <a:ext cx="4384104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Now, select a test point on the negative real axis between 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–2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Then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Thus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angle condition is not satisfied. Therefore, the negative real axis between </a:t>
            </a:r>
            <a:r>
              <a:rPr lang="en-US" sz="2400" dirty="0">
                <a:solidFill>
                  <a:srgbClr val="FF0000"/>
                </a:solidFill>
              </a:rPr>
              <a:t>-1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–2</a:t>
            </a:r>
            <a:r>
              <a:rPr lang="en-US" sz="2400" dirty="0"/>
              <a:t> is not a part of the root locus.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3048000"/>
            <a:ext cx="4391025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1" y="4267201"/>
            <a:ext cx="3933825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7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4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6172200" y="2191088"/>
            <a:ext cx="4487150" cy="391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229600" cy="784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Step-2</a:t>
            </a:r>
            <a:r>
              <a:rPr lang="en-US" sz="2800" dirty="0"/>
              <a:t>: Determine the root loci on the real axis.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7467600" y="3562452"/>
            <a:ext cx="381836" cy="498140"/>
            <a:chOff x="5474347" y="3650940"/>
            <a:chExt cx="381836" cy="498140"/>
          </a:xfrm>
        </p:grpSpPr>
        <p:sp>
          <p:nvSpPr>
            <p:cNvPr id="6" name="Oval 5"/>
            <p:cNvSpPr/>
            <p:nvPr/>
          </p:nvSpPr>
          <p:spPr>
            <a:xfrm>
              <a:off x="5652120" y="407707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4347" y="36509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  <a:r>
                <a:rPr lang="en-US" i="1" baseline="-25000" dirty="0"/>
                <a:t>4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559496" y="1981200"/>
            <a:ext cx="4384104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Similarly, test point on the negative real axis between </a:t>
            </a:r>
            <a:r>
              <a:rPr lang="en-US" sz="2400" dirty="0">
                <a:solidFill>
                  <a:srgbClr val="FF0000"/>
                </a:solidFill>
              </a:rPr>
              <a:t>-2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∞</a:t>
            </a:r>
            <a:r>
              <a:rPr lang="en-US" sz="2400" dirty="0"/>
              <a:t> satisfies the angle condition.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Therefore, the negative real axis between </a:t>
            </a:r>
            <a:r>
              <a:rPr lang="en-US" sz="2400" dirty="0">
                <a:solidFill>
                  <a:srgbClr val="FF0000"/>
                </a:solidFill>
              </a:rPr>
              <a:t>-2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– </a:t>
            </a:r>
            <a:r>
              <a:rPr lang="en-US" sz="2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∞</a:t>
            </a:r>
            <a:r>
              <a:rPr lang="en-US" sz="2400" dirty="0"/>
              <a:t> is part of the root locus.</a:t>
            </a:r>
          </a:p>
        </p:txBody>
      </p:sp>
    </p:spTree>
    <p:extLst>
      <p:ext uri="{BB962C8B-B14F-4D97-AF65-F5344CB8AC3E}">
        <p14:creationId xmlns:p14="http://schemas.microsoft.com/office/powerpoint/2010/main" val="22235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BCA017-3AC6-491E-8CBB-AD0F47AD7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2009775" y="974026"/>
            <a:ext cx="7848600" cy="551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66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229600" cy="7844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Step-3</a:t>
            </a:r>
            <a:r>
              <a:rPr lang="en-US" sz="2800" dirty="0"/>
              <a:t>: Determine the </a:t>
            </a:r>
            <a:r>
              <a:rPr lang="en-US" sz="2800" i="1" dirty="0"/>
              <a:t>asymptotes</a:t>
            </a:r>
            <a:r>
              <a:rPr lang="en-US" sz="2800" dirty="0"/>
              <a:t> of the root loci. That is, the root loci when s is far away from origin.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1" y="1447801"/>
            <a:ext cx="64851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Asymptote is the straight line approximation of a curve </a:t>
            </a:r>
            <a:endParaRPr lang="en-US" sz="2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39000" y="4495801"/>
            <a:ext cx="3200400" cy="646331"/>
            <a:chOff x="5943600" y="3657600"/>
            <a:chExt cx="3200400" cy="646331"/>
          </a:xfrm>
        </p:grpSpPr>
        <p:sp>
          <p:nvSpPr>
            <p:cNvPr id="22" name="Rectangle 21"/>
            <p:cNvSpPr/>
            <p:nvPr/>
          </p:nvSpPr>
          <p:spPr>
            <a:xfrm>
              <a:off x="6482630" y="3657600"/>
              <a:ext cx="26613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Actual Curve</a:t>
              </a:r>
            </a:p>
            <a:p>
              <a:r>
                <a:rPr lang="en-US" dirty="0"/>
                <a:t>Asymptotic Approximation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943600" y="3819940"/>
              <a:ext cx="457200" cy="1588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114800"/>
              <a:ext cx="457200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10000" y="2990084"/>
            <a:ext cx="3048000" cy="2377440"/>
            <a:chOff x="2743200" y="3376000"/>
            <a:chExt cx="3048000" cy="237744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743200" y="5334000"/>
              <a:ext cx="304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2084580" y="4564720"/>
              <a:ext cx="237744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H="1">
            <a:off x="4495800" y="2209800"/>
            <a:ext cx="3124200" cy="273828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48866" y="2209800"/>
            <a:ext cx="2787445" cy="2743200"/>
          </a:xfrm>
          <a:custGeom>
            <a:avLst/>
            <a:gdLst>
              <a:gd name="connsiteX0" fmla="*/ 0 w 2787445"/>
              <a:gd name="connsiteY0" fmla="*/ 2743200 h 2743200"/>
              <a:gd name="connsiteX1" fmla="*/ 1150374 w 2787445"/>
              <a:gd name="connsiteY1" fmla="*/ 2507226 h 2743200"/>
              <a:gd name="connsiteX2" fmla="*/ 1961535 w 2787445"/>
              <a:gd name="connsiteY2" fmla="*/ 1401097 h 2743200"/>
              <a:gd name="connsiteX3" fmla="*/ 2536722 w 2787445"/>
              <a:gd name="connsiteY3" fmla="*/ 471949 h 2743200"/>
              <a:gd name="connsiteX4" fmla="*/ 2787445 w 2787445"/>
              <a:gd name="connsiteY4" fmla="*/ 0 h 2743200"/>
              <a:gd name="connsiteX5" fmla="*/ 2787445 w 2787445"/>
              <a:gd name="connsiteY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7445" h="2743200">
                <a:moveTo>
                  <a:pt x="0" y="2743200"/>
                </a:moveTo>
                <a:cubicBezTo>
                  <a:pt x="411726" y="2737055"/>
                  <a:pt x="823452" y="2730910"/>
                  <a:pt x="1150374" y="2507226"/>
                </a:cubicBezTo>
                <a:cubicBezTo>
                  <a:pt x="1477296" y="2283542"/>
                  <a:pt x="1730477" y="1740310"/>
                  <a:pt x="1961535" y="1401097"/>
                </a:cubicBezTo>
                <a:cubicBezTo>
                  <a:pt x="2192593" y="1061884"/>
                  <a:pt x="2399070" y="705465"/>
                  <a:pt x="2536722" y="471949"/>
                </a:cubicBezTo>
                <a:cubicBezTo>
                  <a:pt x="2674374" y="238433"/>
                  <a:pt x="2787445" y="0"/>
                  <a:pt x="2787445" y="0"/>
                </a:cubicBezTo>
                <a:lnTo>
                  <a:pt x="2787445" y="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814890" y="4293527"/>
            <a:ext cx="4751301" cy="2330957"/>
            <a:chOff x="290889" y="4293526"/>
            <a:chExt cx="4751301" cy="2330957"/>
          </a:xfrm>
        </p:grpSpPr>
        <p:sp>
          <p:nvSpPr>
            <p:cNvPr id="18" name="Oval 17"/>
            <p:cNvSpPr/>
            <p:nvPr/>
          </p:nvSpPr>
          <p:spPr>
            <a:xfrm>
              <a:off x="2942304" y="4874344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534517">
              <a:off x="2999868" y="4401887"/>
              <a:ext cx="728645" cy="511924"/>
            </a:xfrm>
            <a:prstGeom prst="arc">
              <a:avLst>
                <a:gd name="adj1" fmla="val 1514697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2870" y="4982500"/>
                  <a:ext cx="43518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870" y="4982500"/>
                  <a:ext cx="435183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76600" y="4567084"/>
                  <a:ext cx="4299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567084"/>
                  <a:ext cx="4299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90889" y="5855042"/>
              <a:ext cx="4751301" cy="769441"/>
              <a:chOff x="290889" y="5855042"/>
              <a:chExt cx="4751301" cy="7694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90889" y="5855042"/>
                    <a:ext cx="4751301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                  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𝐶𝑒𝑛𝑡𝑟𝑜𝑖𝑑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𝐴𝑠𝑦𝑚𝑝𝑡𝑜𝑡𝑒𝑠</m:t>
                          </m:r>
                        </m:oMath>
                      </m:oMathPara>
                    </a14:m>
                    <a:endParaRPr lang="en-US" sz="2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/>
                              <a:ea typeface="Cambria Math"/>
                            </a:rPr>
                            <m:t>Ψ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                  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𝐴𝑛𝑔𝑙𝑒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𝐴𝑠𝑦𝑚𝑝𝑡𝑜𝑡𝑒𝑠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889" y="5855042"/>
                    <a:ext cx="4751301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8" b="-787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/>
              <p:nvPr/>
            </p:nvCxnSpPr>
            <p:spPr>
              <a:xfrm>
                <a:off x="762000" y="6096000"/>
                <a:ext cx="838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74288" y="6413088"/>
                <a:ext cx="838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2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Step-3</a:t>
            </a:r>
            <a:r>
              <a:rPr lang="en-US" sz="2800" dirty="0"/>
              <a:t>: Determine the </a:t>
            </a:r>
            <a:r>
              <a:rPr lang="en-US" sz="2800" i="1" dirty="0"/>
              <a:t>asymptotes</a:t>
            </a:r>
            <a:r>
              <a:rPr lang="en-US" sz="2800" dirty="0"/>
              <a:t> of the root loci.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where</a:t>
            </a:r>
          </a:p>
          <a:p>
            <a:pPr marL="0" indent="0" algn="just">
              <a:buNone/>
            </a:pPr>
            <a:r>
              <a:rPr lang="en-US" sz="2800" dirty="0"/>
              <a:t>n-----</a:t>
            </a:r>
            <a:r>
              <a:rPr lang="en-US" sz="2800" dirty="0">
                <a:sym typeface="Wingdings" pitchFamily="2" charset="2"/>
              </a:rPr>
              <a:t>&gt; number of poles</a:t>
            </a:r>
          </a:p>
          <a:p>
            <a:pPr marL="0" indent="0" algn="just">
              <a:buNone/>
            </a:pPr>
            <a:r>
              <a:rPr lang="en-US" sz="2800" dirty="0">
                <a:sym typeface="Wingdings" pitchFamily="2" charset="2"/>
              </a:rPr>
              <a:t>m-----&gt; number of zeros</a:t>
            </a:r>
          </a:p>
          <a:p>
            <a:pPr algn="just"/>
            <a:endParaRPr lang="en-US" sz="2800" dirty="0">
              <a:sym typeface="Wingdings" pitchFamily="2" charset="2"/>
            </a:endParaRPr>
          </a:p>
          <a:p>
            <a:pPr marL="0" indent="0" algn="just">
              <a:buNone/>
            </a:pPr>
            <a:endParaRPr lang="en-US" sz="2800" dirty="0">
              <a:sym typeface="Wingdings" pitchFamily="2" charset="2"/>
            </a:endParaRPr>
          </a:p>
          <a:p>
            <a:pPr algn="just"/>
            <a:endParaRPr lang="en-US" sz="2800" dirty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sz="2800" dirty="0">
                <a:sym typeface="Wingdings" pitchFamily="2" charset="2"/>
              </a:rPr>
              <a:t>For this Transfer Function</a:t>
            </a:r>
            <a:endParaRPr lang="en-US" sz="2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71763" y="1447800"/>
          <a:ext cx="6488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393480" progId="Equation.3">
                  <p:embed/>
                </p:oleObj>
              </mc:Choice>
              <mc:Fallback>
                <p:oleObj name="Equation" r:id="rId2" imgW="2577960" imgH="39348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447800"/>
                        <a:ext cx="648811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33474"/>
              </p:ext>
            </p:extLst>
          </p:nvPr>
        </p:nvGraphicFramePr>
        <p:xfrm>
          <a:off x="5684439" y="3640337"/>
          <a:ext cx="3022600" cy="77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19040" progId="Equation.3">
                  <p:embed/>
                </p:oleObj>
              </mc:Choice>
              <mc:Fallback>
                <p:oleObj name="Equation" r:id="rId4" imgW="1625400" imgH="419040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439" y="3640337"/>
                        <a:ext cx="3022600" cy="779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373574"/>
              </p:ext>
            </p:extLst>
          </p:nvPr>
        </p:nvGraphicFramePr>
        <p:xfrm>
          <a:off x="6333726" y="5857814"/>
          <a:ext cx="263366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393480" progId="Equation.3">
                  <p:embed/>
                </p:oleObj>
              </mc:Choice>
              <mc:Fallback>
                <p:oleObj name="Equation" r:id="rId6" imgW="1168200" imgH="393480" progId="Equation.3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726" y="5857814"/>
                        <a:ext cx="263366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5001" y="5046464"/>
                <a:ext cx="5276829" cy="844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𝑎𝑝𝑝𝑜𝑎𝑐h𝑒𝑠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=±180°(2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5046464"/>
                <a:ext cx="5276829" cy="844718"/>
              </a:xfrm>
              <a:prstGeom prst="rect">
                <a:avLst/>
              </a:prstGeom>
              <a:blipFill>
                <a:blip r:embed="rId8"/>
                <a:stretch>
                  <a:fillRect l="-2081" b="-115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915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Step-3</a:t>
            </a:r>
            <a:r>
              <a:rPr lang="en-US" sz="2800" dirty="0"/>
              <a:t>: Determine the </a:t>
            </a:r>
            <a:r>
              <a:rPr lang="en-US" sz="2800" i="1" dirty="0"/>
              <a:t>asymptotes </a:t>
            </a:r>
            <a:r>
              <a:rPr lang="en-US" sz="2800" dirty="0"/>
              <a:t>of the root loci.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600" dirty="0"/>
              <a:t>Since the angle repeats itself as </a:t>
            </a:r>
            <a:r>
              <a:rPr lang="en-US" sz="2600" dirty="0">
                <a:solidFill>
                  <a:srgbClr val="FF0000"/>
                </a:solidFill>
              </a:rPr>
              <a:t>k</a:t>
            </a:r>
            <a:r>
              <a:rPr lang="en-US" sz="2600" dirty="0"/>
              <a:t> is varied, the distinct angles for the asymptotes are determined as </a:t>
            </a:r>
            <a:r>
              <a:rPr lang="en-US" sz="2600" dirty="0">
                <a:solidFill>
                  <a:srgbClr val="FF0000"/>
                </a:solidFill>
              </a:rPr>
              <a:t>60°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–60°</a:t>
            </a:r>
            <a:r>
              <a:rPr lang="en-US" sz="2600" dirty="0"/>
              <a:t>, and </a:t>
            </a:r>
            <a:r>
              <a:rPr lang="en-US" sz="2600" dirty="0">
                <a:solidFill>
                  <a:srgbClr val="FF0000"/>
                </a:solidFill>
              </a:rPr>
              <a:t>180°</a:t>
            </a:r>
            <a:r>
              <a:rPr lang="en-US" sz="2600" dirty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191000" y="1600201"/>
          <a:ext cx="34925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863280" progId="Equation.3">
                  <p:embed/>
                </p:oleObj>
              </mc:Choice>
              <mc:Fallback>
                <p:oleObj name="Equation" r:id="rId2" imgW="1549080" imgH="863280" progId="Equation.3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00201"/>
                        <a:ext cx="349250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87836"/>
              </p:ext>
            </p:extLst>
          </p:nvPr>
        </p:nvGraphicFramePr>
        <p:xfrm>
          <a:off x="8413750" y="1752600"/>
          <a:ext cx="19367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7893" imgH="393529" progId="Equation.3">
                  <p:embed/>
                </p:oleObj>
              </mc:Choice>
              <mc:Fallback>
                <p:oleObj name="Equation" r:id="rId4" imgW="1167893" imgH="393529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0" y="1752600"/>
                        <a:ext cx="1936750" cy="652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7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BBCB2-D532-4997-8838-B34D90F5C40E}"/>
              </a:ext>
            </a:extLst>
          </p:cNvPr>
          <p:cNvSpPr txBox="1"/>
          <p:nvPr/>
        </p:nvSpPr>
        <p:spPr>
          <a:xfrm>
            <a:off x="1981200" y="1693813"/>
            <a:ext cx="8229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 control theory and stability theory, root locus analysis is a graphical method for examining how the roots of a system change with variation of a certain system parameter, commonly a gain within a feedback system. This is a technique used as a stability criterion in the field of classical control theory developed by Walter R. Evans which can determine stability of the system.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5823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915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Step-3</a:t>
            </a:r>
            <a:r>
              <a:rPr lang="en-US" sz="2800" dirty="0"/>
              <a:t>: Determine the asymptotes of the root loci.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Before we can draw these asymptotes in the complex plane, we need to find the point where they intersect the real axis.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Point of intersection of asymptotes on real axis (or centroid of asymptotes) is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4038601" y="5105401"/>
          <a:ext cx="3723979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393480" progId="Equation.3">
                  <p:embed/>
                </p:oleObj>
              </mc:Choice>
              <mc:Fallback>
                <p:oleObj name="Equation" r:id="rId2" imgW="1409400" imgH="393480" progId="Equation.3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105401"/>
                        <a:ext cx="3723979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46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915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Step-3</a:t>
            </a:r>
            <a:r>
              <a:rPr lang="en-US" sz="2800" dirty="0"/>
              <a:t>: Determine the </a:t>
            </a:r>
            <a:r>
              <a:rPr lang="en-US" sz="2800" i="1" dirty="0"/>
              <a:t>asymptotes</a:t>
            </a:r>
            <a:r>
              <a:rPr lang="en-US" sz="2800" dirty="0"/>
              <a:t> of the root loci.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For 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4419600" y="3736950"/>
          <a:ext cx="29194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393480" progId="Equation.3">
                  <p:embed/>
                </p:oleObj>
              </mc:Choice>
              <mc:Fallback>
                <p:oleObj name="Equation" r:id="rId2" imgW="1104840" imgH="393480" progId="Equation.3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6950"/>
                        <a:ext cx="291941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743200" y="1676401"/>
          <a:ext cx="3022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19040" progId="Equation.3">
                  <p:embed/>
                </p:oleObj>
              </mc:Choice>
              <mc:Fallback>
                <p:oleObj name="Equation" r:id="rId4" imgW="1625400" imgH="419040" progId="Equation.3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76401"/>
                        <a:ext cx="3022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3"/>
          <p:cNvGraphicFramePr>
            <a:graphicFrameLocks noChangeAspect="1"/>
          </p:cNvGraphicFramePr>
          <p:nvPr/>
        </p:nvGraphicFramePr>
        <p:xfrm>
          <a:off x="4572001" y="5018036"/>
          <a:ext cx="21129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920" imgH="393480" progId="Equation.3">
                  <p:embed/>
                </p:oleObj>
              </mc:Choice>
              <mc:Fallback>
                <p:oleObj name="Equation" r:id="rId6" imgW="799920" imgH="393480" progId="Equation.3">
                  <p:embed/>
                  <p:pic>
                    <p:nvPicPr>
                      <p:cNvPr id="624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018036"/>
                        <a:ext cx="2112963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09801" y="2707024"/>
                <a:ext cx="5276829" cy="1121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𝑎𝑝𝑝𝑜𝑎𝑐h𝑒𝑠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−3∠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=±180°(2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707024"/>
                <a:ext cx="5276829" cy="1121717"/>
              </a:xfrm>
              <a:prstGeom prst="rect">
                <a:avLst/>
              </a:prstGeom>
              <a:blipFill>
                <a:blip r:embed="rId8"/>
                <a:stretch>
                  <a:fillRect l="-2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5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915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Step-3</a:t>
            </a:r>
            <a:r>
              <a:rPr lang="en-US" sz="2800" dirty="0"/>
              <a:t>: Determine the </a:t>
            </a:r>
            <a:r>
              <a:rPr lang="en-US" sz="2800" i="1" dirty="0"/>
              <a:t>asymptotes</a:t>
            </a:r>
            <a:r>
              <a:rPr lang="en-US" sz="2800" dirty="0"/>
              <a:t> of the root loci.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4087490" y="1676400"/>
            <a:ext cx="6428110" cy="46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7834542" y="378349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774906" y="3988904"/>
          <a:ext cx="3048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906" y="3988904"/>
                        <a:ext cx="304800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909868" y="2093845"/>
            <a:ext cx="1564630" cy="1876485"/>
            <a:chOff x="5422578" y="2398644"/>
            <a:chExt cx="1564630" cy="1876485"/>
          </a:xfrm>
        </p:grpSpPr>
        <p:cxnSp>
          <p:nvCxnSpPr>
            <p:cNvPr id="12" name="Straight Connector 11"/>
            <p:cNvCxnSpPr/>
            <p:nvPr/>
          </p:nvCxnSpPr>
          <p:spPr>
            <a:xfrm rot="5400000" flipH="1" flipV="1">
              <a:off x="5314904" y="2506318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896943">
              <a:off x="5486558" y="3817929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5864088" y="3762934"/>
            <a:ext cx="431800" cy="240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3800" imgH="177480" progId="Equation.3">
                    <p:embed/>
                  </p:oleObj>
                </mc:Choice>
                <mc:Fallback>
                  <p:oleObj name="Equation" r:id="rId5" imgW="253800" imgH="177480" progId="Equation.3">
                    <p:embed/>
                    <p:pic>
                      <p:nvPicPr>
                        <p:cNvPr id="634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4088" y="3762934"/>
                          <a:ext cx="431800" cy="240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7941342" y="3820867"/>
            <a:ext cx="1779978" cy="1629089"/>
            <a:chOff x="5454052" y="4125666"/>
            <a:chExt cx="1779978" cy="1629089"/>
          </a:xfrm>
        </p:grpSpPr>
        <p:cxnSp>
          <p:nvCxnSpPr>
            <p:cNvPr id="13" name="Straight Connector 12"/>
            <p:cNvCxnSpPr/>
            <p:nvPr/>
          </p:nvCxnSpPr>
          <p:spPr>
            <a:xfrm rot="10800000" flipH="1" flipV="1">
              <a:off x="5454052" y="4190125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3122072">
              <a:off x="5517117" y="4087566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5820259" y="4340088"/>
            <a:ext cx="625475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68280" imgH="177480" progId="Equation.3">
                    <p:embed/>
                  </p:oleObj>
                </mc:Choice>
                <mc:Fallback>
                  <p:oleObj name="Equation" r:id="rId7" imgW="368280" imgH="177480" progId="Equation.3">
                    <p:embed/>
                    <p:pic>
                      <p:nvPicPr>
                        <p:cNvPr id="634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0259" y="4340088"/>
                          <a:ext cx="625475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5154290" y="3429000"/>
            <a:ext cx="2749550" cy="779442"/>
            <a:chOff x="2667000" y="3733800"/>
            <a:chExt cx="2749550" cy="779442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>
              <a:off x="4018285" y="2813211"/>
              <a:ext cx="0" cy="27025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4876800" y="3733800"/>
            <a:ext cx="5397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7160" imgH="177480" progId="Equation.3">
                    <p:embed/>
                  </p:oleObj>
                </mc:Choice>
                <mc:Fallback>
                  <p:oleObj name="Equation" r:id="rId9" imgW="317160" imgH="177480" progId="Equation.3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3733800"/>
                          <a:ext cx="53975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rc 22"/>
            <p:cNvSpPr/>
            <p:nvPr/>
          </p:nvSpPr>
          <p:spPr>
            <a:xfrm rot="17473544">
              <a:off x="4908579" y="4044666"/>
              <a:ext cx="515897" cy="421255"/>
            </a:xfrm>
            <a:prstGeom prst="arc">
              <a:avLst>
                <a:gd name="adj1" fmla="val 16200000"/>
                <a:gd name="adj2" fmla="val 2327106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3497" name="Object 5"/>
          <p:cNvGraphicFramePr>
            <a:graphicFrameLocks noChangeAspect="1"/>
          </p:cNvGraphicFramePr>
          <p:nvPr/>
        </p:nvGraphicFramePr>
        <p:xfrm>
          <a:off x="1524000" y="2971801"/>
          <a:ext cx="2622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44520" imgH="203040" progId="Equation.3">
                  <p:embed/>
                </p:oleObj>
              </mc:Choice>
              <mc:Fallback>
                <p:oleObj name="Equation" r:id="rId11" imgW="1244520" imgH="203040" progId="Equation.3">
                  <p:embed/>
                  <p:pic>
                    <p:nvPicPr>
                      <p:cNvPr id="634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1"/>
                        <a:ext cx="26225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828800" y="3810001"/>
          <a:ext cx="14303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177480" progId="Equation.3">
                  <p:embed/>
                </p:oleObj>
              </mc:Choice>
              <mc:Fallback>
                <p:oleObj name="Equation" r:id="rId13" imgW="457200" imgH="177480" progId="Equation.3">
                  <p:embed/>
                  <p:pic>
                    <p:nvPicPr>
                      <p:cNvPr id="63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1"/>
                        <a:ext cx="143033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5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0438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Step-4</a:t>
            </a:r>
            <a:r>
              <a:rPr lang="en-US" sz="2800" dirty="0"/>
              <a:t>: Determine the </a:t>
            </a:r>
            <a:r>
              <a:rPr lang="en-US" sz="2800" i="1" dirty="0"/>
              <a:t>breakaway/break-in point.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6400" y="1882676"/>
            <a:ext cx="335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400" dirty="0"/>
              <a:t>The breakaway/break-in point is the point from which the root locus branches leaves/arrives real axis.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6019801" y="2095500"/>
            <a:ext cx="5257799" cy="437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47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0438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Step-4</a:t>
            </a:r>
            <a:r>
              <a:rPr lang="en-US" sz="2800" dirty="0"/>
              <a:t>: Determine the </a:t>
            </a:r>
            <a:r>
              <a:rPr lang="en-US" sz="2800" i="1" dirty="0"/>
              <a:t>breakaway point or break-in point.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76400" y="1882676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breakaway or break-in points can be determined from the roots of (page 275)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/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It should be noted that not all the solutions of </a:t>
            </a:r>
            <a:r>
              <a:rPr lang="en-US" sz="2400" dirty="0" err="1">
                <a:solidFill>
                  <a:srgbClr val="FF0000"/>
                </a:solidFill>
              </a:rPr>
              <a:t>dK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ds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  <a:r>
              <a:rPr lang="en-US" sz="2400" dirty="0"/>
              <a:t> correspond to actual breakaway points. 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If a point at which </a:t>
            </a:r>
            <a:r>
              <a:rPr lang="en-US" sz="2400" dirty="0" err="1">
                <a:solidFill>
                  <a:srgbClr val="FF0000"/>
                </a:solidFill>
              </a:rPr>
              <a:t>dK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ds</a:t>
            </a:r>
            <a:r>
              <a:rPr lang="en-US" sz="2400" dirty="0">
                <a:solidFill>
                  <a:srgbClr val="FF0000"/>
                </a:solidFill>
              </a:rPr>
              <a:t>=0 </a:t>
            </a:r>
            <a:r>
              <a:rPr lang="en-US" sz="2400" dirty="0"/>
              <a:t>is on a root locus, it is an actual breakaway or break-in point. 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sz="2400" dirty="0"/>
          </a:p>
        </p:txBody>
      </p:sp>
      <p:graphicFrame>
        <p:nvGraphicFramePr>
          <p:cNvPr id="65538" name="Object 5"/>
          <p:cNvGraphicFramePr>
            <a:graphicFrameLocks noChangeAspect="1"/>
          </p:cNvGraphicFramePr>
          <p:nvPr/>
        </p:nvGraphicFramePr>
        <p:xfrm>
          <a:off x="5105401" y="2438401"/>
          <a:ext cx="10429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93480" progId="Equation.3">
                  <p:embed/>
                </p:oleObj>
              </mc:Choice>
              <mc:Fallback>
                <p:oleObj name="Equation" r:id="rId2" imgW="495000" imgH="393480" progId="Equation.3">
                  <p:embed/>
                  <p:pic>
                    <p:nvPicPr>
                      <p:cNvPr id="655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2438401"/>
                        <a:ext cx="1042987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8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0438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Step-4</a:t>
            </a:r>
            <a:r>
              <a:rPr lang="en-US" sz="2800" dirty="0"/>
              <a:t>: Determine the </a:t>
            </a:r>
            <a:r>
              <a:rPr lang="en-US" sz="2800" i="1" dirty="0"/>
              <a:t>breakaway point or break-in point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br>
              <a:rPr lang="en-US" sz="3000" dirty="0"/>
            </a:br>
            <a:r>
              <a:rPr lang="en-US" sz="2800" dirty="0"/>
              <a:t>Set </a:t>
            </a:r>
            <a:r>
              <a:rPr lang="en-US" sz="2800" i="1" dirty="0" err="1">
                <a:solidFill>
                  <a:srgbClr val="FF0000"/>
                </a:solidFill>
              </a:rPr>
              <a:t>dK</a:t>
            </a:r>
            <a:r>
              <a:rPr lang="en-US" sz="2800" i="1" dirty="0">
                <a:solidFill>
                  <a:srgbClr val="FF0000"/>
                </a:solidFill>
              </a:rPr>
              <a:t>/ds=0</a:t>
            </a:r>
            <a:r>
              <a:rPr lang="en-US" sz="2800" dirty="0"/>
              <a:t> in order to determine breakaway point.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19600" y="1524000"/>
          <a:ext cx="29527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393480" progId="Equation.3">
                  <p:embed/>
                </p:oleObj>
              </mc:Choice>
              <mc:Fallback>
                <p:oleObj name="Equation" r:id="rId2" imgW="1587240" imgH="393480" progId="Equation.3">
                  <p:embed/>
                  <p:pic>
                    <p:nvPicPr>
                      <p:cNvPr id="66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24000"/>
                        <a:ext cx="295275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4465639" y="2392364"/>
          <a:ext cx="28352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393480" progId="Equation.3">
                  <p:embed/>
                </p:oleObj>
              </mc:Choice>
              <mc:Fallback>
                <p:oleObj name="Equation" r:id="rId4" imgW="1523880" imgH="393480" progId="Equation.3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9" y="2392364"/>
                        <a:ext cx="2835275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"/>
          <p:cNvGraphicFramePr>
            <a:graphicFrameLocks noChangeAspect="1"/>
          </p:cNvGraphicFramePr>
          <p:nvPr/>
        </p:nvGraphicFramePr>
        <p:xfrm>
          <a:off x="4572000" y="3276600"/>
          <a:ext cx="22209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393480" progId="Equation.3">
                  <p:embed/>
                </p:oleObj>
              </mc:Choice>
              <mc:Fallback>
                <p:oleObj name="Equation" r:id="rId6" imgW="1193760" imgH="393480" progId="Equation.3">
                  <p:embed/>
                  <p:pic>
                    <p:nvPicPr>
                      <p:cNvPr id="675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2220912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4800601" y="4572001"/>
          <a:ext cx="1984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203040" progId="Equation.3">
                  <p:embed/>
                </p:oleObj>
              </mc:Choice>
              <mc:Fallback>
                <p:oleObj name="Equation" r:id="rId8" imgW="1066680" imgH="203040" progId="Equation.3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572001"/>
                        <a:ext cx="19843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953000" y="5108576"/>
          <a:ext cx="179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160" imgH="203040" progId="Equation.3">
                  <p:embed/>
                </p:oleObj>
              </mc:Choice>
              <mc:Fallback>
                <p:oleObj name="Equation" r:id="rId10" imgW="965160" imgH="203040" progId="Equation.3">
                  <p:embed/>
                  <p:pic>
                    <p:nvPicPr>
                      <p:cNvPr id="67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08576"/>
                        <a:ext cx="179546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5018089" y="5791200"/>
          <a:ext cx="14636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406080" progId="Equation.3">
                  <p:embed/>
                </p:oleObj>
              </mc:Choice>
              <mc:Fallback>
                <p:oleObj name="Equation" r:id="rId12" imgW="787320" imgH="40608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9" y="5791200"/>
                        <a:ext cx="14636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6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0438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Step-4</a:t>
            </a:r>
            <a:r>
              <a:rPr lang="en-US" sz="2800" dirty="0"/>
              <a:t>: Determine the </a:t>
            </a:r>
            <a:r>
              <a:rPr lang="en-US" sz="2800" i="1" dirty="0"/>
              <a:t>breakaway point or break-in point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600" dirty="0"/>
              <a:t>Since the breakaway point needs to be on a root locus between 0 and –1, it is clear that </a:t>
            </a:r>
            <a:r>
              <a:rPr lang="en-US" sz="2600" i="1" dirty="0"/>
              <a:t>s=–0.4226 </a:t>
            </a:r>
            <a:r>
              <a:rPr lang="en-US" sz="2600" dirty="0"/>
              <a:t>corresponds to the actual breakaway point. </a:t>
            </a:r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sz="2600" dirty="0"/>
              <a:t>Point s=–1.5774 is not on the root locus. Hence, this point is not an actual breakaway or break-in point. </a:t>
            </a:r>
          </a:p>
          <a:p>
            <a:pPr algn="just"/>
            <a:endParaRPr lang="en-US" sz="1000" dirty="0"/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5181601" y="1524000"/>
          <a:ext cx="14636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406080" progId="Equation.3">
                  <p:embed/>
                </p:oleObj>
              </mc:Choice>
              <mc:Fallback>
                <p:oleObj name="Equation" r:id="rId2" imgW="787320" imgH="406080" progId="Equation.3">
                  <p:embed/>
                  <p:pic>
                    <p:nvPicPr>
                      <p:cNvPr id="67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524000"/>
                        <a:ext cx="14636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877175" y="1524000"/>
          <a:ext cx="2455606" cy="63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419100" progId="Equation.3">
                  <p:embed/>
                </p:oleObj>
              </mc:Choice>
              <mc:Fallback>
                <p:oleObj name="Equation" r:id="rId4" imgW="1625600" imgH="4191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1524000"/>
                        <a:ext cx="2455606" cy="63324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0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93576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9154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Step-4</a:t>
            </a:r>
            <a:r>
              <a:rPr lang="en-US" sz="2800" dirty="0"/>
              <a:t>: Determine the </a:t>
            </a:r>
            <a:r>
              <a:rPr lang="en-US" sz="2800" i="1" dirty="0"/>
              <a:t>breakaway point</a:t>
            </a:r>
            <a:r>
              <a:rPr lang="en-US" sz="2800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3379" r="8711" b="5023"/>
          <a:stretch/>
        </p:blipFill>
        <p:spPr bwMode="auto">
          <a:xfrm>
            <a:off x="4087490" y="1676400"/>
            <a:ext cx="6428110" cy="468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7834542" y="378349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774906" y="3988904"/>
          <a:ext cx="3048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906" y="3988904"/>
                        <a:ext cx="304800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7909868" y="2093845"/>
            <a:ext cx="1564630" cy="1876485"/>
            <a:chOff x="5422578" y="2398644"/>
            <a:chExt cx="1564630" cy="1876485"/>
          </a:xfrm>
        </p:grpSpPr>
        <p:cxnSp>
          <p:nvCxnSpPr>
            <p:cNvPr id="12" name="Straight Connector 11"/>
            <p:cNvCxnSpPr/>
            <p:nvPr/>
          </p:nvCxnSpPr>
          <p:spPr>
            <a:xfrm rot="5400000" flipH="1" flipV="1">
              <a:off x="5314904" y="2506318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896943">
              <a:off x="5486558" y="3817929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5864088" y="3762934"/>
            <a:ext cx="431800" cy="240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3800" imgH="177480" progId="Equation.3">
                    <p:embed/>
                  </p:oleObj>
                </mc:Choice>
                <mc:Fallback>
                  <p:oleObj name="Equation" r:id="rId5" imgW="253800" imgH="177480" progId="Equation.3">
                    <p:embed/>
                    <p:pic>
                      <p:nvPicPr>
                        <p:cNvPr id="634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4088" y="3762934"/>
                          <a:ext cx="431800" cy="240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/>
          <p:nvPr/>
        </p:nvGrpSpPr>
        <p:grpSpPr>
          <a:xfrm>
            <a:off x="7941342" y="3820867"/>
            <a:ext cx="1779978" cy="1629089"/>
            <a:chOff x="5454052" y="4125666"/>
            <a:chExt cx="1779978" cy="1629089"/>
          </a:xfrm>
        </p:grpSpPr>
        <p:cxnSp>
          <p:nvCxnSpPr>
            <p:cNvPr id="13" name="Straight Connector 12"/>
            <p:cNvCxnSpPr/>
            <p:nvPr/>
          </p:nvCxnSpPr>
          <p:spPr>
            <a:xfrm rot="10800000" flipH="1" flipV="1">
              <a:off x="5454052" y="4190125"/>
              <a:ext cx="1779978" cy="15646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rot="3122072">
              <a:off x="5517117" y="4087566"/>
              <a:ext cx="381000" cy="457200"/>
            </a:xfrm>
            <a:prstGeom prst="arc">
              <a:avLst>
                <a:gd name="adj1" fmla="val 16200000"/>
                <a:gd name="adj2" fmla="val 1229842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5820259" y="4340088"/>
            <a:ext cx="625475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68280" imgH="177480" progId="Equation.3">
                    <p:embed/>
                  </p:oleObj>
                </mc:Choice>
                <mc:Fallback>
                  <p:oleObj name="Equation" r:id="rId7" imgW="368280" imgH="177480" progId="Equation.3">
                    <p:embed/>
                    <p:pic>
                      <p:nvPicPr>
                        <p:cNvPr id="634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0259" y="4340088"/>
                          <a:ext cx="625475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/>
          <p:nvPr/>
        </p:nvGrpSpPr>
        <p:grpSpPr>
          <a:xfrm>
            <a:off x="5154290" y="3429000"/>
            <a:ext cx="2749550" cy="779442"/>
            <a:chOff x="2667000" y="3733800"/>
            <a:chExt cx="2749550" cy="779442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>
              <a:off x="4018285" y="2813211"/>
              <a:ext cx="0" cy="27025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4876800" y="3733800"/>
            <a:ext cx="539750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7160" imgH="177480" progId="Equation.3">
                    <p:embed/>
                  </p:oleObj>
                </mc:Choice>
                <mc:Fallback>
                  <p:oleObj name="Equation" r:id="rId9" imgW="317160" imgH="177480" progId="Equation.3">
                    <p:embed/>
                    <p:pic>
                      <p:nvPicPr>
                        <p:cNvPr id="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3733800"/>
                          <a:ext cx="539750" cy="239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rc 22"/>
            <p:cNvSpPr/>
            <p:nvPr/>
          </p:nvSpPr>
          <p:spPr>
            <a:xfrm rot="17473544">
              <a:off x="4908579" y="4044666"/>
              <a:ext cx="515897" cy="421255"/>
            </a:xfrm>
            <a:prstGeom prst="arc">
              <a:avLst>
                <a:gd name="adj1" fmla="val 16200000"/>
                <a:gd name="adj2" fmla="val 2327106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640" name="Object 11"/>
          <p:cNvGraphicFramePr>
            <a:graphicFrameLocks noChangeAspect="1"/>
          </p:cNvGraphicFramePr>
          <p:nvPr/>
        </p:nvGraphicFramePr>
        <p:xfrm>
          <a:off x="1905000" y="3276600"/>
          <a:ext cx="16613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74360" imgH="177480" progId="Equation.3">
                  <p:embed/>
                </p:oleObj>
              </mc:Choice>
              <mc:Fallback>
                <p:oleObj name="Equation" r:id="rId11" imgW="774360" imgH="177480" progId="Equation.3">
                  <p:embed/>
                  <p:pic>
                    <p:nvPicPr>
                      <p:cNvPr id="6964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166137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8319655" y="379614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E89B9C-9349-4D23-BE2F-7BC8AAB2D7AF}"/>
              </a:ext>
            </a:extLst>
          </p:cNvPr>
          <p:cNvSpPr/>
          <p:nvPr/>
        </p:nvSpPr>
        <p:spPr>
          <a:xfrm>
            <a:off x="60198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9F2834-C600-4D7A-9B44-D7334B53D79F}"/>
                  </a:ext>
                </a:extLst>
              </p14:cNvPr>
              <p14:cNvContentPartPr/>
              <p14:nvPr/>
            </p14:nvContentPartPr>
            <p14:xfrm>
              <a:off x="-1124565" y="78033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9F2834-C600-4D7A-9B44-D7334B53D7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3205" y="771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5CC818-C024-4EC3-9487-7BF45E9087A0}"/>
                  </a:ext>
                </a:extLst>
              </p14:cNvPr>
              <p14:cNvContentPartPr/>
              <p14:nvPr/>
            </p14:nvContentPartPr>
            <p14:xfrm>
              <a:off x="8345955" y="3788490"/>
              <a:ext cx="123120" cy="11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5CC818-C024-4EC3-9487-7BF45E9087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37315" y="3779490"/>
                <a:ext cx="1407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8B5236-3556-4E27-9EA2-0C63E2CE8F25}"/>
                  </a:ext>
                </a:extLst>
              </p14:cNvPr>
              <p14:cNvContentPartPr/>
              <p14:nvPr/>
            </p14:nvContentPartPr>
            <p14:xfrm>
              <a:off x="12573075" y="384753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8B5236-3556-4E27-9EA2-0C63E2CE8F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64075" y="38388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7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0438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Step-5</a:t>
            </a:r>
            <a:r>
              <a:rPr lang="en-US" sz="2800" dirty="0"/>
              <a:t>: Determine the points where root loci cross the imaginary axis.</a:t>
            </a:r>
          </a:p>
          <a:p>
            <a:pPr algn="just"/>
            <a:endParaRPr lang="en-US" sz="1000" dirty="0"/>
          </a:p>
          <a:p>
            <a:pPr algn="just"/>
            <a:endParaRPr lang="en-US" sz="1000" dirty="0"/>
          </a:p>
          <a:p>
            <a:pPr lvl="1" algn="just"/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1905000"/>
            <a:ext cx="8915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sz="2600" dirty="0"/>
          </a:p>
          <a:p>
            <a:pPr algn="just"/>
            <a:r>
              <a:rPr lang="en-US" sz="2600" dirty="0"/>
              <a:t>Let </a:t>
            </a:r>
            <a:r>
              <a:rPr lang="en-US" sz="2600" dirty="0">
                <a:solidFill>
                  <a:srgbClr val="FF0000"/>
                </a:solidFill>
              </a:rPr>
              <a:t>s=j</a:t>
            </a:r>
            <a:r>
              <a:rPr lang="el-GR" sz="2600" dirty="0">
                <a:solidFill>
                  <a:srgbClr val="FF0000"/>
                </a:solidFill>
              </a:rPr>
              <a:t>ω</a:t>
            </a:r>
            <a:r>
              <a:rPr lang="en-US" sz="2600" dirty="0"/>
              <a:t> in the characteristic equation, equate both the real part and the imaginary part to zero, and then solve for </a:t>
            </a:r>
            <a:r>
              <a:rPr lang="el-GR" sz="2600" dirty="0">
                <a:solidFill>
                  <a:srgbClr val="FF0000"/>
                </a:solidFill>
              </a:rPr>
              <a:t>ω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K</a:t>
            </a:r>
            <a:r>
              <a:rPr lang="en-US" sz="2800" dirty="0"/>
              <a:t>.</a:t>
            </a:r>
          </a:p>
          <a:p>
            <a:pPr marL="234950" indent="-234950" algn="just">
              <a:buFont typeface="Arial" pitchFamily="34" charset="0"/>
              <a:buChar char="•"/>
            </a:pPr>
            <a:endParaRPr lang="en-US" dirty="0"/>
          </a:p>
          <a:p>
            <a:pPr algn="just"/>
            <a:r>
              <a:rPr lang="en-US" sz="2800" dirty="0"/>
              <a:t>For present system the characteristic equation is </a:t>
            </a:r>
          </a:p>
          <a:p>
            <a:pPr marL="234950" indent="-234950" algn="just"/>
            <a:endParaRPr lang="en-US" sz="2800" dirty="0"/>
          </a:p>
        </p:txBody>
      </p:sp>
      <p:graphicFrame>
        <p:nvGraphicFramePr>
          <p:cNvPr id="79874" name="Object 11"/>
          <p:cNvGraphicFramePr>
            <a:graphicFrameLocks noChangeAspect="1"/>
          </p:cNvGraphicFramePr>
          <p:nvPr/>
        </p:nvGraphicFramePr>
        <p:xfrm>
          <a:off x="4419601" y="4060826"/>
          <a:ext cx="2752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03040" progId="Equation.3">
                  <p:embed/>
                </p:oleObj>
              </mc:Choice>
              <mc:Fallback>
                <p:oleObj name="Equation" r:id="rId2" imgW="1282680" imgH="203040" progId="Equation.3">
                  <p:embed/>
                  <p:pic>
                    <p:nvPicPr>
                      <p:cNvPr id="798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060826"/>
                        <a:ext cx="27527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1"/>
          <p:cNvGraphicFramePr>
            <a:graphicFrameLocks noChangeAspect="1"/>
          </p:cNvGraphicFramePr>
          <p:nvPr/>
        </p:nvGraphicFramePr>
        <p:xfrm>
          <a:off x="3883026" y="4845050"/>
          <a:ext cx="39798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228600" progId="Equation.3">
                  <p:embed/>
                </p:oleObj>
              </mc:Choice>
              <mc:Fallback>
                <p:oleObj name="Equation" r:id="rId4" imgW="1854000" imgH="228600" progId="Equation.3">
                  <p:embed/>
                  <p:pic>
                    <p:nvPicPr>
                      <p:cNvPr id="79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6" y="4845050"/>
                        <a:ext cx="39798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038601" y="5683250"/>
          <a:ext cx="3597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228600" progId="Equation.3">
                  <p:embed/>
                </p:oleObj>
              </mc:Choice>
              <mc:Fallback>
                <p:oleObj name="Equation" r:id="rId6" imgW="1676160" imgH="22860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683250"/>
                        <a:ext cx="35972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24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60438"/>
          </a:xfrm>
        </p:spPr>
        <p:txBody>
          <a:bodyPr/>
          <a:lstStyle/>
          <a:p>
            <a:r>
              <a:rPr lang="en-US" dirty="0"/>
              <a:t>Construction of root loci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Step-5</a:t>
            </a:r>
            <a:r>
              <a:rPr lang="en-US" sz="2800" dirty="0"/>
              <a:t>: Determine the points where root loci cross the imaginary axis.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Equating both real and imaginary parts of this equation to zero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Which yields</a:t>
            </a:r>
          </a:p>
          <a:p>
            <a:pPr algn="just"/>
            <a:endParaRPr lang="en-US" sz="1000" dirty="0"/>
          </a:p>
          <a:p>
            <a:pPr lvl="1" algn="just"/>
            <a:endParaRPr lang="en-US" sz="2400" dirty="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4114801" y="1752600"/>
          <a:ext cx="3597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228600" progId="Equation.3">
                  <p:embed/>
                </p:oleObj>
              </mc:Choice>
              <mc:Fallback>
                <p:oleObj name="Equation" r:id="rId2" imgW="1676160" imgH="22860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1752600"/>
                        <a:ext cx="35972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4"/>
          <p:cNvGraphicFramePr>
            <a:graphicFrameLocks noChangeAspect="1"/>
          </p:cNvGraphicFramePr>
          <p:nvPr/>
        </p:nvGraphicFramePr>
        <p:xfrm>
          <a:off x="5257800" y="3886200"/>
          <a:ext cx="1881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28600" progId="Equation.3">
                  <p:embed/>
                </p:oleObj>
              </mc:Choice>
              <mc:Fallback>
                <p:oleObj name="Equation" r:id="rId4" imgW="876240" imgH="228600" progId="Equation.3">
                  <p:embed/>
                  <p:pic>
                    <p:nvPicPr>
                      <p:cNvPr id="809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86200"/>
                        <a:ext cx="18811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4"/>
          <p:cNvGraphicFramePr>
            <a:graphicFrameLocks noChangeAspect="1"/>
          </p:cNvGraphicFramePr>
          <p:nvPr/>
        </p:nvGraphicFramePr>
        <p:xfrm>
          <a:off x="5334000" y="3124200"/>
          <a:ext cx="18526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28600" progId="Equation.3">
                  <p:embed/>
                </p:oleObj>
              </mc:Choice>
              <mc:Fallback>
                <p:oleObj name="Equation" r:id="rId6" imgW="863280" imgH="228600" progId="Equation.3">
                  <p:embed/>
                  <p:pic>
                    <p:nvPicPr>
                      <p:cNvPr id="809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18526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62312" y="5729968"/>
            <a:ext cx="7100888" cy="57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60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D4B52A-D1F3-4ABD-BD61-93D42818104B}"/>
              </a:ext>
            </a:extLst>
          </p:cNvPr>
          <p:cNvSpPr>
            <a:spLocks noGrp="1"/>
          </p:cNvSpPr>
          <p:nvPr/>
        </p:nvSpPr>
        <p:spPr>
          <a:xfrm>
            <a:off x="2246598" y="746076"/>
            <a:ext cx="9108504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Consider a unity feedback control system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The open loop transfer function </a:t>
            </a:r>
            <a:r>
              <a:rPr lang="en-US" i="1" dirty="0">
                <a:solidFill>
                  <a:srgbClr val="FF0000"/>
                </a:solidFill>
              </a:rPr>
              <a:t>G(s)</a:t>
            </a:r>
            <a:r>
              <a:rPr lang="en-US" dirty="0"/>
              <a:t> of the system is </a:t>
            </a:r>
          </a:p>
          <a:p>
            <a:pPr algn="just"/>
            <a:endParaRPr lang="en-US" sz="14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And the closed transfer function is </a:t>
            </a:r>
          </a:p>
          <a:p>
            <a:pPr algn="just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210847-ED29-4C8D-8E0A-8A1B108236B0}"/>
              </a:ext>
            </a:extLst>
          </p:cNvPr>
          <p:cNvGrpSpPr/>
          <p:nvPr/>
        </p:nvGrpSpPr>
        <p:grpSpPr>
          <a:xfrm>
            <a:off x="3689403" y="1377957"/>
            <a:ext cx="5841894" cy="1752600"/>
            <a:chOff x="1549920" y="2204864"/>
            <a:chExt cx="6238621" cy="1958235"/>
          </a:xfrm>
          <a:solidFill>
            <a:schemeClr val="tx1"/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6F81F5-5617-419C-A7A8-2B72AE57C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0594" y="2204864"/>
              <a:ext cx="4928592" cy="19582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50D081-FEBA-4A78-B7AD-A713A74CD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49920" y="2517871"/>
              <a:ext cx="600674" cy="36696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844E2C-9455-40A5-A982-1E4CE443B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705" y="2517871"/>
              <a:ext cx="625836" cy="367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0DCB958-7614-4CE2-8CEA-0D3EBF852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704" y="1473060"/>
            <a:ext cx="666750" cy="69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5E1B72-E565-4906-BF62-C89264EF3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640" y="3762437"/>
            <a:ext cx="2392059" cy="717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B450FA-1CD9-4A75-9349-AA4A191D0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046" y="5199905"/>
            <a:ext cx="3651250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4560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CE1F12A-2186-4C3E-80EA-9A2F05415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t="5311" r="7496"/>
          <a:stretch/>
        </p:blipFill>
        <p:spPr bwMode="auto">
          <a:xfrm>
            <a:off x="2270944" y="0"/>
            <a:ext cx="7516762" cy="667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58AE95-981C-469D-8364-20D237D93884}"/>
              </a:ext>
            </a:extLst>
          </p:cNvPr>
          <p:cNvSpPr>
            <a:spLocks noGrp="1"/>
          </p:cNvSpPr>
          <p:nvPr/>
        </p:nvSpPr>
        <p:spPr>
          <a:xfrm>
            <a:off x="2703798" y="1173138"/>
            <a:ext cx="9108504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Location of closed loop Pole for different values of 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BDDC7-792B-46CB-8685-A6EDA5D0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5" y="1898650"/>
            <a:ext cx="2254250" cy="908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F292A3-237B-4F58-B23B-2DE9805FC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12668" r="8543" b="4000"/>
          <a:stretch/>
        </p:blipFill>
        <p:spPr bwMode="auto">
          <a:xfrm>
            <a:off x="6407417" y="2610603"/>
            <a:ext cx="5404885" cy="38457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562AC680-E533-4B60-BEF4-ABEE8B37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496" y="2601831"/>
            <a:ext cx="19442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BE8E42-01B9-457F-9184-8D1C9B00FC0C}"/>
              </a:ext>
            </a:extLst>
          </p:cNvPr>
          <p:cNvSpPr>
            <a:spLocks noGrp="1"/>
          </p:cNvSpPr>
          <p:nvPr/>
        </p:nvSpPr>
        <p:spPr>
          <a:xfrm>
            <a:off x="2114550" y="191849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One way is to compute the roots of the characteristic equation for all possible values of K.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854B0-6CF6-42E9-99DA-5C0E2D58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75" y="3927475"/>
            <a:ext cx="2254250" cy="908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table">
            <a:extLst>
              <a:ext uri="{FF2B5EF4-FFF2-40B4-BE49-F238E27FC236}">
                <a16:creationId xmlns:a16="http://schemas.microsoft.com/office/drawing/2014/main" id="{83983544-6580-477B-AB86-554D3B05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46" y="3006725"/>
            <a:ext cx="1944216" cy="3657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C21EAD-0D21-471A-B484-088551644D6D}"/>
              </a:ext>
            </a:extLst>
          </p:cNvPr>
          <p:cNvSpPr>
            <a:spLocks noGrp="1"/>
          </p:cNvSpPr>
          <p:nvPr/>
        </p:nvSpPr>
        <p:spPr>
          <a:xfrm>
            <a:off x="2114550" y="176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Sketch root locus? </a:t>
            </a:r>
          </a:p>
        </p:txBody>
      </p:sp>
    </p:spTree>
    <p:extLst>
      <p:ext uri="{BB962C8B-B14F-4D97-AF65-F5344CB8AC3E}">
        <p14:creationId xmlns:p14="http://schemas.microsoft.com/office/powerpoint/2010/main" val="364491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7D0C3E-4B52-4F86-92C6-C8A93D1D97B6}"/>
              </a:ext>
            </a:extLst>
          </p:cNvPr>
          <p:cNvSpPr>
            <a:spLocks noGrp="1"/>
          </p:cNvSpPr>
          <p:nvPr/>
        </p:nvSpPr>
        <p:spPr>
          <a:xfrm>
            <a:off x="1981200" y="13946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Computing the roots for all values of K might be tedious for higher order systems.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CEF07-1B45-4036-A5DC-E677FEE3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25" y="2749550"/>
            <a:ext cx="4578350" cy="908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2A0ED5AA-25EF-4E26-8FBD-9AD28254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42" y="2600325"/>
            <a:ext cx="19442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BC38F6-356E-44BB-BBD9-D632347967F0}"/>
              </a:ext>
            </a:extLst>
          </p:cNvPr>
          <p:cNvSpPr>
            <a:spLocks noGrp="1"/>
          </p:cNvSpPr>
          <p:nvPr/>
        </p:nvSpPr>
        <p:spPr>
          <a:xfrm>
            <a:off x="2028825" y="819150"/>
            <a:ext cx="90678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Finding the roots of the characteristic equation of degree higher than 3 is laborious and will need computer solution.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A simple method for finding the roots of the characteristic equation has been developed by W. R. Evans and used extensively in control engineering.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This method, called the </a:t>
            </a:r>
            <a:r>
              <a:rPr lang="en-US" sz="2800" i="1" dirty="0"/>
              <a:t>root-locus method, </a:t>
            </a:r>
            <a:r>
              <a:rPr lang="en-US" sz="2800" dirty="0"/>
              <a:t>is one in which the roots of the characteristic equation are plotted for all values of a system parameter.</a:t>
            </a:r>
          </a:p>
        </p:txBody>
      </p:sp>
    </p:spTree>
    <p:extLst>
      <p:ext uri="{BB962C8B-B14F-4D97-AF65-F5344CB8AC3E}">
        <p14:creationId xmlns:p14="http://schemas.microsoft.com/office/powerpoint/2010/main" val="96634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8A7BEA-E062-41FC-B847-B4FAF72597A3}"/>
              </a:ext>
            </a:extLst>
          </p:cNvPr>
          <p:cNvSpPr>
            <a:spLocks noGrp="1"/>
          </p:cNvSpPr>
          <p:nvPr/>
        </p:nvSpPr>
        <p:spPr>
          <a:xfrm>
            <a:off x="2314575" y="145740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In constructing the root loci angle and magnitude conditions are important. </a:t>
            </a:r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sz="2800" dirty="0"/>
              <a:t>Consider the system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The closed loop transfer function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58B19-4F2A-45DF-B328-B5E9E51F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11" y="3080358"/>
            <a:ext cx="3530127" cy="18498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9D957B-2B37-43B6-9D13-088420234AEF}"/>
              </a:ext>
            </a:extLst>
          </p:cNvPr>
          <p:cNvSpPr>
            <a:spLocks noGrp="1"/>
          </p:cNvSpPr>
          <p:nvPr/>
        </p:nvSpPr>
        <p:spPr>
          <a:xfrm>
            <a:off x="2505075" y="84063"/>
            <a:ext cx="8229600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Angle &amp; Magnitude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8F4C4-A20C-4065-B906-88FAAD9B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5" y="5664200"/>
            <a:ext cx="2978150" cy="958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794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661881-7945-4175-8EA7-8DBE21A7E851}"/>
              </a:ext>
            </a:extLst>
          </p:cNvPr>
          <p:cNvSpPr>
            <a:spLocks noGrp="1"/>
          </p:cNvSpPr>
          <p:nvPr/>
        </p:nvSpPr>
        <p:spPr>
          <a:xfrm>
            <a:off x="2219325" y="1747875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/>
              <a:t>The characteristic equation is obtained by setting the denominator polynomial equal to zero. 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Since </a:t>
            </a:r>
            <a:r>
              <a:rPr lang="en-US" sz="2800" i="1" dirty="0">
                <a:solidFill>
                  <a:srgbClr val="FF0000"/>
                </a:solidFill>
              </a:rPr>
              <a:t>G(s)H(s)</a:t>
            </a:r>
            <a:r>
              <a:rPr lang="en-US" sz="2800" dirty="0"/>
              <a:t> is a complex quantity it can be split into angle and magnitude part.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FB366-3243-42EE-B750-C11832D5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759075"/>
            <a:ext cx="240030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4295B-70AF-4A07-8FA2-D04521DA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3414675"/>
            <a:ext cx="213995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93</TotalTime>
  <Words>1172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Aharoni</vt:lpstr>
      <vt:lpstr>Arial</vt:lpstr>
      <vt:lpstr>Cambria Math</vt:lpstr>
      <vt:lpstr>Tw Cen MT</vt:lpstr>
      <vt:lpstr>Circuit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PowerPoint Presentation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Construction of root loci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More</dc:creator>
  <cp:lastModifiedBy>Naman More</cp:lastModifiedBy>
  <cp:revision>18</cp:revision>
  <dcterms:created xsi:type="dcterms:W3CDTF">2021-05-14T20:59:50Z</dcterms:created>
  <dcterms:modified xsi:type="dcterms:W3CDTF">2021-05-15T08:20:38Z</dcterms:modified>
</cp:coreProperties>
</file>