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7"/>
    <p:sldId id="257" r:id="rId2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Hatton" charset="1" panose="00000500000000000000"/>
      <p:regular r:id="rId14"/>
    </p:embeddedFont>
    <p:embeddedFont>
      <p:font typeface="Hatton Bold" charset="1" panose="00000800000000000000"/>
      <p:regular r:id="rId15"/>
    </p:embeddedFont>
    <p:embeddedFont>
      <p:font typeface="Hatton Extra-Light" charset="1" panose="00000300000000000000"/>
      <p:regular r:id="rId16"/>
    </p:embeddedFont>
    <p:embeddedFont>
      <p:font typeface="Hatton Light" charset="1" panose="00000400000000000000"/>
      <p:regular r:id="rId17"/>
    </p:embeddedFont>
    <p:embeddedFont>
      <p:font typeface="Hatton Semi-Bold" charset="1" panose="00000700000000000000"/>
      <p:regular r:id="rId18"/>
    </p:embeddedFont>
    <p:embeddedFont>
      <p:font typeface="Hatton Ultra-Bold" charset="1" panose="00000900000000000000"/>
      <p:regular r:id="rId19"/>
    </p:embeddedFont>
    <p:embeddedFont>
      <p:font typeface="Hatton Heavy" charset="1" panose="00000A00000000000000"/>
      <p:regular r:id="rId20"/>
    </p:embeddedFont>
    <p:embeddedFont>
      <p:font typeface="Nourd" charset="1" panose="00000500000000000000"/>
      <p:regular r:id="rId21"/>
    </p:embeddedFont>
    <p:embeddedFont>
      <p:font typeface="Nourd Bold" charset="1" panose="00000800000000000000"/>
      <p:regular r:id="rId22"/>
    </p:embeddedFont>
    <p:embeddedFont>
      <p:font typeface="Nourd Light" charset="1" panose="00000400000000000000"/>
      <p:regular r:id="rId23"/>
    </p:embeddedFont>
    <p:embeddedFont>
      <p:font typeface="Nourd Medium" charset="1" panose="00000600000000000000"/>
      <p:regular r:id="rId24"/>
    </p:embeddedFont>
    <p:embeddedFont>
      <p:font typeface="Nourd Semi-Bold" charset="1" panose="00000700000000000000"/>
      <p:regular r:id="rId25"/>
    </p:embeddedFont>
    <p:embeddedFont>
      <p:font typeface="Nourd Heavy" charset="1" panose="00000A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slides/slide1.xml" Type="http://schemas.openxmlformats.org/officeDocument/2006/relationships/slide"/><Relationship Id="rId28" Target="slides/slide2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FEA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289065"/>
            <a:ext cx="16230600" cy="954083"/>
            <a:chOff x="0" y="0"/>
            <a:chExt cx="5317466" cy="3125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17466" cy="312577"/>
            </a:xfrm>
            <a:custGeom>
              <a:avLst/>
              <a:gdLst/>
              <a:ahLst/>
              <a:cxnLst/>
              <a:rect r="r" b="b" t="t" l="l"/>
              <a:pathLst>
                <a:path h="312577" w="5317466">
                  <a:moveTo>
                    <a:pt x="23850" y="0"/>
                  </a:moveTo>
                  <a:lnTo>
                    <a:pt x="5293616" y="0"/>
                  </a:lnTo>
                  <a:cubicBezTo>
                    <a:pt x="5299942" y="0"/>
                    <a:pt x="5306008" y="2513"/>
                    <a:pt x="5310481" y="6985"/>
                  </a:cubicBezTo>
                  <a:cubicBezTo>
                    <a:pt x="5314953" y="11458"/>
                    <a:pt x="5317466" y="17524"/>
                    <a:pt x="5317466" y="23850"/>
                  </a:cubicBezTo>
                  <a:lnTo>
                    <a:pt x="5317466" y="288727"/>
                  </a:lnTo>
                  <a:cubicBezTo>
                    <a:pt x="5317466" y="295052"/>
                    <a:pt x="5314953" y="301118"/>
                    <a:pt x="5310481" y="305591"/>
                  </a:cubicBezTo>
                  <a:cubicBezTo>
                    <a:pt x="5306008" y="310064"/>
                    <a:pt x="5299942" y="312577"/>
                    <a:pt x="5293616" y="312577"/>
                  </a:cubicBezTo>
                  <a:lnTo>
                    <a:pt x="23850" y="312577"/>
                  </a:lnTo>
                  <a:cubicBezTo>
                    <a:pt x="17524" y="312577"/>
                    <a:pt x="11458" y="310064"/>
                    <a:pt x="6985" y="305591"/>
                  </a:cubicBezTo>
                  <a:cubicBezTo>
                    <a:pt x="2513" y="301118"/>
                    <a:pt x="0" y="295052"/>
                    <a:pt x="0" y="288727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D0C9C0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17466" cy="3506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5400000">
            <a:off x="8869067" y="8737532"/>
            <a:ext cx="549866" cy="0"/>
          </a:xfrm>
          <a:prstGeom prst="line">
            <a:avLst/>
          </a:prstGeom>
          <a:ln cap="flat" w="57150">
            <a:solidFill>
              <a:srgbClr val="1C1C1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0585339" y="8664529"/>
            <a:ext cx="1831118" cy="250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000">
                <a:solidFill>
                  <a:srgbClr val="1C1C1C"/>
                </a:solidFill>
                <a:latin typeface="Nourd"/>
              </a:rPr>
              <a:t>Submit by 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416457" y="8514702"/>
            <a:ext cx="3668428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79"/>
              </a:lnSpc>
            </a:pPr>
            <a:r>
              <a:rPr lang="en-US" sz="2700">
                <a:solidFill>
                  <a:srgbClr val="1C1C1C"/>
                </a:solidFill>
                <a:latin typeface="Nourd"/>
              </a:rPr>
              <a:t>NAMANPREET SINGH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80514" y="8664529"/>
            <a:ext cx="1831118" cy="250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000">
                <a:solidFill>
                  <a:srgbClr val="1C1C1C"/>
                </a:solidFill>
                <a:latin typeface="Nourd"/>
              </a:rPr>
              <a:t>Subject 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111633" y="8514702"/>
            <a:ext cx="3780122" cy="93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79"/>
              </a:lnSpc>
            </a:pPr>
            <a:r>
              <a:rPr lang="en-US" sz="2700">
                <a:solidFill>
                  <a:srgbClr val="1C1C1C"/>
                </a:solidFill>
                <a:latin typeface="Nourd"/>
              </a:rPr>
              <a:t>DATA ANALYSIS</a:t>
            </a:r>
          </a:p>
          <a:p>
            <a:pPr>
              <a:lnSpc>
                <a:spcPts val="377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483921" y="2946125"/>
            <a:ext cx="11320158" cy="3165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1C1C1C"/>
                </a:solidFill>
                <a:latin typeface="Hatton Bold"/>
              </a:rPr>
              <a:t>WORLD ECONOMIC DATA ANALYSIS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334397" y="6587130"/>
            <a:ext cx="1161920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1C1C1C"/>
                </a:solidFill>
                <a:latin typeface="Nourd"/>
              </a:rPr>
              <a:t>How can a Country attain sustainable growth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FEA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61824" y="1486112"/>
            <a:ext cx="12964352" cy="1346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>
                <a:solidFill>
                  <a:srgbClr val="1C1C1C"/>
                </a:solidFill>
                <a:latin typeface="Hatton Ultra-Bold"/>
              </a:rPr>
              <a:t>HOW CAN A COUNTRY ATTAIN SUSTAINABLE GROWTH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47" y="3728173"/>
            <a:ext cx="7961282" cy="2021819"/>
            <a:chOff x="0" y="0"/>
            <a:chExt cx="2608274" cy="66238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08274" cy="662388"/>
            </a:xfrm>
            <a:custGeom>
              <a:avLst/>
              <a:gdLst/>
              <a:ahLst/>
              <a:cxnLst/>
              <a:rect r="r" b="b" t="t" l="l"/>
              <a:pathLst>
                <a:path h="662388" w="2608274">
                  <a:moveTo>
                    <a:pt x="48622" y="0"/>
                  </a:moveTo>
                  <a:lnTo>
                    <a:pt x="2559652" y="0"/>
                  </a:lnTo>
                  <a:cubicBezTo>
                    <a:pt x="2586505" y="0"/>
                    <a:pt x="2608274" y="21769"/>
                    <a:pt x="2608274" y="48622"/>
                  </a:cubicBezTo>
                  <a:lnTo>
                    <a:pt x="2608274" y="613766"/>
                  </a:lnTo>
                  <a:cubicBezTo>
                    <a:pt x="2608274" y="640619"/>
                    <a:pt x="2586505" y="662388"/>
                    <a:pt x="2559652" y="662388"/>
                  </a:cubicBezTo>
                  <a:lnTo>
                    <a:pt x="48622" y="662388"/>
                  </a:lnTo>
                  <a:cubicBezTo>
                    <a:pt x="21769" y="662388"/>
                    <a:pt x="0" y="640619"/>
                    <a:pt x="0" y="613766"/>
                  </a:cubicBezTo>
                  <a:lnTo>
                    <a:pt x="0" y="48622"/>
                  </a:lnTo>
                  <a:cubicBezTo>
                    <a:pt x="0" y="21769"/>
                    <a:pt x="21769" y="0"/>
                    <a:pt x="48622" y="0"/>
                  </a:cubicBezTo>
                  <a:close/>
                </a:path>
              </a:pathLst>
            </a:custGeom>
            <a:solidFill>
              <a:srgbClr val="EFEAD8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608274" cy="700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621545" y="4133676"/>
            <a:ext cx="6775686" cy="1163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1C1C1C"/>
                </a:solidFill>
                <a:latin typeface="Nourd"/>
              </a:rPr>
              <a:t>12 years of data was taken and correlation feature was used to track the trend of per capita GDP with various metrics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298018" y="3728173"/>
            <a:ext cx="7961282" cy="2021819"/>
            <a:chOff x="0" y="0"/>
            <a:chExt cx="2608274" cy="66238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608274" cy="662388"/>
            </a:xfrm>
            <a:custGeom>
              <a:avLst/>
              <a:gdLst/>
              <a:ahLst/>
              <a:cxnLst/>
              <a:rect r="r" b="b" t="t" l="l"/>
              <a:pathLst>
                <a:path h="662388" w="2608274">
                  <a:moveTo>
                    <a:pt x="48622" y="0"/>
                  </a:moveTo>
                  <a:lnTo>
                    <a:pt x="2559652" y="0"/>
                  </a:lnTo>
                  <a:cubicBezTo>
                    <a:pt x="2586505" y="0"/>
                    <a:pt x="2608274" y="21769"/>
                    <a:pt x="2608274" y="48622"/>
                  </a:cubicBezTo>
                  <a:lnTo>
                    <a:pt x="2608274" y="613766"/>
                  </a:lnTo>
                  <a:cubicBezTo>
                    <a:pt x="2608274" y="640619"/>
                    <a:pt x="2586505" y="662388"/>
                    <a:pt x="2559652" y="662388"/>
                  </a:cubicBezTo>
                  <a:lnTo>
                    <a:pt x="48622" y="662388"/>
                  </a:lnTo>
                  <a:cubicBezTo>
                    <a:pt x="21769" y="662388"/>
                    <a:pt x="0" y="640619"/>
                    <a:pt x="0" y="613766"/>
                  </a:cubicBezTo>
                  <a:lnTo>
                    <a:pt x="0" y="48622"/>
                  </a:lnTo>
                  <a:cubicBezTo>
                    <a:pt x="0" y="21769"/>
                    <a:pt x="21769" y="0"/>
                    <a:pt x="48622" y="0"/>
                  </a:cubicBezTo>
                  <a:close/>
                </a:path>
              </a:pathLst>
            </a:custGeom>
            <a:solidFill>
              <a:srgbClr val="D0C9C0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608274" cy="700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9890816" y="4133676"/>
            <a:ext cx="6775686" cy="77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1C1C1C"/>
                </a:solidFill>
                <a:latin typeface="Nourd"/>
              </a:rPr>
              <a:t>We see Countries with higher expenditure of Health have generally higher per capita GDP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47" y="6059046"/>
            <a:ext cx="7961282" cy="2021819"/>
            <a:chOff x="0" y="0"/>
            <a:chExt cx="2608274" cy="66238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608274" cy="662388"/>
            </a:xfrm>
            <a:custGeom>
              <a:avLst/>
              <a:gdLst/>
              <a:ahLst/>
              <a:cxnLst/>
              <a:rect r="r" b="b" t="t" l="l"/>
              <a:pathLst>
                <a:path h="662388" w="2608274">
                  <a:moveTo>
                    <a:pt x="48622" y="0"/>
                  </a:moveTo>
                  <a:lnTo>
                    <a:pt x="2559652" y="0"/>
                  </a:lnTo>
                  <a:cubicBezTo>
                    <a:pt x="2586505" y="0"/>
                    <a:pt x="2608274" y="21769"/>
                    <a:pt x="2608274" y="48622"/>
                  </a:cubicBezTo>
                  <a:lnTo>
                    <a:pt x="2608274" y="613766"/>
                  </a:lnTo>
                  <a:cubicBezTo>
                    <a:pt x="2608274" y="640619"/>
                    <a:pt x="2586505" y="662388"/>
                    <a:pt x="2559652" y="662388"/>
                  </a:cubicBezTo>
                  <a:lnTo>
                    <a:pt x="48622" y="662388"/>
                  </a:lnTo>
                  <a:cubicBezTo>
                    <a:pt x="21769" y="662388"/>
                    <a:pt x="0" y="640619"/>
                    <a:pt x="0" y="613766"/>
                  </a:cubicBezTo>
                  <a:lnTo>
                    <a:pt x="0" y="48622"/>
                  </a:lnTo>
                  <a:cubicBezTo>
                    <a:pt x="0" y="21769"/>
                    <a:pt x="21769" y="0"/>
                    <a:pt x="48622" y="0"/>
                  </a:cubicBezTo>
                  <a:close/>
                </a:path>
              </a:pathLst>
            </a:custGeom>
            <a:solidFill>
              <a:srgbClr val="D0C9C0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608274" cy="700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621545" y="6464549"/>
            <a:ext cx="6775686" cy="1163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1C1C1C"/>
                </a:solidFill>
                <a:latin typeface="Nourd"/>
              </a:rPr>
              <a:t>We see that there is no strong relationship of GDP with Business aspects like hours to do tax, ease of business and lending interest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9298018" y="6059046"/>
            <a:ext cx="7961282" cy="2021819"/>
            <a:chOff x="0" y="0"/>
            <a:chExt cx="2608274" cy="66238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608274" cy="662388"/>
            </a:xfrm>
            <a:custGeom>
              <a:avLst/>
              <a:gdLst/>
              <a:ahLst/>
              <a:cxnLst/>
              <a:rect r="r" b="b" t="t" l="l"/>
              <a:pathLst>
                <a:path h="662388" w="2608274">
                  <a:moveTo>
                    <a:pt x="48622" y="0"/>
                  </a:moveTo>
                  <a:lnTo>
                    <a:pt x="2559652" y="0"/>
                  </a:lnTo>
                  <a:cubicBezTo>
                    <a:pt x="2586505" y="0"/>
                    <a:pt x="2608274" y="21769"/>
                    <a:pt x="2608274" y="48622"/>
                  </a:cubicBezTo>
                  <a:lnTo>
                    <a:pt x="2608274" y="613766"/>
                  </a:lnTo>
                  <a:cubicBezTo>
                    <a:pt x="2608274" y="640619"/>
                    <a:pt x="2586505" y="662388"/>
                    <a:pt x="2559652" y="662388"/>
                  </a:cubicBezTo>
                  <a:lnTo>
                    <a:pt x="48622" y="662388"/>
                  </a:lnTo>
                  <a:cubicBezTo>
                    <a:pt x="21769" y="662388"/>
                    <a:pt x="0" y="640619"/>
                    <a:pt x="0" y="613766"/>
                  </a:cubicBezTo>
                  <a:lnTo>
                    <a:pt x="0" y="48622"/>
                  </a:lnTo>
                  <a:cubicBezTo>
                    <a:pt x="0" y="21769"/>
                    <a:pt x="21769" y="0"/>
                    <a:pt x="48622" y="0"/>
                  </a:cubicBezTo>
                  <a:close/>
                </a:path>
              </a:pathLst>
            </a:custGeom>
            <a:solidFill>
              <a:srgbClr val="EFEAD8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608274" cy="700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9890816" y="6464549"/>
            <a:ext cx="6775686" cy="1163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1C1C1C"/>
                </a:solidFill>
                <a:latin typeface="Nourd"/>
              </a:rPr>
              <a:t>Countries with more young (15-64) and urban population has higher per capita GDP compared to countries with low urban population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DAF58HBbidE</dc:identifier>
  <dcterms:modified xsi:type="dcterms:W3CDTF">2011-08-01T06:04:30Z</dcterms:modified>
  <cp:revision>1</cp:revision>
  <dc:title>World Economic Data analysis</dc:title>
</cp:coreProperties>
</file>