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Course 1: </a:t>
            </a:r>
            <a:br>
              <a:rPr lang="en-US" altLang="zh-CN"/>
            </a:br>
            <a:r>
              <a:rPr lang="en-US" altLang="zh-CN"/>
              <a:t>Supervised Machine Learning: Classification and Regression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0">
                <a:effectLst/>
              </a:rPr>
              <a:t>What is ML? </a:t>
            </a:r>
            <a:br>
              <a:rPr lang="en-US"/>
            </a:br>
            <a:r>
              <a:rPr lang="en-US"/>
              <a:t>	</a:t>
            </a:r>
            <a:r>
              <a:rPr lang="en-US" b="0">
                <a:effectLst/>
              </a:rPr>
              <a:t>Ability of a machine to learn from the past experience without being explicity program.</a:t>
            </a:r>
            <a:endParaRPr lang="en-US" b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/>
              <a:t>Types: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Supervised Learning </a:t>
            </a:r>
            <a:endParaRPr lang="en-US" sz="2400"/>
          </a:p>
          <a:p>
            <a:pPr lvl="1"/>
            <a:r>
              <a:rPr lang="en-US" sz="2160"/>
              <a:t>Labeled data</a:t>
            </a:r>
            <a:endParaRPr lang="en-US" sz="2160"/>
          </a:p>
          <a:p>
            <a:pPr lvl="1"/>
            <a:r>
              <a:rPr lang="en-US" sz="2160"/>
              <a:t>feed test data in I/P label (X) -&gt; O/P label (Y) mapping by seeing which it learns to give reasonably accurate prediction for a given I/P.</a:t>
            </a:r>
            <a:endParaRPr lang="en-US" sz="2160"/>
          </a:p>
          <a:p>
            <a:pPr marL="457200" lvl="1" indent="0">
              <a:buNone/>
            </a:pPr>
            <a:r>
              <a:rPr lang="en-US" sz="2160"/>
              <a:t>Eg; 		Ip (X)                      Op (Y)</a:t>
            </a:r>
            <a:endParaRPr lang="en-US" sz="2160"/>
          </a:p>
          <a:p>
            <a:pPr marL="457200" lvl="1" indent="0">
              <a:buNone/>
            </a:pPr>
            <a:r>
              <a:rPr lang="en-US" sz="2160"/>
              <a:t>                   ad, user info	     click? (0/1)</a:t>
            </a:r>
            <a:endParaRPr lang="en-US" sz="2160"/>
          </a:p>
          <a:p>
            <a:pPr marL="457200" lvl="1" indent="0">
              <a:buNone/>
            </a:pPr>
            <a:r>
              <a:rPr lang="en-US" sz="2160"/>
              <a:t>                   audio                        text                           </a:t>
            </a:r>
            <a:endParaRPr lang="en-US" sz="2160"/>
          </a:p>
          <a:p>
            <a:pPr marL="457200" lvl="1" indent="0">
              <a:buNone/>
            </a:pPr>
            <a:r>
              <a:rPr lang="en-US" sz="2160"/>
              <a:t>	            picture of frame        defect? (0/1)             visual inspection</a:t>
            </a:r>
            <a:endParaRPr lang="en-US" sz="2160"/>
          </a:p>
          <a:p>
            <a:pPr marL="457200" lvl="1" indent="0">
              <a:buNone/>
            </a:pPr>
            <a:endParaRPr lang="en-US" sz="2160"/>
          </a:p>
          <a:p>
            <a:pPr marL="457200" lvl="1" indent="0">
              <a:buNone/>
            </a:pPr>
            <a:r>
              <a:rPr lang="en-US" sz="2160"/>
              <a:t>1. Regression (predicting continuous values in a infinitely possible values)</a:t>
            </a:r>
            <a:endParaRPr lang="en-US" sz="2160"/>
          </a:p>
          <a:p>
            <a:pPr marL="457200" lvl="1" indent="0">
              <a:buNone/>
            </a:pPr>
            <a:r>
              <a:rPr lang="en-US" sz="2160"/>
              <a:t>2. Classification (predicting categories, from a small set of finite possible outcomes)</a:t>
            </a:r>
            <a:endParaRPr lang="en-US" sz="21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5950" y="272415"/>
            <a:ext cx="10515600" cy="4351338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/>
              <a:t>Unsupervised Learning </a:t>
            </a:r>
            <a:endParaRPr lang="en-US" sz="2400"/>
          </a:p>
          <a:p>
            <a:pPr lvl="1"/>
            <a:r>
              <a:rPr lang="en-US" sz="2160"/>
              <a:t>finding structure/pattern in unlabeled data.</a:t>
            </a:r>
            <a:endParaRPr lang="en-US" sz="2160"/>
          </a:p>
          <a:p>
            <a:pPr lvl="1"/>
            <a:r>
              <a:rPr lang="en-US" sz="2160"/>
              <a:t>grouping related data into clusters.</a:t>
            </a:r>
            <a:endParaRPr lang="en-US" sz="2160"/>
          </a:p>
          <a:p>
            <a:pPr lvl="1"/>
            <a:r>
              <a:rPr lang="en-US" sz="2160"/>
              <a:t>I/p not associated with any O/p label (Data only comes with i/p).</a:t>
            </a:r>
            <a:endParaRPr lang="en-US" sz="2160"/>
          </a:p>
          <a:p>
            <a:pPr lvl="1"/>
            <a:endParaRPr lang="en-US" sz="2160"/>
          </a:p>
          <a:p>
            <a:pPr marL="457200" lvl="1" indent="0">
              <a:buNone/>
            </a:pPr>
            <a:r>
              <a:rPr lang="en-US" sz="2160"/>
              <a:t>Types:</a:t>
            </a:r>
            <a:endParaRPr lang="en-US" sz="2160"/>
          </a:p>
          <a:p>
            <a:pPr marL="457200" lvl="1" indent="0">
              <a:buNone/>
            </a:pPr>
            <a:br>
              <a:rPr lang="en-US" sz="2160"/>
            </a:br>
            <a:r>
              <a:rPr lang="en-US" sz="2160"/>
              <a:t>Clustering: Group similar data points together</a:t>
            </a:r>
            <a:endParaRPr lang="en-US" sz="2160"/>
          </a:p>
          <a:p>
            <a:pPr marL="457200" lvl="1" indent="0">
              <a:buNone/>
            </a:pPr>
            <a:endParaRPr lang="en-US" sz="2160"/>
          </a:p>
          <a:p>
            <a:pPr marL="457200" lvl="1" indent="0">
              <a:buNone/>
            </a:pPr>
            <a:r>
              <a:rPr lang="en-US" sz="2160"/>
              <a:t>Anomaly detection: Find unusual data points.</a:t>
            </a:r>
            <a:endParaRPr lang="en-US" sz="2160"/>
          </a:p>
          <a:p>
            <a:pPr marL="457200" lvl="1" indent="0">
              <a:buNone/>
            </a:pPr>
            <a:endParaRPr lang="en-US" sz="2160"/>
          </a:p>
          <a:p>
            <a:pPr marL="457200" lvl="1" indent="0">
              <a:buNone/>
            </a:pPr>
            <a:r>
              <a:rPr lang="en-US" sz="2160"/>
              <a:t>Dimensionality reduction: Compressing data into fewer numbers w/o losing info</a:t>
            </a:r>
            <a:br>
              <a:rPr lang="en-US" sz="2160"/>
            </a:br>
            <a:endParaRPr lang="en-US" sz="2160"/>
          </a:p>
          <a:p>
            <a:pPr marL="457200" lvl="1" indent="0">
              <a:buNone/>
            </a:pPr>
            <a:endParaRPr lang="en-US" sz="21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5950" y="272415"/>
            <a:ext cx="10515600" cy="4351338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 b="1"/>
              <a:t>Supervised Learning algorithms</a:t>
            </a:r>
            <a:endParaRPr lang="en-US" sz="2400" b="1"/>
          </a:p>
          <a:p>
            <a:pPr marL="457200" lvl="1" indent="0">
              <a:buNone/>
            </a:pPr>
            <a:r>
              <a:rPr lang="en-US" sz="2160"/>
              <a:t>Linear regression:</a:t>
            </a:r>
            <a:endParaRPr lang="en-US" sz="2160"/>
          </a:p>
          <a:p>
            <a:pPr marL="457200" lvl="1" indent="0">
              <a:buNone/>
            </a:pPr>
            <a:r>
              <a:rPr lang="en-US" sz="2160"/>
              <a:t>	Fitting a line to the data which is defined by a function </a:t>
            </a:r>
            <a:endParaRPr lang="en-US" sz="2160"/>
          </a:p>
          <a:p>
            <a:pPr marL="457200" lvl="1" indent="0">
              <a:buNone/>
            </a:pPr>
            <a:r>
              <a:rPr lang="en-US" sz="2160"/>
              <a:t>		f</a:t>
            </a:r>
            <a:r>
              <a:rPr lang="en-US" sz="2160" baseline="-25000"/>
              <a:t>w,b</a:t>
            </a:r>
            <a:r>
              <a:rPr lang="en-US" sz="2160"/>
              <a:t>(x) = wx + b</a:t>
            </a:r>
            <a:endParaRPr lang="en-US" sz="2160"/>
          </a:p>
          <a:p>
            <a:pPr marL="457200" lvl="1" indent="0">
              <a:buNone/>
            </a:pPr>
            <a:r>
              <a:rPr lang="en-US" sz="2160"/>
              <a:t>		f (x) = wx + b</a:t>
            </a:r>
            <a:endParaRPr lang="en-US" sz="2160"/>
          </a:p>
          <a:p>
            <a:pPr marL="457200" lvl="1" indent="0">
              <a:buNone/>
            </a:pPr>
            <a:r>
              <a:rPr lang="en-US" sz="2160"/>
              <a:t>	which predicts  o/p (f (x)) for a given i/p once trained using training data set.</a:t>
            </a:r>
            <a:endParaRPr lang="en-US" sz="2160"/>
          </a:p>
          <a:p>
            <a:pPr marL="457200" lvl="1" indent="0">
              <a:buNone/>
            </a:pPr>
            <a:r>
              <a:rPr lang="en-US" sz="2160"/>
              <a:t>	</a:t>
            </a:r>
            <a:endParaRPr lang="en-US" sz="2160"/>
          </a:p>
        </p:txBody>
      </p:sp>
      <p:pic>
        <p:nvPicPr>
          <p:cNvPr id="2" name="Picture 1" descr="Screenshot from 2022-10-07 08-48-32"/>
          <p:cNvPicPr>
            <a:picLocks noChangeAspect="1"/>
          </p:cNvPicPr>
          <p:nvPr/>
        </p:nvPicPr>
        <p:blipFill>
          <a:blip r:embed="rId1"/>
          <a:srcRect r="2007" b="13393"/>
          <a:stretch>
            <a:fillRect/>
          </a:stretch>
        </p:blipFill>
        <p:spPr>
          <a:xfrm>
            <a:off x="1611630" y="2350135"/>
            <a:ext cx="8524875" cy="4003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22-10-07 08-55-29"/>
          <p:cNvPicPr>
            <a:picLocks noChangeAspect="1"/>
          </p:cNvPicPr>
          <p:nvPr/>
        </p:nvPicPr>
        <p:blipFill>
          <a:blip r:embed="rId1"/>
          <a:srcRect b="11993"/>
          <a:stretch>
            <a:fillRect/>
          </a:stretch>
        </p:blipFill>
        <p:spPr>
          <a:xfrm>
            <a:off x="412750" y="913765"/>
            <a:ext cx="10005695" cy="44265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1324</Words>
  <Application>WPS Presentation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Office Theme</vt:lpstr>
      <vt:lpstr>Course 1:  Supervised Machine Learning: Classification and Regression</vt:lpstr>
      <vt:lpstr>What is ML?  	Ability of a machine to learn from the past experience without being explicity program.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arcane3301</cp:lastModifiedBy>
  <cp:revision>10</cp:revision>
  <dcterms:created xsi:type="dcterms:W3CDTF">2022-10-07T03:27:49Z</dcterms:created>
  <dcterms:modified xsi:type="dcterms:W3CDTF">2022-10-07T03:27:49Z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