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58"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80"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dirty="0"/>
          </a:p>
        </p:txBody>
      </p:sp>
      <p:sp>
        <p:nvSpPr>
          <p:cNvPr id="8" name="Footer Placeholder 7"/>
          <p:cNvSpPr>
            <a:spLocks noGrp="1"/>
          </p:cNvSpPr>
          <p:nvPr>
            <p:ph type="ftr" sz="quarter" idx="11"/>
          </p:nvPr>
        </p:nvSpPr>
        <p:spPr/>
        <p:txBody>
          <a:bodyPr/>
          <a:lstStyle/>
          <a:p>
            <a:pPr lvl="0"/>
            <a:endParaRPr lang="zh-CN" alt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p>
        </p:txBody>
      </p:sp>
      <p:sp>
        <p:nvSpPr>
          <p:cNvPr id="4" name="Footer Placeholder 3"/>
          <p:cNvSpPr>
            <a:spLocks noGrp="1"/>
          </p:cNvSpPr>
          <p:nvPr>
            <p:ph type="ftr" sz="quarter" idx="11"/>
          </p:nvPr>
        </p:nvSpPr>
        <p:spPr/>
        <p:txBody>
          <a:bodyPr/>
          <a:lstStyle/>
          <a:p>
            <a:pPr lvl="0"/>
            <a:endParaRPr lang="zh-CN" alt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p>
        </p:txBody>
      </p:sp>
      <p:sp>
        <p:nvSpPr>
          <p:cNvPr id="3" name="Footer Placeholder 2"/>
          <p:cNvSpPr>
            <a:spLocks noGrp="1"/>
          </p:cNvSpPr>
          <p:nvPr>
            <p:ph type="ftr" sz="quarter" idx="11"/>
          </p:nvPr>
        </p:nvSpPr>
        <p:spPr/>
        <p:txBody>
          <a:bodyPr/>
          <a:lstStyle/>
          <a:p>
            <a:pPr lvl="0"/>
            <a:endParaRPr lang="zh-CN" alt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SimSun" panose="02010600030101010101" pitchFamily="2" charset="-122"/>
              </a:defRPr>
            </a:lvl1pPr>
          </a:lstStyle>
          <a:p>
            <a:pPr lvl="0"/>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SimSun" panose="02010600030101010101" pitchFamily="2"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SimSun"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200"/>
              <a:t>Analog Signals and Digital Signals</a:t>
            </a:r>
            <a:endParaRPr lang="en-US" sz="3200"/>
          </a:p>
        </p:txBody>
      </p:sp>
      <p:sp>
        <p:nvSpPr>
          <p:cNvPr id="3" name="Content Placeholder 2"/>
          <p:cNvSpPr>
            <a:spLocks noGrp="1"/>
          </p:cNvSpPr>
          <p:nvPr>
            <p:ph sz="half" idx="1"/>
          </p:nvPr>
        </p:nvSpPr>
        <p:spPr>
          <a:xfrm>
            <a:off x="457200" y="1412875"/>
            <a:ext cx="8231505" cy="4526280"/>
          </a:xfrm>
        </p:spPr>
        <p:txBody>
          <a:bodyPr/>
          <a:p>
            <a:r>
              <a:rPr lang="en-US" sz="2000"/>
              <a:t> Signal is an electromagnetic or electrical current that carries data from one system or network to another.</a:t>
            </a:r>
            <a:endParaRPr lang="en-US" sz="2000"/>
          </a:p>
          <a:p>
            <a:r>
              <a:rPr lang="en-US" sz="2000"/>
              <a:t>There are two main types of signals used in electronics: analog and digital signals.</a:t>
            </a:r>
            <a:endParaRPr lang="en-US" sz="2000"/>
          </a:p>
          <a:p>
            <a:r>
              <a:rPr lang="en-US" sz="2000"/>
              <a:t>Analog Signal An analog signal is time-varying and generally bound to a range (e.g. +12V to -12V), but there is an infinite number of values within that continuous range.</a:t>
            </a:r>
            <a:endParaRPr lang="en-US" sz="2000"/>
          </a:p>
          <a:p>
            <a:endParaRPr lang="en-US" sz="2000"/>
          </a:p>
        </p:txBody>
      </p:sp>
      <p:pic>
        <p:nvPicPr>
          <p:cNvPr id="4" name="Content Placeholder 3"/>
          <p:cNvPicPr>
            <a:picLocks noChangeAspect="1"/>
          </p:cNvPicPr>
          <p:nvPr>
            <p:ph sz="half" idx="2"/>
          </p:nvPr>
        </p:nvPicPr>
        <p:blipFill>
          <a:blip r:embed="rId1"/>
          <a:stretch>
            <a:fillRect/>
          </a:stretch>
        </p:blipFill>
        <p:spPr>
          <a:xfrm>
            <a:off x="1979930" y="4364990"/>
            <a:ext cx="5355590" cy="20218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23850" y="332740"/>
            <a:ext cx="8311515" cy="4526280"/>
          </a:xfrm>
        </p:spPr>
        <p:txBody>
          <a:bodyPr/>
          <a:p>
            <a:r>
              <a:rPr lang="en-US" sz="1600"/>
              <a:t>Advantages of Polar NRZ</a:t>
            </a:r>
            <a:endParaRPr lang="en-US" sz="1600"/>
          </a:p>
          <a:p>
            <a:r>
              <a:rPr lang="en-US" sz="1600"/>
              <a:t>This provides synchronization as whenever a 1 bit is encountered, the signal changes.</a:t>
            </a:r>
            <a:endParaRPr lang="en-US" sz="1600"/>
          </a:p>
          <a:p>
            <a:r>
              <a:rPr lang="en-US" sz="1600"/>
              <a:t>Return to Zero (RZ): This encoding technique uses three different voltage level to represent binary values. Bit 1 is used to represent positive voltage, bit 0 is used to represent negative voltage and zero voltage for none. During the second half of each bit, this signal enters a resting state(zero).</a:t>
            </a:r>
            <a:endParaRPr lang="en-US" sz="1600"/>
          </a:p>
          <a:p>
            <a:r>
              <a:rPr lang="en-US" sz="1600"/>
              <a:t>Problems in Return to Zero</a:t>
            </a:r>
            <a:endParaRPr lang="en-US" sz="1600"/>
          </a:p>
          <a:p>
            <a:r>
              <a:rPr lang="en-US" sz="1600"/>
              <a:t>This occupies more bandwidth as it requires two signal changes to encode one bit.</a:t>
            </a:r>
            <a:endParaRPr lang="en-US" sz="1600"/>
          </a:p>
          <a:p>
            <a:endParaRPr lang="en-US" sz="1600"/>
          </a:p>
          <a:p>
            <a:endParaRPr lang="en-US" sz="1600"/>
          </a:p>
        </p:txBody>
      </p:sp>
      <p:pic>
        <p:nvPicPr>
          <p:cNvPr id="9" name="Picture 4" descr="IMG_259"/>
          <p:cNvPicPr>
            <a:picLocks noChangeAspect="1"/>
          </p:cNvPicPr>
          <p:nvPr>
            <p:ph sz="half" idx="2"/>
          </p:nvPr>
        </p:nvPicPr>
        <p:blipFill>
          <a:blip r:embed="rId1"/>
          <a:stretch>
            <a:fillRect/>
          </a:stretch>
        </p:blipFill>
        <p:spPr>
          <a:xfrm>
            <a:off x="2051685" y="2637155"/>
            <a:ext cx="5438140" cy="3249295"/>
          </a:xfrm>
          <a:prstGeom prst="rect">
            <a:avLst/>
          </a:prstGeom>
          <a:noFill/>
          <a:ln w="9525">
            <a:noFill/>
          </a:ln>
        </p:spPr>
      </p:pic>
      <p:sp>
        <p:nvSpPr>
          <p:cNvPr id="6" name="Text Box 5"/>
          <p:cNvSpPr txBox="1"/>
          <p:nvPr/>
        </p:nvSpPr>
        <p:spPr>
          <a:xfrm>
            <a:off x="3131820" y="5805170"/>
            <a:ext cx="4572000" cy="337185"/>
          </a:xfrm>
          <a:prstGeom prst="rect">
            <a:avLst/>
          </a:prstGeom>
          <a:noFill/>
        </p:spPr>
        <p:txBody>
          <a:bodyPr wrap="square" rtlCol="0" anchor="t">
            <a:spAutoFit/>
          </a:bodyPr>
          <a:p>
            <a:r>
              <a:rPr lang="en-US" sz="1600">
                <a:sym typeface="+mn-ea"/>
              </a:rPr>
              <a:t>Return to Zero (RZ)</a:t>
            </a:r>
            <a:endParaRPr lang="en-US" sz="16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3600">
                <a:sym typeface="+mn-ea"/>
              </a:rPr>
              <a:t>Manchester Encoding:</a:t>
            </a:r>
            <a:endParaRPr lang="en-US" sz="3600">
              <a:sym typeface="+mn-ea"/>
            </a:endParaRPr>
          </a:p>
        </p:txBody>
      </p:sp>
      <p:sp>
        <p:nvSpPr>
          <p:cNvPr id="3" name="Content Placeholder 2"/>
          <p:cNvSpPr>
            <a:spLocks noGrp="1"/>
          </p:cNvSpPr>
          <p:nvPr>
            <p:ph sz="half" idx="1"/>
          </p:nvPr>
        </p:nvSpPr>
        <p:spPr>
          <a:xfrm>
            <a:off x="323215" y="1412875"/>
            <a:ext cx="8229600" cy="4526280"/>
          </a:xfrm>
        </p:spPr>
        <p:txBody>
          <a:bodyPr/>
          <a:p>
            <a:r>
              <a:rPr lang="en-US" sz="2000"/>
              <a:t> In Manchester encoding negative to positive transition represents binary 1 and positive to negative represents binary 0. Use the inversion at the middle of each bit interval. That means bit period is represented by two equal size intervals. Here the logic level of bit is represented by the first interval and the inverse logic level is represented by the second interval.</a:t>
            </a:r>
            <a:endParaRPr lang="en-US" sz="2000"/>
          </a:p>
          <a:p>
            <a:endParaRPr lang="en-US" sz="2000"/>
          </a:p>
          <a:p>
            <a:endParaRPr lang="en-US" sz="2000"/>
          </a:p>
        </p:txBody>
      </p:sp>
      <p:pic>
        <p:nvPicPr>
          <p:cNvPr id="5" name="Picture 5" descr="IMG_260"/>
          <p:cNvPicPr>
            <a:picLocks noChangeAspect="1"/>
          </p:cNvPicPr>
          <p:nvPr>
            <p:ph sz="half" idx="2"/>
          </p:nvPr>
        </p:nvPicPr>
        <p:blipFill>
          <a:blip r:embed="rId1"/>
          <a:stretch>
            <a:fillRect/>
          </a:stretch>
        </p:blipFill>
        <p:spPr>
          <a:xfrm>
            <a:off x="2627630" y="3717290"/>
            <a:ext cx="4032250" cy="2684780"/>
          </a:xfrm>
          <a:prstGeom prst="rect">
            <a:avLst/>
          </a:prstGeom>
          <a:noFill/>
          <a:ln w="9525">
            <a:noFill/>
          </a:ln>
        </p:spPr>
      </p:pic>
      <p:sp>
        <p:nvSpPr>
          <p:cNvPr id="7" name="Text Box 6"/>
          <p:cNvSpPr txBox="1"/>
          <p:nvPr/>
        </p:nvSpPr>
        <p:spPr>
          <a:xfrm>
            <a:off x="2771775" y="6093460"/>
            <a:ext cx="4572000" cy="398780"/>
          </a:xfrm>
          <a:prstGeom prst="rect">
            <a:avLst/>
          </a:prstGeom>
          <a:noFill/>
        </p:spPr>
        <p:txBody>
          <a:bodyPr wrap="square" rtlCol="0" anchor="t">
            <a:spAutoFit/>
          </a:bodyPr>
          <a:p>
            <a:r>
              <a:rPr lang="en-US" sz="2000">
                <a:sym typeface="+mn-ea"/>
              </a:rPr>
              <a:t>Manchester encoding</a:t>
            </a:r>
            <a:endParaRPr lang="en-US" sz="20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99377"/>
            <a:ext cx="8229600" cy="1143000"/>
          </a:xfrm>
        </p:spPr>
        <p:txBody>
          <a:bodyPr/>
          <a:p>
            <a:pPr algn="l"/>
            <a:r>
              <a:rPr lang="en-US" sz="2400">
                <a:sym typeface="+mn-ea"/>
              </a:rPr>
              <a:t>Differential Manchester</a:t>
            </a:r>
            <a:endParaRPr lang="en-US" sz="2400">
              <a:sym typeface="+mn-ea"/>
            </a:endParaRPr>
          </a:p>
        </p:txBody>
      </p:sp>
      <p:sp>
        <p:nvSpPr>
          <p:cNvPr id="3" name="Content Placeholder 2"/>
          <p:cNvSpPr>
            <a:spLocks noGrp="1"/>
          </p:cNvSpPr>
          <p:nvPr>
            <p:ph sz="half" idx="1"/>
          </p:nvPr>
        </p:nvSpPr>
        <p:spPr>
          <a:xfrm>
            <a:off x="457200" y="620395"/>
            <a:ext cx="8073390" cy="4526280"/>
          </a:xfrm>
        </p:spPr>
        <p:txBody>
          <a:bodyPr/>
          <a:p>
            <a:r>
              <a:rPr lang="en-US" sz="1800"/>
              <a:t>In Differential Manchester, the inversion at the middle of the bit is used. Transition is represented by binary 0 and no transition is represented by binary 1.</a:t>
            </a:r>
            <a:endParaRPr lang="en-US" sz="1800"/>
          </a:p>
          <a:p>
            <a:endParaRPr lang="en-US" sz="1800"/>
          </a:p>
          <a:p>
            <a:endParaRPr lang="en-US" sz="1800"/>
          </a:p>
          <a:p>
            <a:endParaRPr lang="en-US" sz="1800"/>
          </a:p>
          <a:p>
            <a:endParaRPr lang="en-US" sz="1800"/>
          </a:p>
          <a:p>
            <a:endParaRPr lang="en-US" sz="1800"/>
          </a:p>
          <a:p>
            <a:pPr marL="0" indent="0">
              <a:buNone/>
            </a:pPr>
            <a:r>
              <a:rPr lang="en-US" sz="1800">
                <a:sym typeface="+mn-ea"/>
              </a:rPr>
              <a:t> </a:t>
            </a:r>
            <a:endParaRPr lang="en-US" sz="1800">
              <a:sym typeface="+mn-ea"/>
            </a:endParaRPr>
          </a:p>
          <a:p>
            <a:pPr marL="0" indent="0">
              <a:buNone/>
            </a:pPr>
            <a:endParaRPr lang="en-US" sz="1800">
              <a:sym typeface="+mn-ea"/>
            </a:endParaRPr>
          </a:p>
          <a:p>
            <a:pPr marL="0" indent="0">
              <a:buNone/>
            </a:pPr>
            <a:r>
              <a:rPr lang="en-US" sz="1800">
                <a:sym typeface="+mn-ea"/>
              </a:rPr>
              <a:t>         Bipolar Encodinng                                             </a:t>
            </a:r>
            <a:r>
              <a:rPr lang="en-US" sz="1800"/>
              <a:t>Different Manchester</a:t>
            </a:r>
            <a:endParaRPr lang="en-US" sz="1800"/>
          </a:p>
          <a:p>
            <a:r>
              <a:rPr lang="en-US" sz="2000" b="1"/>
              <a:t>Bipolar Encoding</a:t>
            </a:r>
            <a:endParaRPr lang="en-US" sz="2000" b="1"/>
          </a:p>
          <a:p>
            <a:r>
              <a:rPr lang="en-US" sz="1800"/>
              <a:t>In Bipolar encoding, three types of different voltage level is used that is positive, negative and zero. The zero level is used to represent binary 0, positive and negative voltage represents alternatives 1’s to prevent DC component. Alternate Mark Inversion (AMI) and Pseudoternary are the types of bipolar encoding.</a:t>
            </a:r>
            <a:endParaRPr lang="en-US" sz="1800"/>
          </a:p>
          <a:p>
            <a:endParaRPr lang="en-US" sz="1800"/>
          </a:p>
          <a:p>
            <a:endParaRPr lang="en-US" sz="1800"/>
          </a:p>
        </p:txBody>
      </p:sp>
      <p:pic>
        <p:nvPicPr>
          <p:cNvPr id="5" name="Picture 6" descr="IMG_261"/>
          <p:cNvPicPr>
            <a:picLocks noChangeAspect="1"/>
          </p:cNvPicPr>
          <p:nvPr>
            <p:ph sz="half" idx="2"/>
          </p:nvPr>
        </p:nvPicPr>
        <p:blipFill>
          <a:blip r:embed="rId1"/>
          <a:stretch>
            <a:fillRect/>
          </a:stretch>
        </p:blipFill>
        <p:spPr>
          <a:xfrm>
            <a:off x="4430395" y="1340485"/>
            <a:ext cx="4145280" cy="2011680"/>
          </a:xfrm>
          <a:prstGeom prst="rect">
            <a:avLst/>
          </a:prstGeom>
          <a:noFill/>
          <a:ln w="9525">
            <a:noFill/>
          </a:ln>
        </p:spPr>
      </p:pic>
      <p:pic>
        <p:nvPicPr>
          <p:cNvPr id="6" name="Picture 7" descr="IMG_262"/>
          <p:cNvPicPr>
            <a:picLocks noChangeAspect="1"/>
          </p:cNvPicPr>
          <p:nvPr/>
        </p:nvPicPr>
        <p:blipFill>
          <a:blip r:embed="rId2"/>
          <a:stretch>
            <a:fillRect/>
          </a:stretch>
        </p:blipFill>
        <p:spPr>
          <a:xfrm>
            <a:off x="827405" y="1772285"/>
            <a:ext cx="3320415" cy="181737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Analog to Digital Conversion</a:t>
            </a:r>
            <a:endParaRPr lang="en-US"/>
          </a:p>
        </p:txBody>
      </p:sp>
      <p:pic>
        <p:nvPicPr>
          <p:cNvPr id="7" name="Content Placeholder 6"/>
          <p:cNvPicPr>
            <a:picLocks noChangeAspect="1"/>
          </p:cNvPicPr>
          <p:nvPr>
            <p:ph sz="half" idx="1"/>
          </p:nvPr>
        </p:nvPicPr>
        <p:blipFill>
          <a:blip r:embed="rId1"/>
          <a:stretch>
            <a:fillRect/>
          </a:stretch>
        </p:blipFill>
        <p:spPr>
          <a:xfrm>
            <a:off x="1125220" y="3429000"/>
            <a:ext cx="6768465" cy="2515870"/>
          </a:xfrm>
          <a:prstGeom prst="rect">
            <a:avLst/>
          </a:prstGeom>
        </p:spPr>
      </p:pic>
      <p:sp>
        <p:nvSpPr>
          <p:cNvPr id="100" name="Text Box 99"/>
          <p:cNvSpPr txBox="1"/>
          <p:nvPr/>
        </p:nvSpPr>
        <p:spPr>
          <a:xfrm>
            <a:off x="971550" y="1341120"/>
            <a:ext cx="7609840" cy="1476375"/>
          </a:xfrm>
          <a:prstGeom prst="rect">
            <a:avLst/>
          </a:prstGeom>
          <a:noFill/>
          <a:ln w="9525">
            <a:noFill/>
          </a:ln>
        </p:spPr>
        <p:txBody>
          <a:bodyPr wrap="square">
            <a:spAutoFit/>
          </a:bodyPr>
          <a:p>
            <a:r>
              <a:rPr lang="en-US" sz="1800">
                <a:solidFill>
                  <a:srgbClr val="000000"/>
                </a:solidFill>
                <a:latin typeface="Times New Roman" panose="02020603050405020304" charset="0"/>
                <a:ea typeface="SimSun" panose="02010600030101010101" pitchFamily="2" charset="-122"/>
              </a:rPr>
              <a:t>When an analog signal is digitalized, that is known as analog-to-digital conversion.Consider a human address a voice in the structure of an analog signal. We require to digitalize the analog signal that is smaller inclined to noise. It needed a decrease in the several values in an analog message defined in the digital flow.</a:t>
            </a:r>
            <a:endParaRPr lang="en-US" sz="1800">
              <a:solidFill>
                <a:srgbClr val="000000"/>
              </a:solidFill>
              <a:latin typeface="Times New Roman" panose="02020603050405020304" charset="0"/>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44133"/>
            <a:ext cx="8229600" cy="1143000"/>
          </a:xfrm>
        </p:spPr>
        <p:txBody>
          <a:bodyPr/>
          <a:p>
            <a:r>
              <a:rPr lang="en-US" sz="3200"/>
              <a:t>Methods for Analog-To-Digital Conversion</a:t>
            </a:r>
            <a:endParaRPr lang="en-US" sz="3200"/>
          </a:p>
        </p:txBody>
      </p:sp>
      <p:sp>
        <p:nvSpPr>
          <p:cNvPr id="3" name="Content Placeholder 2"/>
          <p:cNvSpPr>
            <a:spLocks noGrp="1"/>
          </p:cNvSpPr>
          <p:nvPr>
            <p:ph sz="half" idx="1"/>
          </p:nvPr>
        </p:nvSpPr>
        <p:spPr>
          <a:xfrm>
            <a:off x="542290" y="991235"/>
            <a:ext cx="8144510" cy="4526280"/>
          </a:xfrm>
        </p:spPr>
        <p:txBody>
          <a:bodyPr/>
          <a:p>
            <a:r>
              <a:rPr lang="en-US" sz="1600"/>
              <a:t>The various methods for Analog-to-Digital conversion are as follows −</a:t>
            </a:r>
            <a:endParaRPr lang="en-US" sz="1600"/>
          </a:p>
          <a:p>
            <a:pPr marL="0" indent="0">
              <a:buNone/>
            </a:pPr>
            <a:r>
              <a:rPr lang="en-US" sz="1600" b="1"/>
              <a:t>PAM</a:t>
            </a:r>
            <a:endParaRPr lang="en-US" sz="1600" b="1"/>
          </a:p>
          <a:p>
            <a:r>
              <a:rPr lang="en-US" sz="1600"/>
              <a:t>The first phase in analog to digital conversion is known as PAM. PAM represents pulse amplitude modulation. This method creates an analog signal, samples it, and creates digital pulses sequences based on sampling. The sampling method used in PAM is more helpful to other manufacturing fields than data communication. PAM is the infrastructure of an essential analog-to-digital conversion method known as pulse code modulation (PCM).</a:t>
            </a:r>
            <a:endParaRPr lang="en-US" sz="1600"/>
          </a:p>
          <a:p>
            <a:r>
              <a:rPr lang="en-US" sz="1600"/>
              <a:t>In PAM, the initial signal is sampled at the same intervals, as display in the figure. PAM uses a method known as a sample and hold.</a:t>
            </a:r>
            <a:endParaRPr lang="en-US" sz="1600"/>
          </a:p>
        </p:txBody>
      </p:sp>
      <p:pic>
        <p:nvPicPr>
          <p:cNvPr id="14" name="Picture 2" descr="IMG_256"/>
          <p:cNvPicPr>
            <a:picLocks noChangeAspect="1"/>
          </p:cNvPicPr>
          <p:nvPr>
            <p:ph sz="half" idx="2"/>
          </p:nvPr>
        </p:nvPicPr>
        <p:blipFill>
          <a:blip r:embed="rId1"/>
          <a:stretch>
            <a:fillRect/>
          </a:stretch>
        </p:blipFill>
        <p:spPr>
          <a:xfrm>
            <a:off x="1433195" y="4004945"/>
            <a:ext cx="6277610" cy="224028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PCM</a:t>
            </a:r>
            <a:endParaRPr lang="en-US"/>
          </a:p>
        </p:txBody>
      </p:sp>
      <p:sp>
        <p:nvSpPr>
          <p:cNvPr id="3" name="Content Placeholder 2"/>
          <p:cNvSpPr>
            <a:spLocks noGrp="1"/>
          </p:cNvSpPr>
          <p:nvPr>
            <p:ph sz="half" idx="1"/>
          </p:nvPr>
        </p:nvSpPr>
        <p:spPr/>
        <p:txBody>
          <a:bodyPr/>
          <a:p>
            <a:r>
              <a:rPr lang="en-US" sz="2000"/>
              <a:t>PCM represents Pulse Code Modulation. PCM method can change the pulses generated by PAM to develop a completely digital signal. To manage this, PCM first measures the PAM pulses. Quantization is a technique of authorizing integral values in a particular area to sampled instances. The outcome of quantization is shown in the figure.</a:t>
            </a:r>
            <a:endParaRPr lang="en-US" sz="2000"/>
          </a:p>
        </p:txBody>
      </p:sp>
      <p:pic>
        <p:nvPicPr>
          <p:cNvPr id="12" name="Picture 3" descr="IMG_257"/>
          <p:cNvPicPr>
            <a:picLocks noChangeAspect="1"/>
          </p:cNvPicPr>
          <p:nvPr>
            <p:ph sz="half" idx="2"/>
          </p:nvPr>
        </p:nvPicPr>
        <p:blipFill>
          <a:blip r:embed="rId1"/>
          <a:stretch>
            <a:fillRect/>
          </a:stretch>
        </p:blipFill>
        <p:spPr>
          <a:xfrm>
            <a:off x="4654550" y="2081530"/>
            <a:ext cx="4032250" cy="35623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323215" y="621030"/>
            <a:ext cx="8750935" cy="4774565"/>
          </a:xfrm>
          <a:prstGeom prst="rect">
            <a:avLst/>
          </a:prstGeom>
          <a:noFill/>
          <a:ln w="9525">
            <a:noFill/>
          </a:ln>
        </p:spPr>
        <p:txBody>
          <a:bodyPr wrap="square">
            <a:noAutofit/>
          </a:bodyPr>
          <a:p>
            <a:r>
              <a:rPr lang="en-US" sz="1800">
                <a:solidFill>
                  <a:srgbClr val="000000"/>
                </a:solidFill>
                <a:latin typeface="Times New Roman" panose="02020603050405020304" charset="0"/>
                <a:ea typeface="SimSun" panose="02010600030101010101" pitchFamily="2" charset="-122"/>
              </a:rPr>
              <a:t>The figure displays a simple method of creating sign and magnitude costs to quantized samples. Each cost is interpreted into a six-bit binary proportionate. The seventh bit denoted the sign.Quantizing using sign and magnitude.+25 0011001 +39 0100111 -50 1110010+38 0100110 +26 0011010 +52 0110100+49 0110001 -15 1001111 +46 0101110Where sign bit for + is 0 and for – is 1.</a:t>
            </a:r>
            <a:r>
              <a:rPr lang="en-US" sz="2500" b="1">
                <a:latin typeface="Times New Roman" panose="02020603050405020304" charset="0"/>
                <a:ea typeface="SimSun" panose="02010600030101010101" pitchFamily="2" charset="-122"/>
              </a:rPr>
              <a:t>Sampling Rate</a:t>
            </a:r>
            <a:endParaRPr lang="en-US" sz="2500" b="1">
              <a:latin typeface="Times New Roman" panose="02020603050405020304" charset="0"/>
              <a:ea typeface="SimSun" panose="02010600030101010101" pitchFamily="2" charset="-122"/>
            </a:endParaRPr>
          </a:p>
          <a:p>
            <a:r>
              <a:rPr lang="en-US" sz="1800">
                <a:solidFill>
                  <a:srgbClr val="000000"/>
                </a:solidFill>
                <a:latin typeface="Times New Roman" panose="02020603050405020304" charset="0"/>
                <a:ea typeface="SimSun" panose="02010600030101010101" pitchFamily="2" charset="-122"/>
              </a:rPr>
              <a:t>As shown in the previous figure, the efficiency of any digital recreation of an analog signal depends on the several samples taken. Using PAM and PCM, we can recreate the waveform precisely by creating infinite samples, or we can make the barest generalization of its direction of change by creating three samples of +24, +48, and +50.</a:t>
            </a:r>
            <a:endParaRPr lang="en-US" sz="1800">
              <a:solidFill>
                <a:srgbClr val="000000"/>
              </a:solidFill>
              <a:latin typeface="Times New Roman" panose="02020603050405020304" charset="0"/>
              <a:ea typeface="SimSun" panose="02010600030101010101" pitchFamily="2" charset="-122"/>
            </a:endParaRPr>
          </a:p>
        </p:txBody>
      </p:sp>
      <p:pic>
        <p:nvPicPr>
          <p:cNvPr id="5" name="Picture 4"/>
          <p:cNvPicPr/>
          <p:nvPr/>
        </p:nvPicPr>
        <p:blipFill>
          <a:blip r:embed="rId1"/>
          <a:stretch>
            <a:fillRect/>
          </a:stretch>
        </p:blipFill>
        <p:spPr>
          <a:xfrm>
            <a:off x="3491865" y="2781300"/>
            <a:ext cx="4629150" cy="828675"/>
          </a:xfrm>
          <a:prstGeom prst="rect">
            <a:avLst/>
          </a:prstGeom>
          <a:noFill/>
          <a:ln w="9525">
            <a:noFill/>
          </a:ln>
        </p:spPr>
      </p:pic>
      <p:sp>
        <p:nvSpPr>
          <p:cNvPr id="101" name="Text Box 100"/>
          <p:cNvSpPr txBox="1"/>
          <p:nvPr/>
        </p:nvSpPr>
        <p:spPr>
          <a:xfrm>
            <a:off x="2032000" y="5974715"/>
            <a:ext cx="5080000" cy="645160"/>
          </a:xfrm>
          <a:prstGeom prst="rect">
            <a:avLst/>
          </a:prstGeom>
          <a:noFill/>
          <a:ln w="9525">
            <a:noFill/>
          </a:ln>
        </p:spPr>
        <p:txBody>
          <a:bodyPr>
            <a:spAutoFit/>
          </a:bodyPr>
          <a:p>
            <a:r>
              <a:rPr lang="en-US" sz="1800">
                <a:solidFill>
                  <a:srgbClr val="000000"/>
                </a:solidFill>
                <a:latin typeface="Times New Roman" panose="02020603050405020304" charset="0"/>
                <a:ea typeface="SimSun" panose="02010600030101010101" pitchFamily="2" charset="-122"/>
              </a:rPr>
              <a:t> </a:t>
            </a:r>
            <a:endParaRPr lang="en-US" sz="1800">
              <a:solidFill>
                <a:srgbClr val="000000"/>
              </a:solidFill>
              <a:latin typeface="Times New Roman" panose="02020603050405020304" charset="0"/>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755015" y="476568"/>
            <a:ext cx="5080000" cy="368300"/>
          </a:xfrm>
          <a:prstGeom prst="rect">
            <a:avLst/>
          </a:prstGeom>
          <a:noFill/>
          <a:ln w="9525">
            <a:noFill/>
          </a:ln>
        </p:spPr>
        <p:txBody>
          <a:bodyPr>
            <a:spAutoFit/>
          </a:bodyPr>
          <a:p>
            <a:r>
              <a:rPr lang="en-US" sz="1800" b="1">
                <a:solidFill>
                  <a:srgbClr val="000000"/>
                </a:solidFill>
                <a:latin typeface="Times New Roman" panose="02020603050405020304" charset="0"/>
                <a:ea typeface="SimSun" panose="02010600030101010101" pitchFamily="2" charset="-122"/>
              </a:rPr>
              <a:t>From analog signal to PCM digital code</a:t>
            </a:r>
            <a:r>
              <a:rPr lang="en-US" sz="1800">
                <a:solidFill>
                  <a:srgbClr val="000000"/>
                </a:solidFill>
                <a:latin typeface="Times New Roman" panose="02020603050405020304" charset="0"/>
                <a:ea typeface="SimSun" panose="02010600030101010101" pitchFamily="2" charset="-122"/>
              </a:rPr>
              <a:t> −</a:t>
            </a:r>
            <a:endParaRPr lang="en-US" sz="1800">
              <a:solidFill>
                <a:srgbClr val="000000"/>
              </a:solidFill>
              <a:latin typeface="Times New Roman" panose="02020603050405020304" charset="0"/>
              <a:ea typeface="SimSun" panose="02010600030101010101" pitchFamily="2" charset="-122"/>
            </a:endParaRPr>
          </a:p>
        </p:txBody>
      </p:sp>
      <p:pic>
        <p:nvPicPr>
          <p:cNvPr id="5" name="Picture 4"/>
          <p:cNvPicPr/>
          <p:nvPr/>
        </p:nvPicPr>
        <p:blipFill>
          <a:blip r:embed="rId1"/>
          <a:stretch>
            <a:fillRect/>
          </a:stretch>
        </p:blipFill>
        <p:spPr>
          <a:xfrm>
            <a:off x="1259205" y="1412875"/>
            <a:ext cx="6780530" cy="376110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Serial and Parallel Transmission</a:t>
            </a:r>
            <a:endParaRPr lang="en-US"/>
          </a:p>
        </p:txBody>
      </p:sp>
      <p:pic>
        <p:nvPicPr>
          <p:cNvPr id="7" name="Content Placeholder 6"/>
          <p:cNvPicPr>
            <a:picLocks noChangeAspect="1"/>
          </p:cNvPicPr>
          <p:nvPr>
            <p:ph sz="half" idx="1"/>
          </p:nvPr>
        </p:nvPicPr>
        <p:blipFill>
          <a:blip r:embed="rId1"/>
          <a:stretch>
            <a:fillRect/>
          </a:stretch>
        </p:blipFill>
        <p:spPr>
          <a:xfrm>
            <a:off x="457200" y="1297305"/>
            <a:ext cx="7914640" cy="4780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7315" y="476885"/>
            <a:ext cx="8616950" cy="6616065"/>
          </a:xfrm>
          <a:prstGeom prst="rect">
            <a:avLst/>
          </a:prstGeom>
          <a:noFill/>
        </p:spPr>
        <p:txBody>
          <a:bodyPr wrap="square" rtlCol="0" anchor="t">
            <a:spAutoFit/>
          </a:bodyPr>
          <a:p>
            <a:pPr algn="just"/>
            <a:r>
              <a:rPr lang="en-US" sz="2400" b="1">
                <a:latin typeface="Times New Roman" panose="02020603050405020304" charset="0"/>
                <a:cs typeface="Times New Roman" panose="02020603050405020304" charset="0"/>
              </a:rPr>
              <a:t>Serial and Parallel Transmission</a:t>
            </a:r>
            <a:endParaRPr lang="en-US" sz="24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Data transmission is the process of data delivery between two or multiple digital devices. The data is transmitted between digital systems using one of two methods: Serial or Parallel Transmission. They have some commonalities and some differences. The main distinction between these transmissions is that the data is transferred bit by bit in Serial Transmission. Still, in Parallel Transmission, the data is sent one byte (8 bits) or character at a time. The main similarity between these transmissions is that both transmissions are utilized to connect and interact with other devices. In addition, parallel transmission is time-sensitive, but serial transmission is not.</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What is Serial Transmission?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In Serial transmission, the data is delivered bit by bit from one computer system to another via bi-directional where each bit has its own clock pulse rate. In Serial Transmission, 8 bits are transferred at a time, with a start and stop bit (i.e., referred to as a Parity bit), which are 0 and 1. In this transmission, serial data cables are utilized to send data across extended distances. In this transmission, the data is delivered in proper order. It is made out of a 9-pin cable with a D-shaped that links data in series.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Digital Signal</a:t>
            </a:r>
            <a:endParaRPr lang="en-US"/>
          </a:p>
        </p:txBody>
      </p:sp>
      <p:sp>
        <p:nvSpPr>
          <p:cNvPr id="3" name="Content Placeholder 2"/>
          <p:cNvSpPr>
            <a:spLocks noGrp="1"/>
          </p:cNvSpPr>
          <p:nvPr>
            <p:ph sz="half" idx="1"/>
          </p:nvPr>
        </p:nvSpPr>
        <p:spPr>
          <a:xfrm>
            <a:off x="457200" y="1600200"/>
            <a:ext cx="8389620" cy="4526280"/>
          </a:xfrm>
        </p:spPr>
        <p:txBody>
          <a:bodyPr/>
          <a:p>
            <a:pPr algn="just"/>
            <a:r>
              <a:rPr lang="en-US" sz="1800"/>
              <a:t>A digital signal is a signal that represents data as a sequence of discrete values. A digital signal can only take on one value from a finite set of possible values at a given time. With digital signals, the physical quantity representing the information can be many things: </a:t>
            </a:r>
            <a:endParaRPr lang="en-US" sz="1800"/>
          </a:p>
          <a:p>
            <a:pPr algn="just"/>
            <a:r>
              <a:rPr lang="en-US" sz="1800"/>
              <a:t>Variable electric current or voltage</a:t>
            </a:r>
            <a:endParaRPr lang="en-US" sz="1800"/>
          </a:p>
          <a:p>
            <a:pPr algn="just"/>
            <a:r>
              <a:rPr lang="en-US" sz="1800"/>
              <a:t>Phase or polarization of an electromagnetic field</a:t>
            </a:r>
            <a:endParaRPr lang="en-US" sz="1800"/>
          </a:p>
          <a:p>
            <a:pPr algn="just"/>
            <a:r>
              <a:rPr lang="en-US" sz="1800"/>
              <a:t>Acoustic pressure</a:t>
            </a:r>
            <a:endParaRPr lang="en-US" sz="1800"/>
          </a:p>
          <a:p>
            <a:pPr algn="just"/>
            <a:r>
              <a:rPr lang="en-US" sz="1800"/>
              <a:t>The magnetization of a magnetic storage media</a:t>
            </a:r>
            <a:endParaRPr lang="en-US" sz="1800"/>
          </a:p>
          <a:p>
            <a:pPr algn="just"/>
            <a:endParaRPr lang="en-US" sz="1800"/>
          </a:p>
        </p:txBody>
      </p:sp>
      <p:pic>
        <p:nvPicPr>
          <p:cNvPr id="5" name="Content Placeholder 4"/>
          <p:cNvPicPr>
            <a:picLocks noChangeAspect="1"/>
          </p:cNvPicPr>
          <p:nvPr>
            <p:ph sz="half" idx="2"/>
          </p:nvPr>
        </p:nvPicPr>
        <p:blipFill>
          <a:blip r:embed="rId1"/>
          <a:stretch>
            <a:fillRect/>
          </a:stretch>
        </p:blipFill>
        <p:spPr>
          <a:xfrm>
            <a:off x="2267585" y="4293235"/>
            <a:ext cx="4032250" cy="15081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Serial Transmission</a:t>
            </a:r>
            <a:br>
              <a:rPr lang="en-US"/>
            </a:br>
            <a:endParaRPr lang="en-US"/>
          </a:p>
        </p:txBody>
      </p:sp>
      <p:sp>
        <p:nvSpPr>
          <p:cNvPr id="5" name="Text Box 4"/>
          <p:cNvSpPr txBox="1"/>
          <p:nvPr/>
        </p:nvSpPr>
        <p:spPr>
          <a:xfrm>
            <a:off x="903605" y="1124585"/>
            <a:ext cx="7886700" cy="4799965"/>
          </a:xfrm>
          <a:prstGeom prst="rect">
            <a:avLst/>
          </a:prstGeom>
          <a:noFill/>
        </p:spPr>
        <p:txBody>
          <a:bodyPr wrap="square" rtlCol="0" anchor="t">
            <a:spAutoFit/>
          </a:bodyPr>
          <a:p>
            <a:r>
              <a:rPr lang="en-US">
                <a:sym typeface="+mn-ea"/>
              </a:rPr>
              <a:t>There are mainly two types of serial transmission. These are as follows:</a:t>
            </a:r>
            <a:endParaRPr lang="en-US"/>
          </a:p>
          <a:p>
            <a:endParaRPr lang="en-US"/>
          </a:p>
          <a:p>
            <a:r>
              <a:rPr lang="en-US"/>
              <a:t>1. Asynchronous Serial Transmission</a:t>
            </a:r>
            <a:endParaRPr lang="en-US"/>
          </a:p>
          <a:p>
            <a:endParaRPr lang="en-US"/>
          </a:p>
          <a:p>
            <a:r>
              <a:rPr lang="en-US"/>
              <a:t>Asynchronous transmission adds an extra bit to every byte to notify the recipient of the appearance of new data. Typically, the start bit is 0, and the stop bit is 1.</a:t>
            </a:r>
            <a:endParaRPr lang="en-US"/>
          </a:p>
          <a:p>
            <a:endParaRPr lang="en-US"/>
          </a:p>
          <a:p>
            <a:r>
              <a:rPr lang="en-US"/>
              <a:t>2. Synchronous Serial transmission</a:t>
            </a:r>
            <a:endParaRPr lang="en-US"/>
          </a:p>
          <a:p>
            <a:endParaRPr lang="en-US"/>
          </a:p>
          <a:p>
            <a:r>
              <a:rPr lang="en-US"/>
              <a:t>There is no extra bit added in synchronous transmission; rather, data is conveyed in the form of frames that comprise numerous bytes.</a:t>
            </a:r>
            <a:endParaRPr lang="en-US"/>
          </a:p>
          <a:p>
            <a:endParaRPr lang="en-US"/>
          </a:p>
          <a:p>
            <a:r>
              <a:rPr lang="en-US"/>
              <a:t>The serial transmission system cannot function without the installation of hardware at the transmitting and receiving ends. The hardware at the sending and receiving ends can transfer data from the device's parallel mode to serial mode.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30250" y="890270"/>
            <a:ext cx="7757160" cy="3692525"/>
          </a:xfrm>
          <a:prstGeom prst="rect">
            <a:avLst/>
          </a:prstGeom>
          <a:noFill/>
        </p:spPr>
        <p:txBody>
          <a:bodyPr wrap="square" rtlCol="0" anchor="t">
            <a:spAutoFit/>
          </a:bodyPr>
          <a:p>
            <a:r>
              <a:rPr lang="en-US" b="1"/>
              <a:t>Advantages and Disadvantages of the Serial Transmission</a:t>
            </a:r>
            <a:endParaRPr lang="en-US" b="1"/>
          </a:p>
          <a:p>
            <a:endParaRPr lang="en-US"/>
          </a:p>
          <a:p>
            <a:r>
              <a:rPr lang="en-US" b="1"/>
              <a:t>Advantages</a:t>
            </a:r>
            <a:endParaRPr lang="en-US" b="1"/>
          </a:p>
          <a:p>
            <a:endParaRPr lang="en-US"/>
          </a:p>
          <a:p>
            <a:r>
              <a:rPr lang="en-US"/>
              <a:t>It is very cost-effective.</a:t>
            </a:r>
            <a:endParaRPr lang="en-US"/>
          </a:p>
          <a:p>
            <a:r>
              <a:rPr lang="en-US"/>
              <a:t>It can be utilized for long-distance communication.</a:t>
            </a:r>
            <a:endParaRPr lang="en-US"/>
          </a:p>
          <a:p>
            <a:r>
              <a:rPr lang="en-US"/>
              <a:t>It is more reliable and stable than other transmissions.</a:t>
            </a:r>
            <a:endParaRPr lang="en-US"/>
          </a:p>
          <a:p>
            <a:endParaRPr lang="en-US"/>
          </a:p>
          <a:p>
            <a:endParaRPr lang="en-US"/>
          </a:p>
          <a:p>
            <a:r>
              <a:rPr lang="en-US" b="1"/>
              <a:t>Disadvantages</a:t>
            </a:r>
            <a:endParaRPr lang="en-US" b="1"/>
          </a:p>
          <a:p>
            <a:endParaRPr lang="en-US"/>
          </a:p>
          <a:p>
            <a:r>
              <a:rPr lang="en-US"/>
              <a:t>The transmission rate of data is low.</a:t>
            </a:r>
            <a:endParaRPr lang="en-US"/>
          </a:p>
          <a:p>
            <a:r>
              <a:rPr lang="en-US"/>
              <a:t>Its throughput depends on the bit rate.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73125" y="474980"/>
            <a:ext cx="7915275" cy="5631180"/>
          </a:xfrm>
          <a:prstGeom prst="rect">
            <a:avLst/>
          </a:prstGeom>
          <a:noFill/>
        </p:spPr>
        <p:txBody>
          <a:bodyPr wrap="square" rtlCol="0" anchor="t">
            <a:spAutoFit/>
          </a:bodyPr>
          <a:p>
            <a:r>
              <a:rPr lang="en-US" sz="2400" b="1">
                <a:latin typeface="Times New Roman" panose="02020603050405020304" charset="0"/>
                <a:cs typeface="Times New Roman" panose="02020603050405020304" charset="0"/>
              </a:rPr>
              <a:t>What is Parallel Transmission?</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Parallel Transmission involves the simultaneous transfer of numerous bits from one computer system to another. It is quicker to send the bits and is utilized for short distances. It is also advantageous because it conforms to the underlying hardware, as electronic equipment such as computers and communication systems employ parallel circuits inside. The parallel interface works well in conjunction with the internal hardware.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installation and problem resolution are simple because it is placed in a single physical cable and utilizes a 25-pin port containing 17 signal lines and 8 ground lines. The 17 single lines are divided into 4 lines for initiating handshaking, 5 lines for communicating and notifying errors, and 8 for data transfer.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97180" y="395605"/>
            <a:ext cx="8736965" cy="5908040"/>
          </a:xfrm>
          <a:prstGeom prst="rect">
            <a:avLst/>
          </a:prstGeom>
          <a:noFill/>
        </p:spPr>
        <p:txBody>
          <a:bodyPr wrap="square" rtlCol="0" anchor="t">
            <a:spAutoFit/>
          </a:bodyPr>
          <a:p>
            <a:r>
              <a:rPr lang="en-US">
                <a:latin typeface="Times New Roman" panose="02020603050405020304" charset="0"/>
                <a:cs typeface="Times New Roman" panose="02020603050405020304" charset="0"/>
              </a:rPr>
              <a:t>Advantages and Disadvantages of the Parallel Transmission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Advantages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may transmit N bits simultaneously. A parallel interface can perform N times faster than a serial interface.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data can be sent from a computer to a printer using the parallel transmission. The printer is connected to the computer's parallel port, and a parallel cable with numerous wires can connect the printer to the computer. It is a highly rapid way of data transport.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data is transmitted significantly more quickly in parallel transmission.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works well for short-distance communication.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set of bits is transferred at the same time.</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Disadvantages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Multiple communication channels are required in parallel transmission.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N communication lines must be utilized to transfer the data stream, and this n number of wires must be used.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It is costly, so it is usually confined to small distances.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wire thickness must be raised to reduce signal loss when transmitting data over long distances.</a:t>
            </a:r>
            <a:endParaRPr lang="en-US">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9705" y="-27622"/>
            <a:ext cx="8229600" cy="1143000"/>
          </a:xfrm>
        </p:spPr>
        <p:txBody>
          <a:bodyPr/>
          <a:p>
            <a:r>
              <a:rPr lang="en-US" sz="3600"/>
              <a:t>Digital to Analog Modulation</a:t>
            </a:r>
            <a:endParaRPr lang="en-US" sz="3600"/>
          </a:p>
        </p:txBody>
      </p:sp>
      <p:sp>
        <p:nvSpPr>
          <p:cNvPr id="102" name="Text Box 101"/>
          <p:cNvSpPr txBox="1"/>
          <p:nvPr/>
        </p:nvSpPr>
        <p:spPr>
          <a:xfrm>
            <a:off x="467360" y="908685"/>
            <a:ext cx="8479155" cy="3415030"/>
          </a:xfrm>
          <a:prstGeom prst="rect">
            <a:avLst/>
          </a:prstGeom>
          <a:noFill/>
          <a:ln w="9525">
            <a:noFill/>
          </a:ln>
        </p:spPr>
        <p:txBody>
          <a:bodyPr wrap="square">
            <a:spAutoFit/>
          </a:bodyPr>
          <a:p>
            <a:r>
              <a:rPr lang="en-US" sz="1800" b="1">
                <a:solidFill>
                  <a:srgbClr val="273239"/>
                </a:solidFill>
                <a:latin typeface="Times New Roman" panose="02020603050405020304" charset="0"/>
                <a:cs typeface="sans-serif" charset="0"/>
              </a:rPr>
              <a:t>Digital Signal –</a:t>
            </a:r>
            <a:r>
              <a:rPr lang="en-US" sz="1800">
                <a:solidFill>
                  <a:srgbClr val="273239"/>
                </a:solidFill>
                <a:latin typeface="Times New Roman" panose="02020603050405020304" charset="0"/>
                <a:cs typeface="sans-serif" charset="0"/>
              </a:rPr>
              <a:t> A digital signal is a signal that represents data as a sequence of discrete values; at any given time it can only take on one of a finite number of values.</a:t>
            </a:r>
            <a:r>
              <a:rPr lang="en-US" sz="1800" b="1">
                <a:solidFill>
                  <a:srgbClr val="273239"/>
                </a:solidFill>
                <a:latin typeface="Times New Roman" panose="02020603050405020304" charset="0"/>
                <a:cs typeface="sans-serif" charset="0"/>
              </a:rPr>
              <a:t>Analog Signal – </a:t>
            </a:r>
            <a:r>
              <a:rPr lang="en-US" sz="1800">
                <a:solidFill>
                  <a:srgbClr val="273239"/>
                </a:solidFill>
                <a:latin typeface="Times New Roman" panose="02020603050405020304" charset="0"/>
                <a:cs typeface="sans-serif" charset="0"/>
              </a:rPr>
              <a:t>An analog signal is any continuous signal for which the time varying feature of the signal is a representation of some other time varying quantity i.e., analogous to another time varying signal.The following techniques can be used for Digital to Analog Conversion:</a:t>
            </a:r>
            <a:r>
              <a:rPr lang="en-US" sz="1800" b="1">
                <a:solidFill>
                  <a:srgbClr val="273239"/>
                </a:solidFill>
                <a:latin typeface="Times New Roman" panose="02020603050405020304" charset="0"/>
                <a:cs typeface="sans-serif" charset="0"/>
              </a:rPr>
              <a:t>1. Amplitude Shift keying –</a:t>
            </a:r>
            <a:r>
              <a:rPr lang="en-US" sz="1800">
                <a:solidFill>
                  <a:srgbClr val="273239"/>
                </a:solidFill>
                <a:latin typeface="Times New Roman" panose="02020603050405020304" charset="0"/>
                <a:cs typeface="sans-serif" charset="0"/>
              </a:rPr>
              <a:t> Amplitude Shift Keying is a technique in which carrier signal is analog and data to be modulated is digital. The amplitude of analog carrier signal is modified to reflect binary data.The binary signal when modulated gives a zero value when the binary data represents 0 while gives the carrier output when data is 1. The frequency and phase of the carrier signal remain constant.</a:t>
            </a:r>
            <a:endParaRPr lang="en-US" sz="1800">
              <a:solidFill>
                <a:srgbClr val="273239"/>
              </a:solidFill>
              <a:latin typeface="Times New Roman" panose="02020603050405020304" charset="0"/>
              <a:cs typeface="sans-serif" charset="0"/>
            </a:endParaRPr>
          </a:p>
        </p:txBody>
      </p:sp>
      <p:pic>
        <p:nvPicPr>
          <p:cNvPr id="5" name="Picture 4"/>
          <p:cNvPicPr/>
          <p:nvPr/>
        </p:nvPicPr>
        <p:blipFill>
          <a:blip r:embed="rId1"/>
          <a:stretch>
            <a:fillRect/>
          </a:stretch>
        </p:blipFill>
        <p:spPr>
          <a:xfrm>
            <a:off x="3708400" y="4149090"/>
            <a:ext cx="2857500" cy="27622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Text Box 102"/>
          <p:cNvSpPr txBox="1"/>
          <p:nvPr/>
        </p:nvSpPr>
        <p:spPr>
          <a:xfrm>
            <a:off x="297180" y="551815"/>
            <a:ext cx="8364220" cy="3630930"/>
          </a:xfrm>
          <a:prstGeom prst="rect">
            <a:avLst/>
          </a:prstGeom>
          <a:noFill/>
          <a:ln w="9525">
            <a:noFill/>
          </a:ln>
        </p:spPr>
        <p:txBody>
          <a:bodyPr wrap="square">
            <a:spAutoFit/>
          </a:bodyPr>
          <a:p>
            <a:r>
              <a:rPr lang="en-US" sz="2300" b="1">
                <a:solidFill>
                  <a:srgbClr val="273239"/>
                </a:solidFill>
                <a:latin typeface="Times New Roman" panose="02020603050405020304" charset="0"/>
                <a:cs typeface="sans-serif" charset="0"/>
              </a:rPr>
              <a:t>Advantages of amplitude shift Keying –</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can be used to transmit digital data over optical fiber.</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The receiver and transmitter have a simple design which also makes it comparatively inexpensive.</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uses lesser bandwidth as compared to FSK thus it offers high bandwidth efficiency.</a:t>
            </a:r>
            <a:r>
              <a:rPr lang="en-US" sz="2300" b="1">
                <a:solidFill>
                  <a:srgbClr val="273239"/>
                </a:solidFill>
                <a:latin typeface="Times New Roman" panose="02020603050405020304" charset="0"/>
                <a:cs typeface="sans-serif" charset="0"/>
              </a:rPr>
              <a:t>Disadvantages of amplitude shift Keying –</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is susceptible to noise interference and entire transmissions could be lost due to this.</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has lower power efficiency.</a:t>
            </a:r>
            <a:endParaRPr lang="en-US" sz="2300">
              <a:solidFill>
                <a:srgbClr val="273239"/>
              </a:solidFill>
              <a:latin typeface="Times New Roman" panose="02020603050405020304" charset="0"/>
              <a:cs typeface="sans-serif"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Text Box 102"/>
          <p:cNvSpPr txBox="1"/>
          <p:nvPr/>
        </p:nvSpPr>
        <p:spPr>
          <a:xfrm>
            <a:off x="455295" y="856615"/>
            <a:ext cx="8191500" cy="1476375"/>
          </a:xfrm>
          <a:prstGeom prst="rect">
            <a:avLst/>
          </a:prstGeom>
          <a:noFill/>
          <a:ln w="9525">
            <a:noFill/>
          </a:ln>
        </p:spPr>
        <p:txBody>
          <a:bodyPr wrap="square">
            <a:spAutoFit/>
          </a:bodyPr>
          <a:p>
            <a:r>
              <a:rPr lang="en-US" sz="1800" b="1">
                <a:solidFill>
                  <a:srgbClr val="273239"/>
                </a:solidFill>
                <a:latin typeface="Times New Roman" panose="02020603050405020304" charset="0"/>
                <a:cs typeface="sans-serif" charset="0"/>
              </a:rPr>
              <a:t>Frequency Shift keying – </a:t>
            </a:r>
            <a:r>
              <a:rPr lang="en-US" sz="1800">
                <a:solidFill>
                  <a:srgbClr val="273239"/>
                </a:solidFill>
                <a:latin typeface="Times New Roman" panose="02020603050405020304" charset="0"/>
                <a:cs typeface="sans-serif" charset="0"/>
              </a:rPr>
              <a:t>In this modulation the frequency of analog carrier signal is modified to reflect binary data.The output of a frequency shift keying modulated wave is high in frequency for a binary high input and is low in frequency for a binary low input. The amplitude and phase of the carrier signal remain constant.</a:t>
            </a:r>
            <a:endParaRPr lang="en-US" sz="1800">
              <a:solidFill>
                <a:srgbClr val="273239"/>
              </a:solidFill>
              <a:latin typeface="Times New Roman" panose="02020603050405020304" charset="0"/>
              <a:cs typeface="sans-serif" charset="0"/>
            </a:endParaRPr>
          </a:p>
        </p:txBody>
      </p:sp>
      <p:pic>
        <p:nvPicPr>
          <p:cNvPr id="5" name="Picture 4"/>
          <p:cNvPicPr/>
          <p:nvPr/>
        </p:nvPicPr>
        <p:blipFill>
          <a:blip r:embed="rId1"/>
          <a:stretch>
            <a:fillRect/>
          </a:stretch>
        </p:blipFill>
        <p:spPr>
          <a:xfrm>
            <a:off x="1536065" y="2708910"/>
            <a:ext cx="6246495" cy="323596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Text Box 103"/>
          <p:cNvSpPr txBox="1"/>
          <p:nvPr/>
        </p:nvSpPr>
        <p:spPr>
          <a:xfrm>
            <a:off x="483870" y="551815"/>
            <a:ext cx="8306435" cy="3984625"/>
          </a:xfrm>
          <a:prstGeom prst="rect">
            <a:avLst/>
          </a:prstGeom>
          <a:noFill/>
          <a:ln w="9525">
            <a:noFill/>
          </a:ln>
        </p:spPr>
        <p:txBody>
          <a:bodyPr wrap="square">
            <a:spAutoFit/>
          </a:bodyPr>
          <a:p>
            <a:r>
              <a:rPr lang="en-US" sz="2300" b="1">
                <a:solidFill>
                  <a:srgbClr val="273239"/>
                </a:solidFill>
                <a:latin typeface="Times New Roman" panose="02020603050405020304" charset="0"/>
                <a:cs typeface="sans-serif" charset="0"/>
              </a:rPr>
              <a:t>Advantages of frequency shift Keying –</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Frequency shift keying modulated signal can help avoid the noise problems beset by ASK.</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has lower chances of an error.</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provides high signal to noise ratio.</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The transmitter and receiver implementations are simple for low data rate application.</a:t>
            </a:r>
            <a:r>
              <a:rPr lang="en-US" sz="2300" b="1">
                <a:solidFill>
                  <a:srgbClr val="273239"/>
                </a:solidFill>
                <a:latin typeface="Times New Roman" panose="02020603050405020304" charset="0"/>
                <a:cs typeface="sans-serif" charset="0"/>
              </a:rPr>
              <a:t>Disadvantages of frequency shift Keying –</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uses larger bandwidth as compared to ASK thus it offers less bandwidth efficiency.</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has lower power efficiency.</a:t>
            </a:r>
            <a:endParaRPr lang="en-US" sz="2300">
              <a:solidFill>
                <a:srgbClr val="273239"/>
              </a:solidFill>
              <a:latin typeface="Times New Roman" panose="02020603050405020304" charset="0"/>
              <a:cs typeface="sans-serif"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Text Box 103"/>
          <p:cNvSpPr txBox="1"/>
          <p:nvPr/>
        </p:nvSpPr>
        <p:spPr>
          <a:xfrm>
            <a:off x="539750" y="764540"/>
            <a:ext cx="7902575" cy="922020"/>
          </a:xfrm>
          <a:prstGeom prst="rect">
            <a:avLst/>
          </a:prstGeom>
          <a:noFill/>
          <a:ln w="9525">
            <a:noFill/>
          </a:ln>
        </p:spPr>
        <p:txBody>
          <a:bodyPr wrap="square">
            <a:spAutoFit/>
          </a:bodyPr>
          <a:p>
            <a:r>
              <a:rPr lang="en-US" sz="1800" b="1">
                <a:solidFill>
                  <a:srgbClr val="273239"/>
                </a:solidFill>
                <a:latin typeface="Times New Roman" panose="02020603050405020304" charset="0"/>
                <a:cs typeface="sans-serif" charset="0"/>
              </a:rPr>
              <a:t>Phase Shift keying – </a:t>
            </a:r>
            <a:r>
              <a:rPr lang="en-US" sz="1800">
                <a:solidFill>
                  <a:srgbClr val="273239"/>
                </a:solidFill>
                <a:latin typeface="Times New Roman" panose="02020603050405020304" charset="0"/>
                <a:cs typeface="sans-serif" charset="0"/>
              </a:rPr>
              <a:t>In this modulation the phase of the analog carrier signal is modified to reflect binary data.The amplitude and frequency of the carrier signal remains constant.</a:t>
            </a:r>
            <a:endParaRPr lang="en-US" sz="1800">
              <a:solidFill>
                <a:srgbClr val="273239"/>
              </a:solidFill>
              <a:latin typeface="Times New Roman" panose="02020603050405020304" charset="0"/>
              <a:cs typeface="sans-serif" charset="0"/>
            </a:endParaRPr>
          </a:p>
        </p:txBody>
      </p:sp>
      <p:pic>
        <p:nvPicPr>
          <p:cNvPr id="5" name="Picture 4"/>
          <p:cNvPicPr/>
          <p:nvPr/>
        </p:nvPicPr>
        <p:blipFill>
          <a:blip r:embed="rId1"/>
          <a:stretch>
            <a:fillRect/>
          </a:stretch>
        </p:blipFill>
        <p:spPr>
          <a:xfrm>
            <a:off x="2032000" y="2609215"/>
            <a:ext cx="5433060" cy="31242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483870" y="605790"/>
            <a:ext cx="8340725" cy="5631180"/>
          </a:xfrm>
          <a:prstGeom prst="rect">
            <a:avLst/>
          </a:prstGeom>
          <a:noFill/>
          <a:ln w="9525">
            <a:noFill/>
          </a:ln>
        </p:spPr>
        <p:txBody>
          <a:bodyPr wrap="square">
            <a:spAutoFit/>
          </a:bodyPr>
          <a:p>
            <a:r>
              <a:rPr lang="en-US" sz="2400">
                <a:solidFill>
                  <a:srgbClr val="273239"/>
                </a:solidFill>
                <a:latin typeface="Times New Roman" panose="02020603050405020304" charset="0"/>
                <a:cs typeface="sans-serif" charset="0"/>
              </a:rPr>
              <a:t>It is further categorized as follows:</a:t>
            </a:r>
            <a:r>
              <a:rPr lang="en-US" sz="2400" b="1">
                <a:solidFill>
                  <a:srgbClr val="273239"/>
                </a:solidFill>
                <a:latin typeface="Times New Roman" panose="02020603050405020304" charset="0"/>
                <a:cs typeface="sans-serif" charset="0"/>
              </a:rPr>
              <a:t>1. Binary Phase Shift Keying (BPSK):</a:t>
            </a:r>
            <a:r>
              <a:rPr lang="en-US" sz="2400">
                <a:solidFill>
                  <a:srgbClr val="273239"/>
                </a:solidFill>
                <a:latin typeface="Times New Roman" panose="02020603050405020304" charset="0"/>
                <a:cs typeface="sans-serif" charset="0"/>
              </a:rPr>
              <a:t>BPSK also known as phase reversal keying or 2PSK is the simplest form of phase shift keying. The Phase of the carrier wave is changed according to the two binary inputs. In Binary Phase shift keying, difference of 180 phase shift is used between binary 1 and binary 0.This is regarded as the most robust digital modulation technique and is used for long distance wireless communication.</a:t>
            </a:r>
            <a:endParaRPr lang="en-US" sz="2400">
              <a:solidFill>
                <a:srgbClr val="273239"/>
              </a:solidFill>
              <a:latin typeface="Times New Roman" panose="02020603050405020304" charset="0"/>
              <a:cs typeface="sans-serif" charset="0"/>
            </a:endParaRPr>
          </a:p>
          <a:p>
            <a:r>
              <a:rPr lang="en-US" sz="2400" b="1">
                <a:solidFill>
                  <a:srgbClr val="273239"/>
                </a:solidFill>
                <a:latin typeface="Times New Roman" panose="02020603050405020304" charset="0"/>
                <a:cs typeface="sans-serif" charset="0"/>
              </a:rPr>
              <a:t>2. Quadrature phase shift keying:</a:t>
            </a:r>
            <a:r>
              <a:rPr lang="en-US" sz="2400">
                <a:solidFill>
                  <a:srgbClr val="273239"/>
                </a:solidFill>
                <a:latin typeface="Times New Roman" panose="02020603050405020304" charset="0"/>
                <a:cs typeface="sans-serif" charset="0"/>
              </a:rPr>
              <a:t>This technique is used to increase the bit rate i.e we can code two bits onto one single element. It uses four phases to encode two bits per symbol. QPSK uses phase shifts of multiples of 90 degrees.It has double data rate carrying capacity compare to BPSK as two bits are mapped on each constellation points.</a:t>
            </a:r>
            <a:endParaRPr lang="en-US" sz="2400">
              <a:solidFill>
                <a:srgbClr val="273239"/>
              </a:solidFill>
              <a:latin typeface="Times New Roman" panose="02020603050405020304" charset="0"/>
              <a:cs typeface="sans-serif"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657225"/>
          </a:xfrm>
        </p:spPr>
        <p:txBody>
          <a:bodyPr/>
          <a:p>
            <a:r>
              <a:rPr lang="en-US" sz="3200"/>
              <a:t>Analog Vs Digital Signal</a:t>
            </a:r>
            <a:endParaRPr lang="en-US" sz="3200"/>
          </a:p>
        </p:txBody>
      </p:sp>
      <p:pic>
        <p:nvPicPr>
          <p:cNvPr id="8" name="Content Placeholder 7"/>
          <p:cNvPicPr>
            <a:picLocks noChangeAspect="1"/>
          </p:cNvPicPr>
          <p:nvPr>
            <p:ph sz="half" idx="1"/>
          </p:nvPr>
        </p:nvPicPr>
        <p:blipFill>
          <a:blip r:embed="rId1"/>
          <a:stretch>
            <a:fillRect/>
          </a:stretch>
        </p:blipFill>
        <p:spPr>
          <a:xfrm>
            <a:off x="294005" y="995045"/>
            <a:ext cx="8669655" cy="5876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382270" y="764540"/>
            <a:ext cx="8148955" cy="4677410"/>
          </a:xfrm>
          <a:prstGeom prst="rect">
            <a:avLst/>
          </a:prstGeom>
          <a:noFill/>
          <a:ln w="9525">
            <a:noFill/>
          </a:ln>
        </p:spPr>
        <p:txBody>
          <a:bodyPr wrap="square">
            <a:spAutoFit/>
          </a:bodyPr>
          <a:p>
            <a:r>
              <a:rPr lang="en-US" sz="2300" b="1">
                <a:solidFill>
                  <a:srgbClr val="273239"/>
                </a:solidFill>
                <a:latin typeface="Times New Roman" panose="02020603050405020304" charset="0"/>
                <a:cs typeface="sans-serif" charset="0"/>
              </a:rPr>
              <a:t>Advantages of phase shift Keying –</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is a more power efficient modulation technique as compared to ASK and FSK.</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has lower chances of an error.</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allows data to be carried along a communication signal much more efficiently as compared to FSK.</a:t>
            </a:r>
            <a:endParaRPr lang="en-US" sz="2300">
              <a:solidFill>
                <a:srgbClr val="273239"/>
              </a:solidFill>
              <a:latin typeface="Times New Roman" panose="02020603050405020304" charset="0"/>
              <a:cs typeface="sans-serif" charset="0"/>
            </a:endParaRPr>
          </a:p>
          <a:p>
            <a:r>
              <a:rPr lang="en-US" sz="2300" b="1">
                <a:solidFill>
                  <a:srgbClr val="273239"/>
                </a:solidFill>
                <a:latin typeface="Times New Roman" panose="02020603050405020304" charset="0"/>
                <a:cs typeface="sans-serif" charset="0"/>
              </a:rPr>
              <a:t>Disadvantages of phase shift Keying –</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offers low bandwidth efficiency.</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The detection and recovery algorithms of binary data is very complex.</a:t>
            </a:r>
            <a:r>
              <a:rPr lang="en-US" sz="1800">
                <a:solidFill>
                  <a:srgbClr val="273239"/>
                </a:solidFill>
                <a:latin typeface="Symbol" panose="05050102010706020507" charset="0"/>
                <a:cs typeface="sans-serif" charset="0"/>
              </a:rPr>
              <a:t>· </a:t>
            </a:r>
            <a:r>
              <a:rPr lang="en-US" sz="2300">
                <a:solidFill>
                  <a:srgbClr val="273239"/>
                </a:solidFill>
                <a:latin typeface="Times New Roman" panose="02020603050405020304" charset="0"/>
                <a:cs typeface="sans-serif" charset="0"/>
              </a:rPr>
              <a:t>It is a non coherent reference signal.</a:t>
            </a:r>
            <a:r>
              <a:rPr lang="en-US" sz="2200">
                <a:latin typeface="Times New Roman" panose="02020603050405020304" charset="0"/>
                <a:ea typeface="SimSun" panose="02010600030101010101" pitchFamily="2" charset="-122"/>
              </a:rPr>
              <a:t> </a:t>
            </a:r>
            <a:endParaRPr lang="en-US" sz="2200">
              <a:latin typeface="Times New Roman" panose="02020603050405020304" charset="0"/>
              <a:ea typeface="SimSun"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440690" y="421005"/>
            <a:ext cx="8307070" cy="5154295"/>
          </a:xfrm>
          <a:prstGeom prst="rect">
            <a:avLst/>
          </a:prstGeom>
          <a:noFill/>
          <a:ln w="9525">
            <a:noFill/>
          </a:ln>
        </p:spPr>
        <p:txBody>
          <a:bodyPr wrap="square">
            <a:spAutoFit/>
          </a:bodyPr>
          <a:p>
            <a:r>
              <a:rPr lang="en-US" sz="3300" b="1">
                <a:solidFill>
                  <a:srgbClr val="610B38"/>
                </a:solidFill>
                <a:latin typeface="Times New Roman" panose="02020603050405020304" charset="0"/>
                <a:cs typeface="helvetica" charset="0"/>
              </a:rPr>
              <a:t>Multiplexing</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The transmission medium is used to send the signal from sender to receiver. The medium can only have one signal at a time.</a:t>
            </a:r>
            <a:endParaRPr lang="en-US" sz="2200">
              <a:solidFill>
                <a:srgbClr val="000000"/>
              </a:solidFill>
              <a:latin typeface="Times New Roman" panose="02020603050405020304" charset="0"/>
              <a:cs typeface="Segoe UI" panose="020B0502040204020203" charset="0"/>
            </a:endParaRPr>
          </a:p>
          <a:p>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If there are multiple signals to share one medium, then the medium must be divided in such a way that each signal is given some portion of the available bandwidth. For example: If there are 10 signals and bandwidth of medium is100 units, then the 10 unit is shared by each signal.</a:t>
            </a:r>
            <a:endParaRPr lang="en-US" sz="2200">
              <a:solidFill>
                <a:srgbClr val="000000"/>
              </a:solidFill>
              <a:latin typeface="Times New Roman" panose="02020603050405020304" charset="0"/>
              <a:cs typeface="Segoe UI" panose="020B0502040204020203" charset="0"/>
            </a:endParaRPr>
          </a:p>
          <a:p>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When multiple signals share the common medium, there is a possibility of collision. Multiplexing concept is used to avoid such collision.</a:t>
            </a:r>
            <a:endParaRPr lang="en-US" sz="2200">
              <a:solidFill>
                <a:srgbClr val="000000"/>
              </a:solidFill>
              <a:latin typeface="Times New Roman" panose="02020603050405020304" charset="0"/>
              <a:cs typeface="Segoe UI" panose="020B0502040204020203" charset="0"/>
            </a:endParaRPr>
          </a:p>
          <a:p>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Transmission services are very expensive.</a:t>
            </a:r>
            <a:endParaRPr lang="en-US" sz="2200">
              <a:solidFill>
                <a:srgbClr val="000000"/>
              </a:solidFill>
              <a:latin typeface="Times New Roman" panose="02020603050405020304" charset="0"/>
              <a:cs typeface="Segoe UI" panose="020B0502040204020203"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467360" y="421005"/>
            <a:ext cx="8566785" cy="4307840"/>
          </a:xfrm>
          <a:prstGeom prst="rect">
            <a:avLst/>
          </a:prstGeom>
          <a:noFill/>
          <a:ln w="9525">
            <a:noFill/>
          </a:ln>
        </p:spPr>
        <p:txBody>
          <a:bodyPr wrap="square">
            <a:spAutoFit/>
          </a:bodyPr>
          <a:p>
            <a:r>
              <a:rPr lang="en-US" sz="2400" b="1">
                <a:latin typeface="Times New Roman" panose="02020603050405020304" charset="0"/>
                <a:cs typeface="Times New Roman" panose="02020603050405020304" charset="0"/>
              </a:rPr>
              <a:t>History of Multiplexing</a:t>
            </a:r>
            <a:endParaRPr lang="en-US" sz="2400"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oMultiplexing technique is widely used in telecommunications in which several telephone calls are carried through a single wire.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oMultiplexing originated in telegraphy in the early 1870s and is now widely used in communication.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oGeorge Owen Squier developed the telephone carrier multiplexing in 1910.</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sz="2400" b="1">
                <a:solidFill>
                  <a:srgbClr val="000000"/>
                </a:solidFill>
                <a:latin typeface="Times New Roman" panose="02020603050405020304" charset="0"/>
                <a:cs typeface="Times New Roman" panose="02020603050405020304" charset="0"/>
              </a:rPr>
              <a:t>Concept of Multiplexing</a:t>
            </a:r>
            <a:endParaRPr lang="en-US" sz="2400" b="1">
              <a:solidFill>
                <a:srgbClr val="000000"/>
              </a:solidFill>
              <a:latin typeface="Times New Roman" panose="02020603050405020304" charset="0"/>
              <a:cs typeface="Times New Roman" panose="02020603050405020304" charset="0"/>
            </a:endParaRPr>
          </a:p>
          <a:p>
            <a:r>
              <a:rPr lang="en-US" sz="2000">
                <a:solidFill>
                  <a:srgbClr val="000000"/>
                </a:solidFill>
                <a:latin typeface="Times New Roman" panose="02020603050405020304" charset="0"/>
                <a:cs typeface="Times New Roman" panose="02020603050405020304" charset="0"/>
              </a:rPr>
              <a:t>oThe 'n' input lines are transmitted through a multiplexer and multiplexer combines the signals to form a composite signal.</a:t>
            </a:r>
            <a:endParaRPr lang="en-US" sz="2000">
              <a:solidFill>
                <a:srgbClr val="000000"/>
              </a:solidFill>
              <a:latin typeface="Times New Roman" panose="02020603050405020304" charset="0"/>
              <a:cs typeface="Times New Roman" panose="02020603050405020304" charset="0"/>
            </a:endParaRPr>
          </a:p>
          <a:p>
            <a:r>
              <a:rPr lang="en-US" sz="2000">
                <a:solidFill>
                  <a:srgbClr val="000000"/>
                </a:solidFill>
                <a:latin typeface="Times New Roman" panose="02020603050405020304" charset="0"/>
                <a:cs typeface="Times New Roman" panose="02020603050405020304" charset="0"/>
              </a:rPr>
              <a:t>oThe composite signal is passed through a Demultiplexer and demultiplexer separates a signal to component signals and transfers them to their respective destinations.</a:t>
            </a:r>
            <a:endParaRPr lang="en-US" sz="2000">
              <a:solidFill>
                <a:srgbClr val="000000"/>
              </a:solidFill>
              <a:latin typeface="Times New Roman" panose="02020603050405020304" charset="0"/>
              <a:cs typeface="Times New Roman" panose="02020603050405020304" charset="0"/>
            </a:endParaRPr>
          </a:p>
        </p:txBody>
      </p:sp>
      <p:pic>
        <p:nvPicPr>
          <p:cNvPr id="29" name="Picture 9" descr="IMG_256"/>
          <p:cNvPicPr>
            <a:picLocks noChangeAspect="1"/>
          </p:cNvPicPr>
          <p:nvPr>
            <p:ph idx="1"/>
          </p:nvPr>
        </p:nvPicPr>
        <p:blipFill>
          <a:blip r:embed="rId1"/>
          <a:stretch>
            <a:fillRect/>
          </a:stretch>
        </p:blipFill>
        <p:spPr>
          <a:xfrm>
            <a:off x="1979930" y="5036820"/>
            <a:ext cx="5943600" cy="149542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340360" y="620395"/>
            <a:ext cx="8522335" cy="1276350"/>
          </a:xfrm>
          <a:prstGeom prst="rect">
            <a:avLst/>
          </a:prstGeom>
          <a:noFill/>
          <a:ln w="9525">
            <a:noFill/>
          </a:ln>
        </p:spPr>
        <p:txBody>
          <a:bodyPr wrap="square">
            <a:spAutoFit/>
          </a:bodyPr>
          <a:p>
            <a:r>
              <a:rPr lang="en-US" sz="3300" b="1">
                <a:solidFill>
                  <a:srgbClr val="610B38"/>
                </a:solidFill>
                <a:latin typeface="Times New Roman" panose="02020603050405020304" charset="0"/>
                <a:cs typeface="helvetica" charset="0"/>
              </a:rPr>
              <a:t>Advantages of Multiplexing:</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More than one signal can be sent over a single medium.</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The bandwidth of a medium can be utilized effectively.</a:t>
            </a:r>
            <a:endParaRPr lang="en-US" sz="2200">
              <a:solidFill>
                <a:srgbClr val="000000"/>
              </a:solidFill>
              <a:latin typeface="Times New Roman" panose="02020603050405020304" charset="0"/>
              <a:cs typeface="Segoe UI" panose="020B0502040204020203" charset="0"/>
            </a:endParaRPr>
          </a:p>
        </p:txBody>
      </p:sp>
      <p:sp>
        <p:nvSpPr>
          <p:cNvPr id="4" name="Text Box 3"/>
          <p:cNvSpPr txBox="1"/>
          <p:nvPr/>
        </p:nvSpPr>
        <p:spPr>
          <a:xfrm>
            <a:off x="467995" y="2204720"/>
            <a:ext cx="6583680" cy="1617980"/>
          </a:xfrm>
          <a:prstGeom prst="rect">
            <a:avLst/>
          </a:prstGeom>
          <a:noFill/>
          <a:ln w="9525">
            <a:noFill/>
          </a:ln>
        </p:spPr>
        <p:txBody>
          <a:bodyPr wrap="square">
            <a:noAutofit/>
          </a:bodyPr>
          <a:p>
            <a:r>
              <a:rPr lang="en-US" sz="2800" b="1">
                <a:solidFill>
                  <a:srgbClr val="610B38"/>
                </a:solidFill>
                <a:latin typeface="Times New Roman" panose="02020603050405020304" charset="0"/>
                <a:cs typeface="helvetica" charset="0"/>
              </a:rPr>
              <a:t>Multiplexing Techniques</a:t>
            </a:r>
            <a:r>
              <a:rPr lang="en-US" sz="1800">
                <a:solidFill>
                  <a:srgbClr val="333333"/>
                </a:solidFill>
                <a:latin typeface="Times New Roman" panose="02020603050405020304" charset="0"/>
                <a:cs typeface="Segoe UI" panose="020B0502040204020203" charset="0"/>
              </a:rPr>
              <a:t>Multiplexing techniques can be classified as:</a:t>
            </a:r>
            <a:endParaRPr lang="en-US" sz="1800">
              <a:solidFill>
                <a:srgbClr val="333333"/>
              </a:solidFill>
              <a:latin typeface="Times New Roman" panose="02020603050405020304" charset="0"/>
              <a:cs typeface="Segoe UI" panose="020B0502040204020203" charset="0"/>
            </a:endParaRPr>
          </a:p>
        </p:txBody>
      </p:sp>
      <p:pic>
        <p:nvPicPr>
          <p:cNvPr id="5" name="Picture 4"/>
          <p:cNvPicPr/>
          <p:nvPr/>
        </p:nvPicPr>
        <p:blipFill>
          <a:blip r:embed="rId1"/>
          <a:stretch>
            <a:fillRect/>
          </a:stretch>
        </p:blipFill>
        <p:spPr>
          <a:xfrm>
            <a:off x="688975" y="3003550"/>
            <a:ext cx="5616575" cy="3337560"/>
          </a:xfrm>
          <a:prstGeom prst="rect">
            <a:avLst/>
          </a:prstGeom>
          <a:noFill/>
          <a:ln w="9525">
            <a:noFill/>
          </a:ln>
        </p:spPr>
      </p:pic>
      <p:sp>
        <p:nvSpPr>
          <p:cNvPr id="106" name="Text Box 105"/>
          <p:cNvSpPr txBox="1"/>
          <p:nvPr/>
        </p:nvSpPr>
        <p:spPr>
          <a:xfrm>
            <a:off x="467995" y="4651375"/>
            <a:ext cx="6583680" cy="1306195"/>
          </a:xfrm>
          <a:prstGeom prst="rect">
            <a:avLst/>
          </a:prstGeom>
          <a:noFill/>
          <a:ln w="9525">
            <a:noFill/>
          </a:ln>
        </p:spPr>
        <p:txBody>
          <a:bodyPr wrap="square">
            <a:noAutofit/>
          </a:bodyPr>
          <a:p>
            <a:r>
              <a:rPr lang="en-US">
                <a:latin typeface="Times New Roman" panose="02020603050405020304" charset="0"/>
                <a:ea typeface="SimSun" panose="02010600030101010101" pitchFamily="2" charset="-122"/>
              </a:rPr>
              <a:t> </a:t>
            </a:r>
            <a:endParaRPr lang="en-US">
              <a:latin typeface="Times New Roman" panose="02020603050405020304" charset="0"/>
              <a:ea typeface="SimSun"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251460" y="620395"/>
            <a:ext cx="8435975" cy="1953260"/>
          </a:xfrm>
          <a:prstGeom prst="rect">
            <a:avLst/>
          </a:prstGeom>
          <a:noFill/>
          <a:ln w="9525">
            <a:noFill/>
          </a:ln>
        </p:spPr>
        <p:txBody>
          <a:bodyPr wrap="square">
            <a:spAutoFit/>
          </a:bodyPr>
          <a:p>
            <a:r>
              <a:rPr lang="en-US" sz="3300" b="1">
                <a:solidFill>
                  <a:srgbClr val="610B38"/>
                </a:solidFill>
                <a:latin typeface="Times New Roman" panose="02020603050405020304" charset="0"/>
                <a:cs typeface="helvetica" charset="0"/>
              </a:rPr>
              <a:t>Frequency-division Multiplexing (FDM)</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It is an analog technique.</a:t>
            </a:r>
            <a:r>
              <a:rPr lang="en-US" sz="1800" b="1">
                <a:solidFill>
                  <a:srgbClr val="000000"/>
                </a:solidFill>
                <a:latin typeface="Courier New" panose="02070309020205020404" charset="0"/>
                <a:cs typeface="Segoe UI" panose="020B0502040204020203" charset="0"/>
              </a:rPr>
              <a:t>o </a:t>
            </a:r>
            <a:r>
              <a:rPr lang="en-US" sz="2200" b="1">
                <a:solidFill>
                  <a:srgbClr val="000000"/>
                </a:solidFill>
                <a:latin typeface="Times New Roman" panose="02020603050405020304" charset="0"/>
                <a:cs typeface="Segoe UI" panose="020B0502040204020203" charset="0"/>
              </a:rPr>
              <a:t>Frequency Division Multiplexing</a:t>
            </a:r>
            <a:r>
              <a:rPr lang="en-US" sz="2200">
                <a:solidFill>
                  <a:srgbClr val="000000"/>
                </a:solidFill>
                <a:latin typeface="Times New Roman" panose="02020603050405020304" charset="0"/>
                <a:cs typeface="Segoe UI" panose="020B0502040204020203" charset="0"/>
              </a:rPr>
              <a:t> is a technique in which the available bandwidth of a single transmission medium is subdivided into several channels.</a:t>
            </a:r>
            <a:endParaRPr lang="en-US" sz="2200">
              <a:solidFill>
                <a:srgbClr val="000000"/>
              </a:solidFill>
              <a:latin typeface="Times New Roman" panose="02020603050405020304" charset="0"/>
              <a:cs typeface="Segoe UI" panose="020B0502040204020203" charset="0"/>
            </a:endParaRPr>
          </a:p>
        </p:txBody>
      </p:sp>
      <p:pic>
        <p:nvPicPr>
          <p:cNvPr id="4" name="Picture 3"/>
          <p:cNvPicPr/>
          <p:nvPr/>
        </p:nvPicPr>
        <p:blipFill>
          <a:blip r:embed="rId1"/>
          <a:stretch>
            <a:fillRect/>
          </a:stretch>
        </p:blipFill>
        <p:spPr>
          <a:xfrm>
            <a:off x="1979930" y="2997200"/>
            <a:ext cx="3935095" cy="1732280"/>
          </a:xfrm>
          <a:prstGeom prst="rect">
            <a:avLst/>
          </a:prstGeom>
          <a:noFill/>
          <a:ln w="9525">
            <a:noFill/>
          </a:ln>
        </p:spPr>
      </p:pic>
      <p:sp>
        <p:nvSpPr>
          <p:cNvPr id="107" name="Text Box 106"/>
          <p:cNvSpPr txBox="1"/>
          <p:nvPr/>
        </p:nvSpPr>
        <p:spPr>
          <a:xfrm>
            <a:off x="2032000" y="5134928"/>
            <a:ext cx="5080000" cy="645160"/>
          </a:xfrm>
          <a:prstGeom prst="rect">
            <a:avLst/>
          </a:prstGeom>
          <a:noFill/>
          <a:ln w="9525">
            <a:noFill/>
          </a:ln>
        </p:spPr>
        <p:txBody>
          <a:bodyPr>
            <a:spAutoFit/>
          </a:bodyPr>
          <a:p>
            <a:r>
              <a:rPr lang="en-US">
                <a:latin typeface="Times New Roman" panose="02020603050405020304" charset="0"/>
                <a:ea typeface="SimSun" panose="02010600030101010101" pitchFamily="2" charset="-122"/>
              </a:rPr>
              <a:t> </a:t>
            </a:r>
            <a:endParaRPr lang="en-US">
              <a:latin typeface="Times New Roman" panose="02020603050405020304" charset="0"/>
              <a:ea typeface="SimSun"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 name="Text Box 106"/>
          <p:cNvSpPr txBox="1"/>
          <p:nvPr/>
        </p:nvSpPr>
        <p:spPr>
          <a:xfrm>
            <a:off x="179705" y="980440"/>
            <a:ext cx="8877300" cy="4492625"/>
          </a:xfrm>
          <a:prstGeom prst="rect">
            <a:avLst/>
          </a:prstGeom>
          <a:noFill/>
          <a:ln w="9525">
            <a:noFill/>
          </a:ln>
        </p:spPr>
        <p:txBody>
          <a:bodyPr wrap="square">
            <a:spAutoFit/>
          </a:bodyPr>
          <a:p>
            <a:pPr marL="228600" indent="-228600"/>
            <a:r>
              <a:rPr lang="en-US" sz="1800">
                <a:solidFill>
                  <a:srgbClr val="000000"/>
                </a:solidFill>
                <a:latin typeface="Courier New" panose="02070309020205020404" charset="0"/>
                <a:cs typeface="Segoe UI" panose="020B0502040204020203" charset="0"/>
              </a:rPr>
              <a:t>o </a:t>
            </a:r>
            <a:r>
              <a:rPr lang="en-US" sz="2200">
                <a:solidFill>
                  <a:srgbClr val="000000"/>
                </a:solidFill>
                <a:latin typeface="Times New Roman" panose="02020603050405020304" charset="0"/>
                <a:cs typeface="Segoe UI" panose="020B0502040204020203" charset="0"/>
              </a:rPr>
              <a:t>In the above diagram, a single transmission medium is subdivided into several frequency channels, and each frequency channel is given to different devices. Device 1 has a frequency channel of range from 1 to 5.</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The input signals are translated into frequency bands by using modulation techniques, and they are combined by a multiplexer to form a composite signal.</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The main aim of the FDM is to subdivide the available bandwidth into different frequency channels and allocate them to different devices.</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Using the modulation technique, the input signals are transmitted into frequency bands and then combined to form a composite signal.</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The carriers which are used for modulating the signals are known as </a:t>
            </a:r>
            <a:r>
              <a:rPr lang="en-US" sz="2200" b="1">
                <a:solidFill>
                  <a:srgbClr val="000000"/>
                </a:solidFill>
                <a:latin typeface="Times New Roman" panose="02020603050405020304" charset="0"/>
                <a:cs typeface="Segoe UI" panose="020B0502040204020203" charset="0"/>
              </a:rPr>
              <a:t>sub-carriers</a:t>
            </a:r>
            <a:r>
              <a:rPr lang="en-US" sz="2200">
                <a:solidFill>
                  <a:srgbClr val="000000"/>
                </a:solidFill>
                <a:latin typeface="Times New Roman" panose="02020603050405020304" charset="0"/>
                <a:cs typeface="Segoe UI" panose="020B0502040204020203" charset="0"/>
              </a:rPr>
              <a:t>. They are represented as f1,f2..fn.</a:t>
            </a:r>
            <a:endParaRPr lang="en-US" sz="2200">
              <a:solidFill>
                <a:srgbClr val="000000"/>
              </a:solidFill>
              <a:latin typeface="Times New Roman" panose="02020603050405020304" charset="0"/>
              <a:cs typeface="Segoe UI" panose="020B0502040204020203" charset="0"/>
            </a:endParaRPr>
          </a:p>
          <a:p>
            <a:pPr marL="228600" indent="-228600"/>
            <a:r>
              <a:rPr lang="en-US" sz="2200">
                <a:solidFill>
                  <a:srgbClr val="000000"/>
                </a:solidFill>
                <a:latin typeface="Times New Roman" panose="02020603050405020304" charset="0"/>
                <a:cs typeface="Segoe UI" panose="020B0502040204020203" charset="0"/>
              </a:rPr>
              <a:t>oFDM is mainly used in radio broadcasts and TV networks.</a:t>
            </a:r>
            <a:endParaRPr lang="en-US" sz="2200">
              <a:solidFill>
                <a:srgbClr val="000000"/>
              </a:solidFill>
              <a:latin typeface="Times New Roman" panose="02020603050405020304" charset="0"/>
              <a:cs typeface="Segoe UI" panose="020B0502040204020203"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Picture 14" descr="IMG_259"/>
          <p:cNvPicPr>
            <a:picLocks noChangeAspect="1"/>
          </p:cNvPicPr>
          <p:nvPr>
            <p:ph idx="1"/>
          </p:nvPr>
        </p:nvPicPr>
        <p:blipFill>
          <a:blip r:embed="rId1"/>
          <a:stretch>
            <a:fillRect/>
          </a:stretch>
        </p:blipFill>
        <p:spPr>
          <a:xfrm>
            <a:off x="1456690" y="2448560"/>
            <a:ext cx="6229350" cy="282892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 name="Text Box 106"/>
          <p:cNvSpPr txBox="1"/>
          <p:nvPr/>
        </p:nvSpPr>
        <p:spPr>
          <a:xfrm>
            <a:off x="539750" y="476250"/>
            <a:ext cx="8565515" cy="5169535"/>
          </a:xfrm>
          <a:prstGeom prst="rect">
            <a:avLst/>
          </a:prstGeom>
          <a:noFill/>
          <a:ln w="9525">
            <a:noFill/>
          </a:ln>
        </p:spPr>
        <p:txBody>
          <a:bodyPr wrap="square">
            <a:spAutoFit/>
          </a:bodyPr>
          <a:p>
            <a:r>
              <a:rPr lang="en-US" sz="2200" b="1">
                <a:solidFill>
                  <a:srgbClr val="333333"/>
                </a:solidFill>
                <a:latin typeface="Times New Roman" panose="02020603050405020304" charset="0"/>
                <a:cs typeface="Segoe UI" panose="020B0502040204020203" charset="0"/>
              </a:rPr>
              <a:t>Advantages Of FDM:</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FDM is used for analog signals.</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FDM process is very simple and easy modulation.</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A Large number of signals can be sent through an FDM simultaneously.</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It does not require any synchronization between sender and receiver.</a:t>
            </a:r>
            <a:r>
              <a:rPr lang="en-US" sz="2200" b="1">
                <a:solidFill>
                  <a:srgbClr val="333333"/>
                </a:solidFill>
                <a:latin typeface="Times New Roman" panose="02020603050405020304" charset="0"/>
                <a:cs typeface="Segoe UI" panose="020B0502040204020203" charset="0"/>
              </a:rPr>
              <a:t>Disadvantages Of FDM:</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FDM technique is used only when low-speed channels are required.</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It suffers the problem of crosstalk.</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A Large number of modulators are required.</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It requires a high bandwidth channel.</a:t>
            </a:r>
            <a:r>
              <a:rPr lang="en-US" sz="2200" b="1">
                <a:solidFill>
                  <a:srgbClr val="333333"/>
                </a:solidFill>
                <a:latin typeface="Times New Roman" panose="02020603050405020304" charset="0"/>
                <a:cs typeface="Segoe UI" panose="020B0502040204020203" charset="0"/>
              </a:rPr>
              <a:t>Applications Of FDM:</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FDM is commonly used in TV networks.</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It is used in FM and AM broadcasting. Each FM radio station has different frequencies, and they are multiplexed to form a composite signal. The multiplexed signal is transmitted in the air.</a:t>
            </a:r>
            <a:endParaRPr lang="en-US" sz="2200">
              <a:solidFill>
                <a:srgbClr val="000000"/>
              </a:solidFill>
              <a:latin typeface="Times New Roman" panose="02020603050405020304" charset="0"/>
              <a:cs typeface="Segoe UI" panose="020B0502040204020203"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315" y="0"/>
            <a:ext cx="4878705" cy="1012825"/>
          </a:xfrm>
        </p:spPr>
        <p:txBody>
          <a:bodyPr/>
          <a:p>
            <a:r>
              <a:rPr lang="en-US" sz="3200"/>
              <a:t>Transmission Media</a:t>
            </a:r>
            <a:endParaRPr lang="en-US" sz="3200"/>
          </a:p>
        </p:txBody>
      </p:sp>
      <p:sp>
        <p:nvSpPr>
          <p:cNvPr id="3" name="Content Placeholder 2"/>
          <p:cNvSpPr>
            <a:spLocks noGrp="1"/>
          </p:cNvSpPr>
          <p:nvPr>
            <p:ph idx="1"/>
          </p:nvPr>
        </p:nvSpPr>
        <p:spPr>
          <a:xfrm>
            <a:off x="251460" y="836295"/>
            <a:ext cx="8229600" cy="4525963"/>
          </a:xfrm>
        </p:spPr>
        <p:txBody>
          <a:bodyPr/>
          <a:p>
            <a:r>
              <a:rPr lang="en-US" sz="1600"/>
              <a:t>Transmission media is a communication channel that carries the information from the sender to the receiver. Data is transmitted through the electromagnetic signals.</a:t>
            </a:r>
            <a:endParaRPr lang="en-US" sz="1600"/>
          </a:p>
          <a:p>
            <a:r>
              <a:rPr lang="en-US" sz="1600"/>
              <a:t>The main functionality of the transmission media is to carry the information in the form of bits through LAN(Local Area Network).</a:t>
            </a:r>
            <a:endParaRPr lang="en-US" sz="1600"/>
          </a:p>
          <a:p>
            <a:r>
              <a:rPr lang="en-US" sz="1600"/>
              <a:t>It is a physical path between transmitter and receiver in data communication.</a:t>
            </a:r>
            <a:endParaRPr lang="en-US" sz="1600"/>
          </a:p>
          <a:p>
            <a:r>
              <a:rPr lang="en-US" sz="1600"/>
              <a:t>In a copper-based network, the bits in the form of electrical signals.</a:t>
            </a:r>
            <a:endParaRPr lang="en-US" sz="1600"/>
          </a:p>
          <a:p>
            <a:r>
              <a:rPr lang="en-US" sz="1600"/>
              <a:t>In a fibre based network, the bits in the form of light pulses.</a:t>
            </a:r>
            <a:endParaRPr lang="en-US" sz="1600"/>
          </a:p>
          <a:p>
            <a:r>
              <a:rPr lang="en-US" sz="1600"/>
              <a:t>In OSI(Open System Interconnection) phase, transmission media supports the Layer 1. Therefore, it is considered to be as a Layer 1 component.</a:t>
            </a:r>
            <a:endParaRPr lang="en-US" sz="1600"/>
          </a:p>
          <a:p>
            <a:r>
              <a:rPr lang="en-US" sz="1600"/>
              <a:t>The electrical signals can be sent through the copper wire, fibre optics, atmosphere, water, and vacuum.</a:t>
            </a:r>
            <a:endParaRPr lang="en-US" sz="1600"/>
          </a:p>
          <a:p>
            <a:r>
              <a:rPr lang="en-US" sz="1600"/>
              <a:t>The characteristics and quality of data transmission are determined by the characteristics of medium and signal.</a:t>
            </a:r>
            <a:endParaRPr lang="en-US" sz="1600"/>
          </a:p>
          <a:p>
            <a:r>
              <a:rPr lang="en-US" sz="1600"/>
              <a:t>Transmission media is of two types are wired media and wireless media. In wired media, medium characteristics are more important whereas, in wireless media, signal characteristics are more important.</a:t>
            </a:r>
            <a:endParaRPr lang="en-US" sz="1600"/>
          </a:p>
          <a:p>
            <a:r>
              <a:rPr lang="en-US" sz="1600"/>
              <a:t>Different transmission media have different properties such as bandwidth, delay, cost and ease of installation and maintenance.</a:t>
            </a:r>
            <a:endParaRPr lang="en-US" sz="1600"/>
          </a:p>
          <a:p>
            <a:r>
              <a:rPr lang="en-US" sz="1600"/>
              <a:t>The transmission media is available in the lowest layer of the OSI reference model, i.e., Physical layer.</a:t>
            </a:r>
            <a:endParaRPr 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 name="Text Box 106"/>
          <p:cNvSpPr txBox="1"/>
          <p:nvPr/>
        </p:nvSpPr>
        <p:spPr>
          <a:xfrm>
            <a:off x="454660" y="659765"/>
            <a:ext cx="8176895" cy="4184650"/>
          </a:xfrm>
          <a:prstGeom prst="rect">
            <a:avLst/>
          </a:prstGeom>
          <a:noFill/>
          <a:ln w="9525">
            <a:noFill/>
          </a:ln>
        </p:spPr>
        <p:txBody>
          <a:bodyPr wrap="square">
            <a:spAutoFit/>
          </a:bodyPr>
          <a:p>
            <a:r>
              <a:rPr lang="en-US" sz="2300" b="1">
                <a:solidFill>
                  <a:srgbClr val="610B4B"/>
                </a:solidFill>
                <a:latin typeface="Times New Roman" panose="02020603050405020304" charset="0"/>
                <a:cs typeface="helvetica" charset="0"/>
              </a:rPr>
              <a:t>Some factors need to be considered for designing the transmission media:</a:t>
            </a:r>
            <a:r>
              <a:rPr lang="en-US" sz="1800" b="1">
                <a:solidFill>
                  <a:srgbClr val="000000"/>
                </a:solidFill>
                <a:latin typeface="Courier New" panose="02070309020205020404" charset="0"/>
                <a:cs typeface="Segoe UI" panose="020B0502040204020203" charset="0"/>
              </a:rPr>
              <a:t>o </a:t>
            </a:r>
            <a:r>
              <a:rPr lang="en-US" sz="2200" b="1">
                <a:solidFill>
                  <a:srgbClr val="000000"/>
                </a:solidFill>
                <a:latin typeface="Times New Roman" panose="02020603050405020304" charset="0"/>
                <a:cs typeface="Segoe UI" panose="020B0502040204020203" charset="0"/>
              </a:rPr>
              <a:t>Bandwidth:</a:t>
            </a:r>
            <a:r>
              <a:rPr lang="en-US" sz="2200">
                <a:solidFill>
                  <a:srgbClr val="000000"/>
                </a:solidFill>
                <a:latin typeface="Times New Roman" panose="02020603050405020304" charset="0"/>
                <a:cs typeface="Segoe UI" panose="020B0502040204020203" charset="0"/>
              </a:rPr>
              <a:t> All the factors are remaining constant, the greater the bandwidth of a medium, the higher the data transmission rate of a signal.</a:t>
            </a:r>
            <a:r>
              <a:rPr lang="en-US" sz="1800" b="1">
                <a:solidFill>
                  <a:srgbClr val="000000"/>
                </a:solidFill>
                <a:latin typeface="Courier New" panose="02070309020205020404" charset="0"/>
                <a:cs typeface="Segoe UI" panose="020B0502040204020203" charset="0"/>
              </a:rPr>
              <a:t>o </a:t>
            </a:r>
            <a:r>
              <a:rPr lang="en-US" sz="2200" b="1">
                <a:solidFill>
                  <a:srgbClr val="000000"/>
                </a:solidFill>
                <a:latin typeface="Times New Roman" panose="02020603050405020304" charset="0"/>
                <a:cs typeface="Segoe UI" panose="020B0502040204020203" charset="0"/>
              </a:rPr>
              <a:t>Transmission impairment:</a:t>
            </a:r>
            <a:r>
              <a:rPr lang="en-US" sz="2200">
                <a:solidFill>
                  <a:srgbClr val="000000"/>
                </a:solidFill>
                <a:latin typeface="Times New Roman" panose="02020603050405020304" charset="0"/>
                <a:cs typeface="Segoe UI" panose="020B0502040204020203" charset="0"/>
              </a:rPr>
              <a:t> When the received signal is not identical to the transmitted one due to the transmission impairment. The quality of the signals will get destroyed due to transmission impairment.</a:t>
            </a:r>
            <a:r>
              <a:rPr lang="en-US" sz="1800" b="1">
                <a:solidFill>
                  <a:srgbClr val="000000"/>
                </a:solidFill>
                <a:latin typeface="Courier New" panose="02070309020205020404" charset="0"/>
                <a:cs typeface="Segoe UI" panose="020B0502040204020203" charset="0"/>
              </a:rPr>
              <a:t>o </a:t>
            </a:r>
            <a:r>
              <a:rPr lang="en-US" sz="2200" b="1">
                <a:solidFill>
                  <a:srgbClr val="000000"/>
                </a:solidFill>
                <a:latin typeface="Times New Roman" panose="02020603050405020304" charset="0"/>
                <a:cs typeface="Segoe UI" panose="020B0502040204020203" charset="0"/>
              </a:rPr>
              <a:t>Interference:</a:t>
            </a:r>
            <a:r>
              <a:rPr lang="en-US" sz="2200">
                <a:solidFill>
                  <a:srgbClr val="000000"/>
                </a:solidFill>
                <a:latin typeface="Times New Roman" panose="02020603050405020304" charset="0"/>
                <a:cs typeface="Segoe UI" panose="020B0502040204020203" charset="0"/>
              </a:rPr>
              <a:t> An interference is defined as the process of disrupting a signal when it travels over a communication medium on the addition of some unwanted signal.</a:t>
            </a:r>
            <a:endParaRPr lang="en-US" sz="2200">
              <a:solidFill>
                <a:srgbClr val="000000"/>
              </a:solidFill>
              <a:latin typeface="Times New Roman" panose="02020603050405020304"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Rate limits</a:t>
            </a:r>
            <a:endParaRPr lang="en-US"/>
          </a:p>
        </p:txBody>
      </p:sp>
      <p:sp>
        <p:nvSpPr>
          <p:cNvPr id="3" name="Content Placeholder 2"/>
          <p:cNvSpPr>
            <a:spLocks noGrp="1"/>
          </p:cNvSpPr>
          <p:nvPr>
            <p:ph sz="half" idx="1"/>
          </p:nvPr>
        </p:nvSpPr>
        <p:spPr>
          <a:xfrm>
            <a:off x="457200" y="1600200"/>
            <a:ext cx="7640955" cy="4526280"/>
          </a:xfrm>
        </p:spPr>
        <p:txBody>
          <a:bodyPr/>
          <a:p>
            <a:r>
              <a:rPr lang="en-US" sz="1800"/>
              <a:t>Data rate refers to the speed of data transfer through a channel. It is generally computed in bits per second (bps). Higher data rates are expressed as Kbps ("Kilo" bits per second, i.e.1000 bps), Mbps ("Mega" bits per second, i.e.1000 Kbps), Gbps ("Giga" bits per second, i.e. 1000 Mbps) and Tbps ("Tera" bits per second, i.e. 1000 Gbps).</a:t>
            </a:r>
            <a:endParaRPr lang="en-US" sz="1800"/>
          </a:p>
          <a:p>
            <a:endParaRPr lang="en-US" sz="1800"/>
          </a:p>
          <a:p>
            <a:r>
              <a:rPr lang="en-US" sz="1800"/>
              <a:t>One of the main objectives of data communications is to increase the data rate. There are three factors that determine the data rate of a channel:</a:t>
            </a:r>
            <a:endParaRPr lang="en-US" sz="1800"/>
          </a:p>
          <a:p>
            <a:pPr lvl="1"/>
            <a:r>
              <a:rPr lang="en-US" sz="1575"/>
              <a:t>Bandwidth of the channel</a:t>
            </a:r>
            <a:endParaRPr lang="en-US" sz="1575"/>
          </a:p>
          <a:p>
            <a:pPr lvl="1"/>
            <a:r>
              <a:rPr lang="en-US" sz="1575"/>
              <a:t>Number of levels of signals that are used</a:t>
            </a:r>
            <a:endParaRPr lang="en-US" sz="1575"/>
          </a:p>
          <a:p>
            <a:pPr lvl="1"/>
            <a:r>
              <a:rPr lang="en-US" sz="1575"/>
              <a:t>Noise present in the channel </a:t>
            </a:r>
            <a:endParaRPr lang="en-US" sz="1575"/>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 name="Text Box 106"/>
          <p:cNvSpPr txBox="1"/>
          <p:nvPr/>
        </p:nvSpPr>
        <p:spPr>
          <a:xfrm>
            <a:off x="755650" y="980440"/>
            <a:ext cx="5080000" cy="398780"/>
          </a:xfrm>
          <a:prstGeom prst="rect">
            <a:avLst/>
          </a:prstGeom>
          <a:noFill/>
          <a:ln w="9525">
            <a:noFill/>
          </a:ln>
        </p:spPr>
        <p:txBody>
          <a:bodyPr>
            <a:spAutoFit/>
          </a:bodyPr>
          <a:p>
            <a:r>
              <a:rPr lang="en-US" sz="2000" b="1">
                <a:solidFill>
                  <a:srgbClr val="610B38"/>
                </a:solidFill>
                <a:latin typeface="Times New Roman" panose="02020603050405020304" charset="0"/>
                <a:cs typeface="helvetica" charset="0"/>
              </a:rPr>
              <a:t>Causes Of Transmission Impairment:</a:t>
            </a:r>
            <a:endParaRPr lang="en-US" sz="2000" b="1">
              <a:solidFill>
                <a:srgbClr val="610B38"/>
              </a:solidFill>
              <a:latin typeface="Times New Roman" panose="02020603050405020304" charset="0"/>
              <a:cs typeface="helvetica" charset="0"/>
            </a:endParaRPr>
          </a:p>
        </p:txBody>
      </p:sp>
      <p:pic>
        <p:nvPicPr>
          <p:cNvPr id="4" name="Picture 3"/>
          <p:cNvPicPr/>
          <p:nvPr/>
        </p:nvPicPr>
        <p:blipFill>
          <a:blip r:embed="rId1"/>
          <a:stretch>
            <a:fillRect/>
          </a:stretch>
        </p:blipFill>
        <p:spPr>
          <a:xfrm>
            <a:off x="2032000" y="383540"/>
            <a:ext cx="304800" cy="304800"/>
          </a:xfrm>
          <a:prstGeom prst="rect">
            <a:avLst/>
          </a:prstGeom>
          <a:noFill/>
          <a:ln w="9525">
            <a:noFill/>
          </a:ln>
        </p:spPr>
      </p:pic>
      <p:sp>
        <p:nvSpPr>
          <p:cNvPr id="108" name="Text Box 107"/>
          <p:cNvSpPr txBox="1"/>
          <p:nvPr/>
        </p:nvSpPr>
        <p:spPr>
          <a:xfrm>
            <a:off x="611505" y="1690370"/>
            <a:ext cx="8263255" cy="3476625"/>
          </a:xfrm>
          <a:prstGeom prst="rect">
            <a:avLst/>
          </a:prstGeom>
          <a:noFill/>
          <a:ln w="9525">
            <a:noFill/>
          </a:ln>
        </p:spPr>
        <p:txBody>
          <a:bodyPr wrap="square">
            <a:spAutoFit/>
          </a:bodyPr>
          <a:p>
            <a:r>
              <a:rPr lang="en-US" sz="1800" b="1">
                <a:solidFill>
                  <a:srgbClr val="000000"/>
                </a:solidFill>
                <a:latin typeface="Courier New" panose="02070309020205020404" charset="0"/>
                <a:cs typeface="Segoe UI" panose="020B0502040204020203" charset="0"/>
              </a:rPr>
              <a:t>o </a:t>
            </a:r>
            <a:r>
              <a:rPr lang="en-US" sz="2200" b="1">
                <a:solidFill>
                  <a:srgbClr val="000000"/>
                </a:solidFill>
                <a:latin typeface="Times New Roman" panose="02020603050405020304" charset="0"/>
                <a:cs typeface="Segoe UI" panose="020B0502040204020203" charset="0"/>
              </a:rPr>
              <a:t>Attenuation:</a:t>
            </a:r>
            <a:r>
              <a:rPr lang="en-US" sz="2200">
                <a:solidFill>
                  <a:srgbClr val="000000"/>
                </a:solidFill>
                <a:latin typeface="Times New Roman" panose="02020603050405020304" charset="0"/>
                <a:cs typeface="Segoe UI" panose="020B0502040204020203" charset="0"/>
              </a:rPr>
              <a:t> Attenuation means the loss of energy, i.e., the strength of the signal decreases with increasing the distance which causes the loss of energy.</a:t>
            </a:r>
            <a:r>
              <a:rPr lang="en-US" sz="1800" b="1">
                <a:solidFill>
                  <a:srgbClr val="000000"/>
                </a:solidFill>
                <a:latin typeface="Courier New" panose="02070309020205020404" charset="0"/>
                <a:cs typeface="Segoe UI" panose="020B0502040204020203" charset="0"/>
              </a:rPr>
              <a:t>o </a:t>
            </a:r>
            <a:r>
              <a:rPr lang="en-US" sz="2200" b="1">
                <a:solidFill>
                  <a:srgbClr val="000000"/>
                </a:solidFill>
                <a:latin typeface="Times New Roman" panose="02020603050405020304" charset="0"/>
                <a:cs typeface="Segoe UI" panose="020B0502040204020203" charset="0"/>
              </a:rPr>
              <a:t>Distortion:</a:t>
            </a:r>
            <a:r>
              <a:rPr lang="en-US" sz="2200">
                <a:solidFill>
                  <a:srgbClr val="000000"/>
                </a:solidFill>
                <a:latin typeface="Times New Roman" panose="02020603050405020304" charset="0"/>
                <a:cs typeface="Segoe UI" panose="020B0502040204020203" charset="0"/>
              </a:rPr>
              <a:t> Distortion occurs when there is a change in the shape of the signal. This type of distortion is examined from different signals having different frequencies. Each frequency component has its own propagation speed, so they reach at a different time which leads to the delay distortion.</a:t>
            </a:r>
            <a:r>
              <a:rPr lang="en-US" sz="1800" b="1">
                <a:solidFill>
                  <a:srgbClr val="000000"/>
                </a:solidFill>
                <a:latin typeface="Courier New" panose="02070309020205020404" charset="0"/>
                <a:cs typeface="Segoe UI" panose="020B0502040204020203" charset="0"/>
              </a:rPr>
              <a:t>o </a:t>
            </a:r>
            <a:r>
              <a:rPr lang="en-US" sz="2200" b="1">
                <a:solidFill>
                  <a:srgbClr val="000000"/>
                </a:solidFill>
                <a:latin typeface="Times New Roman" panose="02020603050405020304" charset="0"/>
                <a:cs typeface="Segoe UI" panose="020B0502040204020203" charset="0"/>
              </a:rPr>
              <a:t>Noise:</a:t>
            </a:r>
            <a:r>
              <a:rPr lang="en-US" sz="2200">
                <a:solidFill>
                  <a:srgbClr val="000000"/>
                </a:solidFill>
                <a:latin typeface="Times New Roman" panose="02020603050405020304" charset="0"/>
                <a:cs typeface="Segoe UI" panose="020B0502040204020203" charset="0"/>
              </a:rPr>
              <a:t> When data is travelled over a transmission medium, some unwanted signal is added to it which creates the noise.</a:t>
            </a:r>
            <a:endParaRPr lang="en-US" sz="2200">
              <a:solidFill>
                <a:srgbClr val="000000"/>
              </a:solidFill>
              <a:latin typeface="Times New Roman" panose="02020603050405020304" charset="0"/>
              <a:cs typeface="Segoe UI" panose="020B0502040204020203"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 name="Text Box 107"/>
          <p:cNvSpPr txBox="1"/>
          <p:nvPr/>
        </p:nvSpPr>
        <p:spPr>
          <a:xfrm>
            <a:off x="1331595" y="639445"/>
            <a:ext cx="6081395" cy="521970"/>
          </a:xfrm>
          <a:prstGeom prst="rect">
            <a:avLst/>
          </a:prstGeom>
          <a:noFill/>
          <a:ln w="9525">
            <a:noFill/>
          </a:ln>
        </p:spPr>
        <p:txBody>
          <a:bodyPr wrap="square">
            <a:spAutoFit/>
          </a:bodyPr>
          <a:p>
            <a:r>
              <a:rPr lang="en-US" sz="2800" b="1">
                <a:solidFill>
                  <a:srgbClr val="610B38"/>
                </a:solidFill>
                <a:latin typeface="Times New Roman" panose="02020603050405020304" charset="0"/>
                <a:cs typeface="helvetica" charset="0"/>
              </a:rPr>
              <a:t>Classification Of Transmission Media:</a:t>
            </a:r>
            <a:endParaRPr lang="en-US" sz="2800" b="1">
              <a:solidFill>
                <a:srgbClr val="610B38"/>
              </a:solidFill>
              <a:latin typeface="Times New Roman" panose="02020603050405020304" charset="0"/>
              <a:cs typeface="helvetica" charset="0"/>
            </a:endParaRPr>
          </a:p>
        </p:txBody>
      </p:sp>
      <p:pic>
        <p:nvPicPr>
          <p:cNvPr id="4" name="Picture 3"/>
          <p:cNvPicPr/>
          <p:nvPr/>
        </p:nvPicPr>
        <p:blipFill>
          <a:blip r:embed="rId1"/>
          <a:stretch>
            <a:fillRect/>
          </a:stretch>
        </p:blipFill>
        <p:spPr>
          <a:xfrm>
            <a:off x="1147445" y="1628775"/>
            <a:ext cx="6449060" cy="384683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 name="Text Box 108"/>
          <p:cNvSpPr txBox="1"/>
          <p:nvPr/>
        </p:nvSpPr>
        <p:spPr>
          <a:xfrm>
            <a:off x="539750" y="404495"/>
            <a:ext cx="7727315" cy="4338320"/>
          </a:xfrm>
          <a:prstGeom prst="rect">
            <a:avLst/>
          </a:prstGeom>
          <a:noFill/>
          <a:ln w="9525">
            <a:noFill/>
          </a:ln>
        </p:spPr>
        <p:txBody>
          <a:bodyPr wrap="square">
            <a:spAutoFit/>
          </a:bodyPr>
          <a:p>
            <a:r>
              <a:rPr lang="en-US" sz="3200" b="1">
                <a:solidFill>
                  <a:srgbClr val="610B38"/>
                </a:solidFill>
                <a:latin typeface="Times New Roman" panose="02020603050405020304" charset="0"/>
                <a:cs typeface="helvetica" charset="0"/>
              </a:rPr>
              <a:t>Guided Media</a:t>
            </a:r>
            <a:r>
              <a:rPr lang="en-US" sz="1800">
                <a:solidFill>
                  <a:srgbClr val="333333"/>
                </a:solidFill>
                <a:latin typeface="Times New Roman" panose="02020603050405020304" charset="0"/>
                <a:cs typeface="Segoe UI" panose="020B0502040204020203" charset="0"/>
              </a:rPr>
              <a:t>It is defined as the physical medium through which the signals are transmitted. It is also known as Bounded media.Types Of Guided media:</a:t>
            </a:r>
            <a:r>
              <a:rPr lang="en-US" sz="2800" b="1">
                <a:solidFill>
                  <a:srgbClr val="610B38"/>
                </a:solidFill>
                <a:latin typeface="Times New Roman" panose="02020603050405020304" charset="0"/>
                <a:cs typeface="helvetica" charset="0"/>
              </a:rPr>
              <a:t>Twisted pair:</a:t>
            </a:r>
            <a:r>
              <a:rPr lang="en-US" sz="1800">
                <a:solidFill>
                  <a:srgbClr val="333333"/>
                </a:solidFill>
                <a:latin typeface="Times New Roman" panose="02020603050405020304" charset="0"/>
                <a:cs typeface="Segoe UI" panose="020B0502040204020203" charset="0"/>
              </a:rPr>
              <a:t>Twisted pair is a physical media made up of a pair of cables twisted with each other. A twisted pair cable is cheap as compared to other transmission media. Installation of the twisted pair cable is easy, and it is a lightweight cable. The frequency range for twisted pair cable is from 0 to 3.5KHz.A twisted pair consists of two insulated copper wires arranged in a regular spiral pattern.The degree of reduction in noise interference is determined by the number of turns per foot. Increasing the number of turns per foot decreases noise interference.</a:t>
            </a:r>
            <a:endParaRPr lang="en-US" sz="1800">
              <a:solidFill>
                <a:srgbClr val="333333"/>
              </a:solidFill>
              <a:latin typeface="Times New Roman" panose="02020603050405020304" charset="0"/>
              <a:cs typeface="Segoe UI" panose="020B0502040204020203" charset="0"/>
            </a:endParaRPr>
          </a:p>
        </p:txBody>
      </p:sp>
      <p:pic>
        <p:nvPicPr>
          <p:cNvPr id="4" name="Picture 3"/>
          <p:cNvPicPr/>
          <p:nvPr/>
        </p:nvPicPr>
        <p:blipFill>
          <a:blip r:embed="rId1"/>
          <a:stretch>
            <a:fillRect/>
          </a:stretch>
        </p:blipFill>
        <p:spPr>
          <a:xfrm>
            <a:off x="2032000" y="5196205"/>
            <a:ext cx="5943600" cy="1266825"/>
          </a:xfrm>
          <a:prstGeom prst="rect">
            <a:avLst/>
          </a:prstGeom>
          <a:noFill/>
          <a:ln w="9525">
            <a:noFill/>
          </a:ln>
        </p:spPr>
      </p:pic>
      <p:sp>
        <p:nvSpPr>
          <p:cNvPr id="110" name="Text Box 109"/>
          <p:cNvSpPr txBox="1"/>
          <p:nvPr/>
        </p:nvSpPr>
        <p:spPr>
          <a:xfrm>
            <a:off x="2032000" y="6463030"/>
            <a:ext cx="5080000" cy="645160"/>
          </a:xfrm>
          <a:prstGeom prst="rect">
            <a:avLst/>
          </a:prstGeom>
          <a:noFill/>
          <a:ln w="9525">
            <a:noFill/>
          </a:ln>
        </p:spPr>
        <p:txBody>
          <a:bodyPr>
            <a:spAutoFit/>
          </a:bodyPr>
          <a:p>
            <a:r>
              <a:rPr lang="en-US">
                <a:latin typeface="Times New Roman" panose="02020603050405020304" charset="0"/>
                <a:ea typeface="SimSun" panose="02010600030101010101" pitchFamily="2" charset="-122"/>
              </a:rPr>
              <a:t> </a:t>
            </a:r>
            <a:endParaRPr lang="en-US">
              <a:latin typeface="Times New Roman" panose="02020603050405020304" charset="0"/>
              <a:ea typeface="SimSun"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 name="Text Box 109"/>
          <p:cNvSpPr txBox="1"/>
          <p:nvPr/>
        </p:nvSpPr>
        <p:spPr>
          <a:xfrm>
            <a:off x="516890" y="260350"/>
            <a:ext cx="8358505" cy="4215765"/>
          </a:xfrm>
          <a:prstGeom prst="rect">
            <a:avLst/>
          </a:prstGeom>
          <a:noFill/>
          <a:ln w="9525">
            <a:noFill/>
          </a:ln>
        </p:spPr>
        <p:txBody>
          <a:bodyPr wrap="square">
            <a:spAutoFit/>
          </a:bodyPr>
          <a:p>
            <a:r>
              <a:rPr lang="en-US" sz="2400" b="1">
                <a:solidFill>
                  <a:srgbClr val="000000"/>
                </a:solidFill>
                <a:latin typeface="Times New Roman" panose="02020603050405020304" charset="0"/>
                <a:cs typeface="Segoe UI" panose="020B0502040204020203" charset="0"/>
              </a:rPr>
              <a:t>Unguided Media</a:t>
            </a:r>
            <a:r>
              <a:rPr lang="en-US" sz="1400">
                <a:solidFill>
                  <a:srgbClr val="000000"/>
                </a:solidFill>
                <a:latin typeface="Courier New" panose="02070309020205020404" charset="0"/>
                <a:cs typeface="Segoe UI" panose="020B0502040204020203" charset="0"/>
              </a:rPr>
              <a:t>o </a:t>
            </a:r>
            <a:r>
              <a:rPr lang="en-US" sz="1800">
                <a:solidFill>
                  <a:srgbClr val="000000"/>
                </a:solidFill>
                <a:latin typeface="Times New Roman" panose="02020603050405020304" charset="0"/>
                <a:cs typeface="Segoe UI" panose="020B0502040204020203" charset="0"/>
              </a:rPr>
              <a:t>An unguided transmission transmits the electromagnetic waves without using any physical medium. Therefore it is also known as </a:t>
            </a:r>
            <a:r>
              <a:rPr lang="en-US" sz="1800" b="1">
                <a:solidFill>
                  <a:srgbClr val="000000"/>
                </a:solidFill>
                <a:latin typeface="Times New Roman" panose="02020603050405020304" charset="0"/>
                <a:cs typeface="Segoe UI" panose="020B0502040204020203" charset="0"/>
              </a:rPr>
              <a:t>wireless transmission</a:t>
            </a:r>
            <a:r>
              <a:rPr lang="en-US" sz="1800">
                <a:solidFill>
                  <a:srgbClr val="000000"/>
                </a:solidFill>
                <a:latin typeface="Times New Roman" panose="02020603050405020304" charset="0"/>
                <a:cs typeface="Segoe UI" panose="020B0502040204020203" charset="0"/>
              </a:rPr>
              <a:t>.</a:t>
            </a:r>
            <a:r>
              <a:rPr lang="en-US" sz="1400">
                <a:solidFill>
                  <a:srgbClr val="000000"/>
                </a:solidFill>
                <a:latin typeface="Courier New" panose="02070309020205020404" charset="0"/>
                <a:cs typeface="Segoe UI" panose="020B0502040204020203" charset="0"/>
              </a:rPr>
              <a:t>o </a:t>
            </a:r>
            <a:r>
              <a:rPr lang="en-US" sz="1800">
                <a:solidFill>
                  <a:srgbClr val="000000"/>
                </a:solidFill>
                <a:latin typeface="Times New Roman" panose="02020603050405020304" charset="0"/>
                <a:cs typeface="Segoe UI" panose="020B0502040204020203" charset="0"/>
              </a:rPr>
              <a:t>In unguided media, air is the media through which the electromagnetic energy can flow easily.</a:t>
            </a:r>
            <a:r>
              <a:rPr lang="en-US" sz="1800">
                <a:solidFill>
                  <a:srgbClr val="333333"/>
                </a:solidFill>
                <a:latin typeface="Times New Roman" panose="02020603050405020304" charset="0"/>
                <a:cs typeface="Segoe UI" panose="020B0502040204020203" charset="0"/>
              </a:rPr>
              <a:t>Unguided transmission is broadly classified into three categories:</a:t>
            </a:r>
            <a:r>
              <a:rPr lang="en-US" sz="2800" b="1">
                <a:solidFill>
                  <a:srgbClr val="610B38"/>
                </a:solidFill>
                <a:latin typeface="Times New Roman" panose="02020603050405020304" charset="0"/>
                <a:cs typeface="helvetica" charset="0"/>
              </a:rPr>
              <a:t>Radio waves</a:t>
            </a:r>
            <a:r>
              <a:rPr lang="en-US" sz="1400">
                <a:solidFill>
                  <a:srgbClr val="000000"/>
                </a:solidFill>
                <a:latin typeface="Courier New" panose="02070309020205020404" charset="0"/>
                <a:cs typeface="Segoe UI" panose="020B0502040204020203" charset="0"/>
              </a:rPr>
              <a:t>o </a:t>
            </a:r>
            <a:r>
              <a:rPr lang="en-US" sz="1800">
                <a:solidFill>
                  <a:srgbClr val="000000"/>
                </a:solidFill>
                <a:latin typeface="Times New Roman" panose="02020603050405020304" charset="0"/>
                <a:cs typeface="Segoe UI" panose="020B0502040204020203" charset="0"/>
              </a:rPr>
              <a:t>Radio waves are the electromagnetic waves that are transmitted in all the directions of free space.</a:t>
            </a:r>
            <a:r>
              <a:rPr lang="en-US" sz="1400">
                <a:solidFill>
                  <a:srgbClr val="000000"/>
                </a:solidFill>
                <a:latin typeface="Courier New" panose="02070309020205020404" charset="0"/>
                <a:cs typeface="Segoe UI" panose="020B0502040204020203" charset="0"/>
              </a:rPr>
              <a:t>o </a:t>
            </a:r>
            <a:r>
              <a:rPr lang="en-US" sz="1800">
                <a:solidFill>
                  <a:srgbClr val="000000"/>
                </a:solidFill>
                <a:latin typeface="Times New Roman" panose="02020603050405020304" charset="0"/>
                <a:cs typeface="Segoe UI" panose="020B0502040204020203" charset="0"/>
              </a:rPr>
              <a:t>Radio waves are omnidirectional, i.e., the signals are propagated in all the directions.</a:t>
            </a:r>
            <a:r>
              <a:rPr lang="en-US" sz="1400">
                <a:solidFill>
                  <a:srgbClr val="000000"/>
                </a:solidFill>
                <a:latin typeface="Courier New" panose="02070309020205020404" charset="0"/>
                <a:cs typeface="Segoe UI" panose="020B0502040204020203" charset="0"/>
              </a:rPr>
              <a:t>o </a:t>
            </a:r>
            <a:r>
              <a:rPr lang="en-US" sz="1800">
                <a:solidFill>
                  <a:srgbClr val="000000"/>
                </a:solidFill>
                <a:latin typeface="Times New Roman" panose="02020603050405020304" charset="0"/>
                <a:cs typeface="Segoe UI" panose="020B0502040204020203" charset="0"/>
              </a:rPr>
              <a:t>The range in frequencies of radio waves is from 3Khz to 1 khz.</a:t>
            </a:r>
            <a:r>
              <a:rPr lang="en-US" sz="1400">
                <a:solidFill>
                  <a:srgbClr val="000000"/>
                </a:solidFill>
                <a:latin typeface="Courier New" panose="02070309020205020404" charset="0"/>
                <a:cs typeface="Segoe UI" panose="020B0502040204020203" charset="0"/>
              </a:rPr>
              <a:t>o </a:t>
            </a:r>
            <a:r>
              <a:rPr lang="en-US" sz="1800">
                <a:solidFill>
                  <a:srgbClr val="000000"/>
                </a:solidFill>
                <a:latin typeface="Times New Roman" panose="02020603050405020304" charset="0"/>
                <a:cs typeface="Segoe UI" panose="020B0502040204020203" charset="0"/>
              </a:rPr>
              <a:t>In the case of radio waves, the sending and receiving antenna are not aligned, i.e., the wave sent by the sending antenna can be received by any receiving antenna.</a:t>
            </a:r>
            <a:r>
              <a:rPr lang="en-US" sz="1400">
                <a:solidFill>
                  <a:srgbClr val="000000"/>
                </a:solidFill>
                <a:latin typeface="Courier New" panose="02070309020205020404" charset="0"/>
                <a:cs typeface="Segoe UI" panose="020B0502040204020203" charset="0"/>
              </a:rPr>
              <a:t>o </a:t>
            </a:r>
            <a:r>
              <a:rPr lang="en-US" sz="1800">
                <a:solidFill>
                  <a:srgbClr val="000000"/>
                </a:solidFill>
                <a:latin typeface="Times New Roman" panose="02020603050405020304" charset="0"/>
                <a:cs typeface="Segoe UI" panose="020B0502040204020203" charset="0"/>
              </a:rPr>
              <a:t>An example of the radio wave is </a:t>
            </a:r>
            <a:r>
              <a:rPr lang="en-US" sz="1800" b="1">
                <a:solidFill>
                  <a:srgbClr val="000000"/>
                </a:solidFill>
                <a:latin typeface="Times New Roman" panose="02020603050405020304" charset="0"/>
                <a:cs typeface="Segoe UI" panose="020B0502040204020203" charset="0"/>
              </a:rPr>
              <a:t>FM radio</a:t>
            </a:r>
            <a:r>
              <a:rPr lang="en-US" sz="1800">
                <a:solidFill>
                  <a:srgbClr val="000000"/>
                </a:solidFill>
                <a:latin typeface="Times New Roman" panose="02020603050405020304" charset="0"/>
                <a:cs typeface="Segoe UI" panose="020B0502040204020203" charset="0"/>
              </a:rPr>
              <a:t>.</a:t>
            </a:r>
            <a:endParaRPr lang="en-US" sz="1800">
              <a:solidFill>
                <a:srgbClr val="000000"/>
              </a:solidFill>
              <a:latin typeface="Times New Roman" panose="02020603050405020304" charset="0"/>
              <a:cs typeface="Segoe UI" panose="020B0502040204020203" charset="0"/>
            </a:endParaRPr>
          </a:p>
        </p:txBody>
      </p:sp>
      <p:pic>
        <p:nvPicPr>
          <p:cNvPr id="4" name="Picture 3"/>
          <p:cNvPicPr/>
          <p:nvPr/>
        </p:nvPicPr>
        <p:blipFill>
          <a:blip r:embed="rId1"/>
          <a:stretch>
            <a:fillRect/>
          </a:stretch>
        </p:blipFill>
        <p:spPr>
          <a:xfrm>
            <a:off x="755650" y="4364990"/>
            <a:ext cx="7855585" cy="2438400"/>
          </a:xfrm>
          <a:prstGeom prst="rect">
            <a:avLst/>
          </a:prstGeom>
          <a:noFill/>
          <a:ln w="9525">
            <a:noFill/>
          </a:ln>
        </p:spPr>
      </p:pic>
      <p:sp>
        <p:nvSpPr>
          <p:cNvPr id="111" name="Text Box 110"/>
          <p:cNvSpPr txBox="1"/>
          <p:nvPr/>
        </p:nvSpPr>
        <p:spPr>
          <a:xfrm>
            <a:off x="2032000" y="6179185"/>
            <a:ext cx="6713855" cy="4799965"/>
          </a:xfrm>
          <a:prstGeom prst="rect">
            <a:avLst/>
          </a:prstGeom>
          <a:noFill/>
          <a:ln w="9525">
            <a:noFill/>
          </a:ln>
        </p:spPr>
        <p:txBody>
          <a:bodyPr wrap="square">
            <a:spAutoFit/>
          </a:bodyPr>
          <a:p>
            <a:r>
              <a:rPr lang="en-US" sz="3200">
                <a:latin typeface="Times New Roman" panose="02020603050405020304" charset="0"/>
                <a:ea typeface="SimSun" panose="02010600030101010101" pitchFamily="2" charset="-122"/>
              </a:rPr>
              <a:t> </a:t>
            </a:r>
            <a:r>
              <a:rPr lang="en-US" sz="2200" b="1">
                <a:solidFill>
                  <a:srgbClr val="333333"/>
                </a:solidFill>
                <a:latin typeface="Times New Roman" panose="02020603050405020304" charset="0"/>
                <a:cs typeface="Segoe UI" panose="020B0502040204020203" charset="0"/>
              </a:rPr>
              <a:t>Applications Of Radio waves:</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A Radio wave is useful for multicasting when there is one sender and many receivers.</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An FM radio, television, cordless phones are examples of a radio wave.</a:t>
            </a:r>
            <a:r>
              <a:rPr lang="en-US" sz="2200" b="1">
                <a:solidFill>
                  <a:srgbClr val="333333"/>
                </a:solidFill>
                <a:latin typeface="Times New Roman" panose="02020603050405020304" charset="0"/>
                <a:cs typeface="Segoe UI" panose="020B0502040204020203" charset="0"/>
              </a:rPr>
              <a:t>Advantages Of Radio transmission:</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Radio transmission is mainly used for wide area networks and mobile cellular phones.</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Radio waves cover a large area, and they can penetrate the walls.</a:t>
            </a:r>
            <a:r>
              <a:rPr lang="en-US" sz="1800">
                <a:solidFill>
                  <a:srgbClr val="000000"/>
                </a:solidFill>
                <a:latin typeface="Courier New" panose="02070309020205020404" charset="0"/>
                <a:cs typeface="Segoe UI" panose="020B0502040204020203" charset="0"/>
              </a:rPr>
              <a:t>o </a:t>
            </a:r>
            <a:r>
              <a:rPr lang="en-US" sz="2200">
                <a:solidFill>
                  <a:srgbClr val="000000"/>
                </a:solidFill>
                <a:latin typeface="Times New Roman" panose="02020603050405020304" charset="0"/>
                <a:cs typeface="Segoe UI" panose="020B0502040204020203" charset="0"/>
              </a:rPr>
              <a:t>Radio transmission provides a higher transmission rate.</a:t>
            </a:r>
            <a:endParaRPr lang="en-US" sz="2200">
              <a:solidFill>
                <a:srgbClr val="000000"/>
              </a:solidFill>
              <a:latin typeface="Times New Roman" panose="02020603050405020304" charset="0"/>
              <a:cs typeface="Segoe UI"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Digital to Digital Line Coding Schemes</a:t>
            </a:r>
            <a:endParaRPr lang="en-US"/>
          </a:p>
        </p:txBody>
      </p:sp>
      <p:sp>
        <p:nvSpPr>
          <p:cNvPr id="6" name="Content Placeholder 5"/>
          <p:cNvSpPr>
            <a:spLocks noGrp="1"/>
          </p:cNvSpPr>
          <p:nvPr>
            <p:ph idx="1"/>
          </p:nvPr>
        </p:nvSpPr>
        <p:spPr/>
        <p:txBody>
          <a:bodyPr/>
          <a:p>
            <a:r>
              <a:rPr lang="en-US" sz="2000"/>
              <a:t>The process of converting the digital data into digital signal is called as line coding</a:t>
            </a:r>
            <a:endParaRPr lang="en-US" sz="2000"/>
          </a:p>
          <a:p>
            <a:r>
              <a:rPr lang="en-US" sz="2000"/>
              <a:t> It helps the receiver to get the original bits.</a:t>
            </a:r>
            <a:endParaRPr lang="en-US" sz="2000"/>
          </a:p>
          <a:p>
            <a:r>
              <a:rPr lang="en-US" sz="2000"/>
              <a:t> The data that is in the form of text, numbers, audio, or video is represented internally as series of 1s and 0s.</a:t>
            </a:r>
            <a:endParaRPr lang="en-US" sz="2000"/>
          </a:p>
          <a:p>
            <a:r>
              <a:rPr lang="en-US" sz="2000"/>
              <a:t> Line coding therefore transforms a set of bits into a digital signal.</a:t>
            </a:r>
            <a:endParaRPr lang="en-US" sz="2000"/>
          </a:p>
          <a:p>
            <a:r>
              <a:rPr lang="en-US" sz="2000"/>
              <a:t>The sender side encrypts digital data into digital signals, while the receiving side decodes the digital signal to regenerate the digital data.</a:t>
            </a:r>
            <a:endParaRPr lang="en-US" sz="2000"/>
          </a:p>
          <a:p>
            <a:r>
              <a:rPr lang="en-US" sz="2000"/>
              <a:t> The primary goal of utilizing line coding is to prevent the overlapping of pulses and distortions. The digital signal is discreet in nature. Example is sending data from computer to printer.</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000"/>
              <a:t>There are basically three different types of line coding technique:</a:t>
            </a:r>
            <a:endParaRPr lang="en-US" sz="2000"/>
          </a:p>
          <a:p>
            <a:r>
              <a:rPr lang="en-US" sz="2000"/>
              <a:t>Unipolar</a:t>
            </a:r>
            <a:endParaRPr lang="en-US" sz="2000"/>
          </a:p>
          <a:p>
            <a:r>
              <a:rPr lang="en-US" sz="2000"/>
              <a:t>Polar</a:t>
            </a:r>
            <a:endParaRPr lang="en-US" sz="2000"/>
          </a:p>
          <a:p>
            <a:r>
              <a:rPr lang="en-US" sz="2000"/>
              <a:t>Bipolar</a:t>
            </a:r>
            <a:endParaRPr lang="en-US" sz="2000"/>
          </a:p>
          <a:p>
            <a:pPr marL="0" indent="0">
              <a:buNone/>
            </a:pPr>
            <a:r>
              <a:rPr lang="en-US" sz="2400" b="1"/>
              <a:t>Unipolar</a:t>
            </a:r>
            <a:endParaRPr lang="en-US" sz="2400" b="1"/>
          </a:p>
          <a:p>
            <a:r>
              <a:rPr lang="en-US" sz="2000"/>
              <a:t>In Unipolar encoding, only one polarity is used i.e., bit 1 is used to represent positive voltage and bit 0 is used to represent zero voltage or idle line. It is also known as Unipolar-Non-return-to-zero. Signaling of this kind is also referred to as on-off signaling.</a:t>
            </a:r>
            <a:endParaRPr lang="en-US" sz="2000"/>
          </a:p>
        </p:txBody>
      </p:sp>
      <p:sp>
        <p:nvSpPr>
          <p:cNvPr id="5" name="Title 4"/>
          <p:cNvSpPr>
            <a:spLocks noGrp="1"/>
          </p:cNvSpPr>
          <p:nvPr/>
        </p:nvSpPr>
        <p:spPr>
          <a:xfrm>
            <a:off x="584200" y="401638"/>
            <a:ext cx="8229600"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sym typeface="+mn-ea"/>
              </a:rPr>
              <a:t>Digital to Digital Line Coding Schemes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Digital to Digital Line Coding Schemes</a:t>
            </a:r>
            <a:endParaRPr lang="en-US"/>
          </a:p>
        </p:txBody>
      </p:sp>
      <p:sp>
        <p:nvSpPr>
          <p:cNvPr id="3" name="Content Placeholder 2"/>
          <p:cNvSpPr>
            <a:spLocks noGrp="1"/>
          </p:cNvSpPr>
          <p:nvPr>
            <p:ph sz="half" idx="1"/>
          </p:nvPr>
        </p:nvSpPr>
        <p:spPr>
          <a:xfrm>
            <a:off x="457200" y="1600200"/>
            <a:ext cx="7951470" cy="4526280"/>
          </a:xfrm>
        </p:spPr>
        <p:txBody>
          <a:bodyPr/>
          <a:p>
            <a:r>
              <a:rPr lang="en-US" sz="2000" b="1"/>
              <a:t>Problem in Unipolar</a:t>
            </a:r>
            <a:endParaRPr lang="en-US" sz="2000" b="1"/>
          </a:p>
          <a:p>
            <a:r>
              <a:rPr lang="en-US" sz="1800"/>
              <a:t>DC Component: When we find out the average amplitude of a unipolar signal, then the value would always be non-zero because of which it creates DC component. And the signal having DC component is not able to travel through the medium which cannot handle DC component.</a:t>
            </a:r>
            <a:endParaRPr lang="en-US" sz="1800"/>
          </a:p>
          <a:p>
            <a:r>
              <a:rPr lang="en-US" sz="1800"/>
              <a:t>Synchronization:  When a signal is constant, the receiver cannot distinguish between the start and finish of each bit. For that the receiver has to rely on a timer to track the starting of each bit.</a:t>
            </a:r>
            <a:endParaRPr lang="en-US" sz="1800"/>
          </a:p>
          <a:p>
            <a:endParaRPr lang="en-US" sz="1800"/>
          </a:p>
        </p:txBody>
      </p:sp>
      <p:pic>
        <p:nvPicPr>
          <p:cNvPr id="6" name="Picture 1" descr="IMG_256"/>
          <p:cNvPicPr>
            <a:picLocks noChangeAspect="1"/>
          </p:cNvPicPr>
          <p:nvPr>
            <p:ph sz="half" idx="2"/>
          </p:nvPr>
        </p:nvPicPr>
        <p:blipFill>
          <a:blip r:embed="rId1"/>
          <a:stretch>
            <a:fillRect/>
          </a:stretch>
        </p:blipFill>
        <p:spPr>
          <a:xfrm>
            <a:off x="2124075" y="4293235"/>
            <a:ext cx="4032250" cy="227584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1"/>
          </p:nvPr>
        </p:nvSpPr>
        <p:spPr>
          <a:xfrm>
            <a:off x="323850" y="404495"/>
            <a:ext cx="8791575" cy="4526280"/>
          </a:xfrm>
        </p:spPr>
        <p:txBody>
          <a:bodyPr/>
          <a:p>
            <a:pPr marL="0" indent="0">
              <a:buNone/>
            </a:pPr>
            <a:r>
              <a:rPr lang="en-US" sz="2000" b="1"/>
              <a:t>Polar</a:t>
            </a:r>
            <a:endParaRPr lang="en-US" sz="2000" b="1"/>
          </a:p>
          <a:p>
            <a:r>
              <a:rPr lang="en-US" sz="1800"/>
              <a:t>The polar encoding is of four types. </a:t>
            </a:r>
            <a:endParaRPr lang="en-US" sz="1800"/>
          </a:p>
          <a:p>
            <a:r>
              <a:rPr lang="en-US" sz="1800"/>
              <a:t>In polar encoding two levels of voltage amplitude is used. The DC component issue of unipolar encoding is minimized, and the average voltage level on the line is decreased.</a:t>
            </a:r>
            <a:endParaRPr lang="en-US" sz="1800"/>
          </a:p>
          <a:p>
            <a:r>
              <a:rPr lang="en-US" sz="1800"/>
              <a:t>Polar Non-Return to Zero (Polar NRZ): In polar encoding, positive voltage is represented by bit 1 and negative voltage is represented by bit 0. Here two levels of voltage are used to represent binary values. If the line is idle, then there is no transition. With each inversion, the receiver is able to synchronize the timer’s start to the transmission’s real arrival. Again, Polar Non-Return to Zero (Polar NRZ) has two types: NRZ-L and NRZ-I.</a:t>
            </a:r>
            <a:endParaRPr lang="en-US" sz="1800"/>
          </a:p>
          <a:p>
            <a:endParaRPr lang="en-US" sz="1800"/>
          </a:p>
        </p:txBody>
      </p:sp>
      <p:pic>
        <p:nvPicPr>
          <p:cNvPr id="7" name="Picture 2" descr="IMG_257"/>
          <p:cNvPicPr>
            <a:picLocks noChangeAspect="1"/>
          </p:cNvPicPr>
          <p:nvPr>
            <p:ph sz="half" idx="2"/>
          </p:nvPr>
        </p:nvPicPr>
        <p:blipFill>
          <a:blip r:embed="rId1"/>
          <a:stretch>
            <a:fillRect/>
          </a:stretch>
        </p:blipFill>
        <p:spPr>
          <a:xfrm>
            <a:off x="2555875" y="3861435"/>
            <a:ext cx="4032250" cy="2384425"/>
          </a:xfrm>
          <a:prstGeom prst="rect">
            <a:avLst/>
          </a:prstGeom>
          <a:noFill/>
          <a:ln w="9525">
            <a:noFill/>
          </a:ln>
        </p:spPr>
      </p:pic>
      <p:sp>
        <p:nvSpPr>
          <p:cNvPr id="100" name="Text Box 99"/>
          <p:cNvSpPr txBox="1"/>
          <p:nvPr/>
        </p:nvSpPr>
        <p:spPr>
          <a:xfrm>
            <a:off x="2195830" y="5949315"/>
            <a:ext cx="5080000" cy="645160"/>
          </a:xfrm>
          <a:prstGeom prst="rect">
            <a:avLst/>
          </a:prstGeom>
          <a:noFill/>
          <a:ln w="9525">
            <a:noFill/>
          </a:ln>
        </p:spPr>
        <p:txBody>
          <a:bodyPr>
            <a:spAutoFit/>
          </a:bodyPr>
          <a:p>
            <a:r>
              <a:rPr lang="en-US" sz="1800" i="1">
                <a:solidFill>
                  <a:srgbClr val="273239"/>
                </a:solidFill>
                <a:latin typeface="Times New Roman" panose="02020603050405020304" charset="0"/>
                <a:cs typeface="sans-serif" charset="0"/>
              </a:rPr>
              <a:t>NRZ-L: Changes its voltage level when different bit is encountered.</a:t>
            </a:r>
            <a:endParaRPr lang="en-US" sz="1800" i="1">
              <a:solidFill>
                <a:srgbClr val="273239"/>
              </a:solidFill>
              <a:latin typeface="Times New Roman" panose="02020603050405020304" charset="0"/>
              <a:cs typeface="sans-serif"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503680" y="4319270"/>
            <a:ext cx="6074410" cy="386080"/>
          </a:xfrm>
        </p:spPr>
        <p:txBody>
          <a:bodyPr/>
          <a:p>
            <a:r>
              <a:rPr lang="en-US" sz="1800"/>
              <a:t>NRZ-I: Changes its voltage level when bit 1 is encountered.</a:t>
            </a:r>
            <a:endParaRPr lang="en-US" sz="1800"/>
          </a:p>
          <a:p>
            <a:endParaRPr lang="en-US" sz="1800"/>
          </a:p>
          <a:p>
            <a:endParaRPr lang="en-US" sz="1800"/>
          </a:p>
          <a:p>
            <a:endParaRPr lang="en-US" sz="1800"/>
          </a:p>
          <a:p>
            <a:pPr marL="0" indent="0">
              <a:buNone/>
            </a:pPr>
            <a:r>
              <a:rPr lang="en-US" sz="1000"/>
              <a:t>.</a:t>
            </a:r>
            <a:endParaRPr lang="en-US" sz="1000"/>
          </a:p>
        </p:txBody>
      </p:sp>
      <p:pic>
        <p:nvPicPr>
          <p:cNvPr id="8" name="Picture 3" descr="IMG_258"/>
          <p:cNvPicPr>
            <a:picLocks noChangeAspect="1"/>
          </p:cNvPicPr>
          <p:nvPr>
            <p:ph sz="half" idx="2"/>
          </p:nvPr>
        </p:nvPicPr>
        <p:blipFill>
          <a:blip r:embed="rId1"/>
          <a:stretch>
            <a:fillRect/>
          </a:stretch>
        </p:blipFill>
        <p:spPr>
          <a:xfrm>
            <a:off x="1835785" y="1484630"/>
            <a:ext cx="4032250" cy="2520315"/>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22745</Words>
  <Application>WPS Presentation</Application>
  <PresentationFormat/>
  <Paragraphs>351</Paragraphs>
  <Slides>43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43</vt:i4>
      </vt:variant>
    </vt:vector>
  </HeadingPairs>
  <TitlesOfParts>
    <vt:vector size="57" baseType="lpstr">
      <vt:lpstr>Arial</vt:lpstr>
      <vt:lpstr>SimSun</vt:lpstr>
      <vt:lpstr>Wingdings</vt:lpstr>
      <vt:lpstr>Times New Roman</vt:lpstr>
      <vt:lpstr>sans-serif</vt:lpstr>
      <vt:lpstr>Segoe Print</vt:lpstr>
      <vt:lpstr>Microsoft YaHei</vt:lpstr>
      <vt:lpstr>Arial Unicode MS</vt:lpstr>
      <vt:lpstr>Calibri</vt:lpstr>
      <vt:lpstr>Symbol</vt:lpstr>
      <vt:lpstr>helvetica</vt:lpstr>
      <vt:lpstr>Courier New</vt:lpstr>
      <vt:lpstr>Segoe UI</vt:lpstr>
      <vt:lpstr>Default Design</vt:lpstr>
      <vt:lpstr>Analog Signals and Digital Signals</vt:lpstr>
      <vt:lpstr>Digital Signal</vt:lpstr>
      <vt:lpstr>Analog Vs Digital Signal</vt:lpstr>
      <vt:lpstr>Data Rate limits</vt:lpstr>
      <vt:lpstr>Digital to Digital Line Coding Schemes</vt:lpstr>
      <vt:lpstr>PowerPoint 演示文稿</vt:lpstr>
      <vt:lpstr>Digital to Digital Line Coding Schemes</vt:lpstr>
      <vt:lpstr>PowerPoint 演示文稿</vt:lpstr>
      <vt:lpstr>PowerPoint 演示文稿</vt:lpstr>
      <vt:lpstr>PowerPoint 演示文稿</vt:lpstr>
      <vt:lpstr>Manchester Encoding:</vt:lpstr>
      <vt:lpstr>Differential Manchester</vt:lpstr>
      <vt:lpstr>Analog to Digital Conversion</vt:lpstr>
      <vt:lpstr>Methods for Analog-To-Digital Conversion</vt:lpstr>
      <vt:lpstr>PCM</vt:lpstr>
      <vt:lpstr>PowerPoint 演示文稿</vt:lpstr>
      <vt:lpstr>PowerPoint 演示文稿</vt:lpstr>
      <vt:lpstr>Serial and Parallel Transmission</vt:lpstr>
      <vt:lpstr>PowerPoint 演示文稿</vt:lpstr>
      <vt:lpstr>Types of Serial Transmission </vt:lpstr>
      <vt:lpstr>PowerPoint 演示文稿</vt:lpstr>
      <vt:lpstr>PowerPoint 演示文稿</vt:lpstr>
      <vt:lpstr>PowerPoint 演示文稿</vt:lpstr>
      <vt:lpstr>Digital to Analog Modulation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Transmission Media</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naman</cp:lastModifiedBy>
  <cp:revision>11</cp:revision>
  <dcterms:created xsi:type="dcterms:W3CDTF">2023-12-13T07:42:00Z</dcterms:created>
  <dcterms:modified xsi:type="dcterms:W3CDTF">2024-04-08T03:50:18Z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BFCD317204204F5E9D56898EF9A32591_12</vt:lpwstr>
  </property>
</Properties>
</file>