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64" d="100"/>
          <a:sy n="64" d="100"/>
        </p:scale>
        <p:origin x="102"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21710E-7C95-482E-80A1-5A9CBD79CB4C}"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3833D-36C7-4608-8B2B-E9CB7699C778}" type="slidenum">
              <a:rPr lang="en-US" smtClean="0"/>
              <a:t>‹#›</a:t>
            </a:fld>
            <a:endParaRPr lang="en-US"/>
          </a:p>
        </p:txBody>
      </p:sp>
    </p:spTree>
    <p:extLst>
      <p:ext uri="{BB962C8B-B14F-4D97-AF65-F5344CB8AC3E}">
        <p14:creationId xmlns:p14="http://schemas.microsoft.com/office/powerpoint/2010/main" val="10042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21710E-7C95-482E-80A1-5A9CBD79CB4C}"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3833D-36C7-4608-8B2B-E9CB7699C778}" type="slidenum">
              <a:rPr lang="en-US" smtClean="0"/>
              <a:t>‹#›</a:t>
            </a:fld>
            <a:endParaRPr lang="en-US"/>
          </a:p>
        </p:txBody>
      </p:sp>
    </p:spTree>
    <p:extLst>
      <p:ext uri="{BB962C8B-B14F-4D97-AF65-F5344CB8AC3E}">
        <p14:creationId xmlns:p14="http://schemas.microsoft.com/office/powerpoint/2010/main" val="302822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21710E-7C95-482E-80A1-5A9CBD79CB4C}"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3833D-36C7-4608-8B2B-E9CB7699C778}" type="slidenum">
              <a:rPr lang="en-US" smtClean="0"/>
              <a:t>‹#›</a:t>
            </a:fld>
            <a:endParaRPr lang="en-US"/>
          </a:p>
        </p:txBody>
      </p:sp>
    </p:spTree>
    <p:extLst>
      <p:ext uri="{BB962C8B-B14F-4D97-AF65-F5344CB8AC3E}">
        <p14:creationId xmlns:p14="http://schemas.microsoft.com/office/powerpoint/2010/main" val="218862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21710E-7C95-482E-80A1-5A9CBD79CB4C}"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3833D-36C7-4608-8B2B-E9CB7699C778}" type="slidenum">
              <a:rPr lang="en-US" smtClean="0"/>
              <a:t>‹#›</a:t>
            </a:fld>
            <a:endParaRPr lang="en-US"/>
          </a:p>
        </p:txBody>
      </p:sp>
    </p:spTree>
    <p:extLst>
      <p:ext uri="{BB962C8B-B14F-4D97-AF65-F5344CB8AC3E}">
        <p14:creationId xmlns:p14="http://schemas.microsoft.com/office/powerpoint/2010/main" val="372846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21710E-7C95-482E-80A1-5A9CBD79CB4C}"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3833D-36C7-4608-8B2B-E9CB7699C778}" type="slidenum">
              <a:rPr lang="en-US" smtClean="0"/>
              <a:t>‹#›</a:t>
            </a:fld>
            <a:endParaRPr lang="en-US"/>
          </a:p>
        </p:txBody>
      </p:sp>
    </p:spTree>
    <p:extLst>
      <p:ext uri="{BB962C8B-B14F-4D97-AF65-F5344CB8AC3E}">
        <p14:creationId xmlns:p14="http://schemas.microsoft.com/office/powerpoint/2010/main" val="320406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21710E-7C95-482E-80A1-5A9CBD79CB4C}"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3833D-36C7-4608-8B2B-E9CB7699C778}" type="slidenum">
              <a:rPr lang="en-US" smtClean="0"/>
              <a:t>‹#›</a:t>
            </a:fld>
            <a:endParaRPr lang="en-US"/>
          </a:p>
        </p:txBody>
      </p:sp>
    </p:spTree>
    <p:extLst>
      <p:ext uri="{BB962C8B-B14F-4D97-AF65-F5344CB8AC3E}">
        <p14:creationId xmlns:p14="http://schemas.microsoft.com/office/powerpoint/2010/main" val="250443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21710E-7C95-482E-80A1-5A9CBD79CB4C}" type="datetimeFigureOut">
              <a:rPr lang="en-US" smtClean="0"/>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83833D-36C7-4608-8B2B-E9CB7699C778}" type="slidenum">
              <a:rPr lang="en-US" smtClean="0"/>
              <a:t>‹#›</a:t>
            </a:fld>
            <a:endParaRPr lang="en-US"/>
          </a:p>
        </p:txBody>
      </p:sp>
    </p:spTree>
    <p:extLst>
      <p:ext uri="{BB962C8B-B14F-4D97-AF65-F5344CB8AC3E}">
        <p14:creationId xmlns:p14="http://schemas.microsoft.com/office/powerpoint/2010/main" val="293980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21710E-7C95-482E-80A1-5A9CBD79CB4C}" type="datetimeFigureOut">
              <a:rPr lang="en-US" smtClean="0"/>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83833D-36C7-4608-8B2B-E9CB7699C778}" type="slidenum">
              <a:rPr lang="en-US" smtClean="0"/>
              <a:t>‹#›</a:t>
            </a:fld>
            <a:endParaRPr lang="en-US"/>
          </a:p>
        </p:txBody>
      </p:sp>
    </p:spTree>
    <p:extLst>
      <p:ext uri="{BB962C8B-B14F-4D97-AF65-F5344CB8AC3E}">
        <p14:creationId xmlns:p14="http://schemas.microsoft.com/office/powerpoint/2010/main" val="262848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1710E-7C95-482E-80A1-5A9CBD79CB4C}" type="datetimeFigureOut">
              <a:rPr lang="en-US" smtClean="0"/>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83833D-36C7-4608-8B2B-E9CB7699C778}" type="slidenum">
              <a:rPr lang="en-US" smtClean="0"/>
              <a:t>‹#›</a:t>
            </a:fld>
            <a:endParaRPr lang="en-US"/>
          </a:p>
        </p:txBody>
      </p:sp>
    </p:spTree>
    <p:extLst>
      <p:ext uri="{BB962C8B-B14F-4D97-AF65-F5344CB8AC3E}">
        <p14:creationId xmlns:p14="http://schemas.microsoft.com/office/powerpoint/2010/main" val="157139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21710E-7C95-482E-80A1-5A9CBD79CB4C}"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3833D-36C7-4608-8B2B-E9CB7699C778}" type="slidenum">
              <a:rPr lang="en-US" smtClean="0"/>
              <a:t>‹#›</a:t>
            </a:fld>
            <a:endParaRPr lang="en-US"/>
          </a:p>
        </p:txBody>
      </p:sp>
    </p:spTree>
    <p:extLst>
      <p:ext uri="{BB962C8B-B14F-4D97-AF65-F5344CB8AC3E}">
        <p14:creationId xmlns:p14="http://schemas.microsoft.com/office/powerpoint/2010/main" val="181125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21710E-7C95-482E-80A1-5A9CBD79CB4C}"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3833D-36C7-4608-8B2B-E9CB7699C778}" type="slidenum">
              <a:rPr lang="en-US" smtClean="0"/>
              <a:t>‹#›</a:t>
            </a:fld>
            <a:endParaRPr lang="en-US"/>
          </a:p>
        </p:txBody>
      </p:sp>
    </p:spTree>
    <p:extLst>
      <p:ext uri="{BB962C8B-B14F-4D97-AF65-F5344CB8AC3E}">
        <p14:creationId xmlns:p14="http://schemas.microsoft.com/office/powerpoint/2010/main" val="23420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1710E-7C95-482E-80A1-5A9CBD79CB4C}" type="datetimeFigureOut">
              <a:rPr lang="en-US" smtClean="0"/>
              <a:t>3/13/2024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3833D-36C7-4608-8B2B-E9CB7699C778}" type="slidenum">
              <a:rPr lang="en-US" smtClean="0"/>
              <a:t>‹#›</a:t>
            </a:fld>
            <a:endParaRPr lang="en-US"/>
          </a:p>
        </p:txBody>
      </p:sp>
    </p:spTree>
    <p:extLst>
      <p:ext uri="{BB962C8B-B14F-4D97-AF65-F5344CB8AC3E}">
        <p14:creationId xmlns:p14="http://schemas.microsoft.com/office/powerpoint/2010/main" val="2810281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edia.geeksforgeeks.org/wp-content/uploads/detect14.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design-issues-in-data-link-lay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tc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javatpoint.com/computer-network-tcp-ip-model" TargetMode="External"/><Relationship Id="rId2" Type="http://schemas.openxmlformats.org/officeDocument/2006/relationships/hyperlink" Target="https://www.javatpoint.com/tcp-ip-full-form" TargetMode="External"/><Relationship Id="rId1" Type="http://schemas.openxmlformats.org/officeDocument/2006/relationships/slideLayout" Target="../slideLayouts/slideLayout2.xml"/><Relationship Id="rId4" Type="http://schemas.openxmlformats.org/officeDocument/2006/relationships/hyperlink" Target="https://www.javatpoint.com/udp-full-form"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www.javatpoint.com/tcp-ip-full-for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javatpoint.com/internet" TargetMode="External"/><Relationship Id="rId2" Type="http://schemas.openxmlformats.org/officeDocument/2006/relationships/hyperlink" Target="https://www.javatpoint.com/ip-full-for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26725" y="953184"/>
            <a:ext cx="6096000" cy="1569660"/>
          </a:xfrm>
          <a:prstGeom prst="rect">
            <a:avLst/>
          </a:prstGeom>
        </p:spPr>
        <p:txBody>
          <a:bodyPr>
            <a:spAutoFit/>
          </a:bodyPr>
          <a:lstStyle/>
          <a:p>
            <a:pPr algn="ctr"/>
            <a:r>
              <a:rPr lang="en-US" sz="2400" dirty="0" smtClean="0">
                <a:solidFill>
                  <a:srgbClr val="212121"/>
                </a:solidFill>
                <a:latin typeface="Roboto Condensed"/>
              </a:rPr>
              <a:t>UNIT-4</a:t>
            </a:r>
          </a:p>
          <a:p>
            <a:pPr algn="ctr"/>
            <a:r>
              <a:rPr lang="en-US" sz="2400" dirty="0" smtClean="0">
                <a:solidFill>
                  <a:srgbClr val="212121"/>
                </a:solidFill>
                <a:latin typeface="Roboto Condensed"/>
              </a:rPr>
              <a:t>Introduction </a:t>
            </a:r>
            <a:r>
              <a:rPr lang="en-US" sz="2400" dirty="0">
                <a:solidFill>
                  <a:srgbClr val="212121"/>
                </a:solidFill>
                <a:latin typeface="Roboto Condensed"/>
              </a:rPr>
              <a:t>of Data Link Layer</a:t>
            </a:r>
            <a:endParaRPr lang="en-US" sz="2400" b="0" dirty="0" smtClean="0">
              <a:effectLst/>
            </a:endParaRPr>
          </a:p>
          <a:p>
            <a:pPr algn="ctr"/>
            <a:r>
              <a:rPr lang="en-US" sz="2400" dirty="0" smtClean="0"/>
              <a:t/>
            </a:r>
            <a:br>
              <a:rPr lang="en-US" sz="2400" dirty="0" smtClean="0"/>
            </a:br>
            <a:endParaRPr lang="en-US" sz="2400" dirty="0"/>
          </a:p>
        </p:txBody>
      </p:sp>
    </p:spTree>
    <p:extLst>
      <p:ext uri="{BB962C8B-B14F-4D97-AF65-F5344CB8AC3E}">
        <p14:creationId xmlns:p14="http://schemas.microsoft.com/office/powerpoint/2010/main" val="1215209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Cyclic Redundancy Check (CRC)</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Unlike </a:t>
            </a:r>
            <a:r>
              <a:rPr lang="en-US" dirty="0"/>
              <a:t>the checksum scheme, which is based on addition, CRC is based on binary division.</a:t>
            </a:r>
          </a:p>
          <a:p>
            <a:pPr fontAlgn="base"/>
            <a:r>
              <a:rPr lang="en-US" dirty="0"/>
              <a:t>In CRC, a sequence of redundant bits, called cyclic redundancy check bits, are appended to the end of the data unit so that the resulting data unit becomes exactly divisible by a second, predetermined binary number.</a:t>
            </a:r>
          </a:p>
          <a:p>
            <a:pPr fontAlgn="base"/>
            <a:r>
              <a:rPr lang="en-US" dirty="0"/>
              <a:t>At the destination, the incoming data unit is divided by the same number. If at this step there is no remainder, the data unit is assumed to be correct and is therefore accepted.</a:t>
            </a:r>
          </a:p>
          <a:p>
            <a:pPr fontAlgn="base"/>
            <a:r>
              <a:rPr lang="en-US" dirty="0"/>
              <a:t>A remainder indicates that the data unit has been damaged in transit and therefore must be rejected.</a:t>
            </a:r>
          </a:p>
          <a:p>
            <a:r>
              <a:rPr lang="en-US" u="sng" dirty="0">
                <a:hlinkClick r:id="rId2"/>
              </a:rPr>
              <a:t/>
            </a:r>
            <a:br>
              <a:rPr lang="en-US" u="sng" dirty="0">
                <a:hlinkClick r:id="rId2"/>
              </a:rPr>
            </a:br>
            <a:endParaRPr lang="en-US" dirty="0"/>
          </a:p>
        </p:txBody>
      </p:sp>
    </p:spTree>
    <p:extLst>
      <p:ext uri="{BB962C8B-B14F-4D97-AF65-F5344CB8AC3E}">
        <p14:creationId xmlns:p14="http://schemas.microsoft.com/office/powerpoint/2010/main" val="2836349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Cyclic Redundancy Check (CRC)</a:t>
            </a:r>
            <a:endParaRPr lang="en-US" dirty="0"/>
          </a:p>
        </p:txBody>
      </p:sp>
      <p:pic>
        <p:nvPicPr>
          <p:cNvPr id="4098"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7015" y="1825625"/>
            <a:ext cx="86003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627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computer networks, the data is transferred from one device to another user using various technologies and protocols. The data has to go through many layers and each layer performs its own function on the data one of the functions is converting the data into frames. The data can be intercepted by unwanted individuals which will lead to security risks and issues. There are various mechanisms that we use to protect the data in computer networks one of them being framing. </a:t>
            </a:r>
            <a:endParaRPr lang="en-US" dirty="0" smtClean="0"/>
          </a:p>
          <a:p>
            <a:r>
              <a:rPr lang="en-US" dirty="0"/>
              <a:t>A frame typically includes a series of symbols or bits that provide frame synchronization advantages. In the bits and symbols sequence it gets, it displays the beginning and end of the payload data. at the moment a frame is broadcast when a receiver is connected to the system. Until it discovers a new frame coordination sequence, it stays away from the information.</a:t>
            </a:r>
          </a:p>
        </p:txBody>
      </p:sp>
    </p:spTree>
    <p:extLst>
      <p:ext uri="{BB962C8B-B14F-4D97-AF65-F5344CB8AC3E}">
        <p14:creationId xmlns:p14="http://schemas.microsoft.com/office/powerpoint/2010/main" val="1940713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a:t>
            </a:r>
            <a:endParaRPr lang="en-US" dirty="0"/>
          </a:p>
        </p:txBody>
      </p:sp>
      <p:sp>
        <p:nvSpPr>
          <p:cNvPr id="3" name="Content Placeholder 2"/>
          <p:cNvSpPr>
            <a:spLocks noGrp="1"/>
          </p:cNvSpPr>
          <p:nvPr>
            <p:ph idx="1"/>
          </p:nvPr>
        </p:nvSpPr>
        <p:spPr/>
        <p:txBody>
          <a:bodyPr/>
          <a:lstStyle/>
          <a:p>
            <a:r>
              <a:rPr lang="en-US" b="1" dirty="0"/>
              <a:t>Parts of Frame</a:t>
            </a:r>
          </a:p>
          <a:p>
            <a:r>
              <a:rPr lang="en-US" dirty="0"/>
              <a:t>A frame generally has the following parts:</a:t>
            </a:r>
          </a:p>
          <a:p>
            <a:r>
              <a:rPr lang="en-US" b="1" dirty="0"/>
              <a:t>Frame Header:</a:t>
            </a:r>
            <a:r>
              <a:rPr lang="en-US" dirty="0"/>
              <a:t> It contains the source and destination address of the frame.</a:t>
            </a:r>
          </a:p>
          <a:p>
            <a:r>
              <a:rPr lang="en-US" b="1" dirty="0"/>
              <a:t>Payload Field:</a:t>
            </a:r>
            <a:r>
              <a:rPr lang="en-US" dirty="0"/>
              <a:t> It will contain the message which is needed to be delivered.</a:t>
            </a:r>
          </a:p>
          <a:p>
            <a:r>
              <a:rPr lang="en-US" b="1" dirty="0"/>
              <a:t>Trailer:</a:t>
            </a:r>
            <a:r>
              <a:rPr lang="en-US" dirty="0"/>
              <a:t> It contains the error correction and error detection bits.</a:t>
            </a:r>
          </a:p>
          <a:p>
            <a:r>
              <a:rPr lang="en-US" b="1" dirty="0"/>
              <a:t>Flag:</a:t>
            </a:r>
            <a:r>
              <a:rPr lang="en-US" dirty="0"/>
              <a:t> It marks the beginning and the end of the frame.</a:t>
            </a:r>
          </a:p>
          <a:p>
            <a:endParaRPr lang="en-US" dirty="0"/>
          </a:p>
        </p:txBody>
      </p:sp>
      <p:pic>
        <p:nvPicPr>
          <p:cNvPr id="6" name="Picture 5"/>
          <p:cNvPicPr>
            <a:picLocks noChangeAspect="1"/>
          </p:cNvPicPr>
          <p:nvPr/>
        </p:nvPicPr>
        <p:blipFill>
          <a:blip r:embed="rId2"/>
          <a:stretch>
            <a:fillRect/>
          </a:stretch>
        </p:blipFill>
        <p:spPr>
          <a:xfrm>
            <a:off x="2814170" y="5632304"/>
            <a:ext cx="4858428" cy="857370"/>
          </a:xfrm>
          <a:prstGeom prst="rect">
            <a:avLst/>
          </a:prstGeom>
        </p:spPr>
      </p:pic>
    </p:spTree>
    <p:extLst>
      <p:ext uri="{BB962C8B-B14F-4D97-AF65-F5344CB8AC3E}">
        <p14:creationId xmlns:p14="http://schemas.microsoft.com/office/powerpoint/2010/main" val="4290505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framing</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There </a:t>
            </a:r>
            <a:r>
              <a:rPr lang="en-US" dirty="0"/>
              <a:t>are two types of framing: </a:t>
            </a:r>
            <a:br>
              <a:rPr lang="en-US" dirty="0"/>
            </a:br>
            <a:r>
              <a:rPr lang="en-US" dirty="0"/>
              <a:t/>
            </a:r>
            <a:br>
              <a:rPr lang="en-US" dirty="0"/>
            </a:br>
            <a:r>
              <a:rPr lang="en-US" b="1" dirty="0"/>
              <a:t>1. Fixed-size: </a:t>
            </a:r>
            <a:r>
              <a:rPr lang="en-US" dirty="0"/>
              <a:t>The frame is of fixed size and there is no need to provide boundaries to the frame, the length of the frame itself acts as a delimiter.  </a:t>
            </a:r>
          </a:p>
          <a:p>
            <a:pPr fontAlgn="base"/>
            <a:r>
              <a:rPr lang="en-US" b="1" dirty="0"/>
              <a:t>Drawback: </a:t>
            </a:r>
            <a:r>
              <a:rPr lang="en-US" dirty="0"/>
              <a:t>It suffers from internal fragmentation if the data size is less than the frame size</a:t>
            </a:r>
          </a:p>
          <a:p>
            <a:pPr fontAlgn="base"/>
            <a:r>
              <a:rPr lang="en-US" b="1" dirty="0"/>
              <a:t>Solution: </a:t>
            </a:r>
            <a:r>
              <a:rPr lang="en-US" dirty="0"/>
              <a:t>Padding</a:t>
            </a:r>
          </a:p>
          <a:p>
            <a:pPr fontAlgn="base"/>
            <a:r>
              <a:rPr lang="en-US" b="1" dirty="0"/>
              <a:t>2. Variable size:</a:t>
            </a:r>
            <a:r>
              <a:rPr lang="en-US" dirty="0"/>
              <a:t> In this, there is a need to define the end of the frame as well as the beginning of the next frame to distinguish. This can be done in two ways: </a:t>
            </a:r>
          </a:p>
          <a:p>
            <a:pPr fontAlgn="base"/>
            <a:r>
              <a:rPr lang="en-US" b="1" dirty="0"/>
              <a:t>Length field –</a:t>
            </a:r>
            <a:r>
              <a:rPr lang="en-US" dirty="0"/>
              <a:t> We can introduce a length field in the frame to indicate the length of the frame. Used in </a:t>
            </a:r>
            <a:r>
              <a:rPr lang="en-US" b="1" dirty="0"/>
              <a:t>Ethernet(802.3)</a:t>
            </a:r>
            <a:r>
              <a:rPr lang="en-US" dirty="0"/>
              <a:t>. The problem with this is that sometimes the length field might get corrupted.</a:t>
            </a:r>
          </a:p>
          <a:p>
            <a:pPr fontAlgn="base"/>
            <a:r>
              <a:rPr lang="en-US" b="1" dirty="0"/>
              <a:t>End Delimiter (ED) –</a:t>
            </a:r>
            <a:r>
              <a:rPr lang="en-US" dirty="0"/>
              <a:t> We can introduce an ED(pattern) to indicate the end of the frame. Used in </a:t>
            </a:r>
            <a:r>
              <a:rPr lang="en-US" b="1" dirty="0"/>
              <a:t>Token Ring</a:t>
            </a:r>
            <a:r>
              <a:rPr lang="en-US" dirty="0"/>
              <a:t>. The problem with this is that ED can occur in the data. </a:t>
            </a:r>
          </a:p>
        </p:txBody>
      </p:sp>
    </p:spTree>
    <p:extLst>
      <p:ext uri="{BB962C8B-B14F-4D97-AF65-F5344CB8AC3E}">
        <p14:creationId xmlns:p14="http://schemas.microsoft.com/office/powerpoint/2010/main" val="1735370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Approaches of </a:t>
            </a:r>
            <a:r>
              <a:rPr lang="en-US" b="1" dirty="0" smtClean="0"/>
              <a:t>Framing</a:t>
            </a:r>
            <a:endParaRPr lang="en-US" dirty="0"/>
          </a:p>
        </p:txBody>
      </p:sp>
      <p:sp>
        <p:nvSpPr>
          <p:cNvPr id="3" name="Content Placeholder 2"/>
          <p:cNvSpPr>
            <a:spLocks noGrp="1"/>
          </p:cNvSpPr>
          <p:nvPr>
            <p:ph idx="1"/>
          </p:nvPr>
        </p:nvSpPr>
        <p:spPr/>
        <p:txBody>
          <a:bodyPr>
            <a:normAutofit/>
          </a:bodyPr>
          <a:lstStyle/>
          <a:p>
            <a:r>
              <a:rPr lang="en-US" b="1" dirty="0"/>
              <a:t>Bit </a:t>
            </a:r>
            <a:r>
              <a:rPr lang="en-US" b="1" dirty="0" smtClean="0"/>
              <a:t>Stuffing</a:t>
            </a:r>
          </a:p>
          <a:p>
            <a:pPr fontAlgn="base"/>
            <a:r>
              <a:rPr lang="en-US" dirty="0"/>
              <a:t>n a bit-oriented protocol, the data to send is a series of bits. </a:t>
            </a:r>
          </a:p>
          <a:p>
            <a:pPr fontAlgn="base"/>
            <a:r>
              <a:rPr lang="en-US" dirty="0"/>
              <a:t>In order to distinguish frames, most protocols use a bit pattern of 8-bit length (01111110) as flag at the beginning and end of each frame. </a:t>
            </a:r>
          </a:p>
          <a:p>
            <a:pPr fontAlgn="base"/>
            <a:r>
              <a:rPr lang="en-US" dirty="0"/>
              <a:t>Here also cause the problem of appearance of flag in the data part to deal with this an extra bit added. </a:t>
            </a:r>
          </a:p>
          <a:p>
            <a:pPr fontAlgn="base"/>
            <a:r>
              <a:rPr lang="en-US" dirty="0"/>
              <a:t>This method is called bit stuffing. </a:t>
            </a:r>
          </a:p>
          <a:p>
            <a:pPr fontAlgn="base"/>
            <a:r>
              <a:rPr lang="en-US" dirty="0"/>
              <a:t>If a 0 and five successive 1 bits are encountered, an extra 0 is added. </a:t>
            </a:r>
          </a:p>
          <a:p>
            <a:pPr fontAlgn="base"/>
            <a:r>
              <a:rPr lang="en-US" dirty="0"/>
              <a:t>The receiver node removes the extra-added zero. </a:t>
            </a:r>
          </a:p>
          <a:p>
            <a:pPr marL="0" indent="0">
              <a:buNone/>
            </a:pPr>
            <a:endParaRPr lang="en-US" dirty="0"/>
          </a:p>
        </p:txBody>
      </p:sp>
    </p:spTree>
    <p:extLst>
      <p:ext uri="{BB962C8B-B14F-4D97-AF65-F5344CB8AC3E}">
        <p14:creationId xmlns:p14="http://schemas.microsoft.com/office/powerpoint/2010/main" val="2362419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Bit Stuffing</a:t>
            </a:r>
          </a:p>
        </p:txBody>
      </p:sp>
      <p:pic>
        <p:nvPicPr>
          <p:cNvPr id="6146" name="Picture 2" descr="https://lh7-us.googleusercontent.com/p5oA19Sw1D2QTL0LYgMFO2ZBudZu94rgdpww6SCPv4tK1D6AYI32pvLvTNy8bAC5KZVbdHO9xRfrExuyGejjZ8iFUR-ggWpSPo-uOkRAXptr9cw-ls5ljscX3409LAZdAJ-BYIVLSBZeZ3IQIBn9-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30" y="2609397"/>
            <a:ext cx="7886701" cy="1759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890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Byte </a:t>
            </a:r>
            <a:r>
              <a:rPr lang="en-US" dirty="0" smtClean="0"/>
              <a:t>Stuffing</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Problem of resynchronization by having each frame start and end with special bytes. </a:t>
            </a:r>
          </a:p>
          <a:p>
            <a:pPr fontAlgn="base"/>
            <a:r>
              <a:rPr lang="en-US" dirty="0"/>
              <a:t>A flag</a:t>
            </a:r>
            <a:r>
              <a:rPr lang="en-US" i="1" dirty="0"/>
              <a:t> </a:t>
            </a:r>
            <a:r>
              <a:rPr lang="en-US" dirty="0"/>
              <a:t>byte is used to separate the frame as both the starting and ending delimiter.</a:t>
            </a:r>
          </a:p>
          <a:p>
            <a:pPr fontAlgn="base"/>
            <a:r>
              <a:rPr lang="en-US" dirty="0"/>
              <a:t>This technique is called </a:t>
            </a:r>
            <a:r>
              <a:rPr lang="en-US" i="1" dirty="0"/>
              <a:t>byte stuffing</a:t>
            </a:r>
            <a:r>
              <a:rPr lang="en-US" dirty="0"/>
              <a:t> or </a:t>
            </a:r>
            <a:r>
              <a:rPr lang="en-US" i="1" dirty="0"/>
              <a:t>character stuffing</a:t>
            </a:r>
            <a:r>
              <a:rPr lang="en-US" dirty="0"/>
              <a:t>.</a:t>
            </a:r>
          </a:p>
          <a:p>
            <a:pPr fontAlgn="base"/>
            <a:r>
              <a:rPr lang="en-US" dirty="0"/>
              <a:t>In this way, if the receiver ever loses synchronization, it can just search for the flag byte to find the end of the current frame. </a:t>
            </a:r>
          </a:p>
          <a:p>
            <a:pPr fontAlgn="base"/>
            <a:r>
              <a:rPr lang="en-US" dirty="0"/>
              <a:t>Two consecutive flag bytes indicate the end of one frame and start of the next one.</a:t>
            </a:r>
          </a:p>
          <a:p>
            <a:pPr fontAlgn="base"/>
            <a:r>
              <a:rPr lang="en-US" dirty="0"/>
              <a:t>To solve this problem, is to have the sender's data link layer insert a special escape byte (ESC) just before each "accidental" flag byte in the data. </a:t>
            </a:r>
          </a:p>
          <a:p>
            <a:pPr fontAlgn="base"/>
            <a:r>
              <a:rPr lang="en-US" dirty="0"/>
              <a:t>The data link layer on the receiving end removes the escape byte before the data are given to the network layer. </a:t>
            </a:r>
          </a:p>
          <a:p>
            <a:r>
              <a:rPr lang="en-US" b="0" dirty="0" smtClean="0">
                <a:effectLst/>
              </a:rPr>
              <a:t/>
            </a:r>
            <a:br>
              <a:rPr lang="en-US" b="0" dirty="0" smtClean="0">
                <a:effectLst/>
              </a:rPr>
            </a:br>
            <a:endParaRPr lang="en-US" dirty="0"/>
          </a:p>
        </p:txBody>
      </p:sp>
    </p:spTree>
    <p:extLst>
      <p:ext uri="{BB962C8B-B14F-4D97-AF65-F5344CB8AC3E}">
        <p14:creationId xmlns:p14="http://schemas.microsoft.com/office/powerpoint/2010/main" val="687128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Stuffing</a:t>
            </a:r>
            <a:endParaRPr lang="en-US" dirty="0"/>
          </a:p>
        </p:txBody>
      </p:sp>
      <p:pic>
        <p:nvPicPr>
          <p:cNvPr id="7171" name="Picture 3" descr="https://lh7-us.googleusercontent.com/TBOoFrhAvirzZ7S3ag4CAKp7J3pjnflpwowCj9heI1CHIG7cUhzP-5Q-CviXaCoSd5uqLwdbKhF23mG2P8hy2RXbiKftyZ1mnbIToeP8nMp2U83B7_wj6AWXF5bEbsdT_Cy7p21BMJJohCRGJmZKB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69361"/>
            <a:ext cx="8315097" cy="3700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705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 Control in Data Link </a:t>
            </a:r>
            <a:r>
              <a:rPr lang="en-US" b="1" dirty="0" smtClean="0"/>
              <a:t>Layer</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Flow control</a:t>
            </a:r>
            <a:r>
              <a:rPr lang="en-US" dirty="0"/>
              <a:t> is </a:t>
            </a:r>
            <a:r>
              <a:rPr lang="en-US" u="sng" dirty="0">
                <a:hlinkClick r:id="rId2"/>
              </a:rPr>
              <a:t>design issue at Data Link Layer</a:t>
            </a:r>
            <a:r>
              <a:rPr lang="en-US" dirty="0"/>
              <a:t>. It is a technique that generally observes the proper flow of data from sender to receiver. It is very essential because it is possible for sender to transmit data or information at very fast rate and hence receiver can receive this information and process it. </a:t>
            </a:r>
            <a:endParaRPr lang="en-US" dirty="0" smtClean="0"/>
          </a:p>
          <a:p>
            <a:r>
              <a:rPr lang="en-US" dirty="0"/>
              <a:t> Flow control is actually set of procedures that explains sender about how much data or frames it can transfer or transmit before data overwhelms receiver. The receiving device also contains only limited amount of speed and memory to store data. This is why receiving device should be able to tell or inform the sender about stopping the transmission or transferring of data on temporary basis before it reaches limit. It also needs buffer, large block of memory for just storing data or frames until they are processed.</a:t>
            </a:r>
          </a:p>
        </p:txBody>
      </p:sp>
    </p:spTree>
    <p:extLst>
      <p:ext uri="{BB962C8B-B14F-4D97-AF65-F5344CB8AC3E}">
        <p14:creationId xmlns:p14="http://schemas.microsoft.com/office/powerpoint/2010/main" val="4032493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Host and routers are as nodes.</a:t>
            </a:r>
            <a:endParaRPr lang="en-US" sz="2400" dirty="0"/>
          </a:p>
          <a:p>
            <a:pPr fontAlgn="base"/>
            <a:r>
              <a:rPr lang="en-US" dirty="0"/>
              <a:t>Communication channels that connect adjacent nodes along communication path, its called links.</a:t>
            </a:r>
            <a:endParaRPr lang="en-US" sz="2400" dirty="0"/>
          </a:p>
          <a:p>
            <a:pPr lvl="1" fontAlgn="base"/>
            <a:r>
              <a:rPr lang="en-US" dirty="0"/>
              <a:t>Wired links</a:t>
            </a:r>
            <a:endParaRPr lang="en-US" sz="2000" dirty="0"/>
          </a:p>
          <a:p>
            <a:pPr lvl="1" fontAlgn="base"/>
            <a:r>
              <a:rPr lang="en-US" dirty="0"/>
              <a:t>Wireless links</a:t>
            </a:r>
            <a:endParaRPr lang="en-US" sz="2000" dirty="0"/>
          </a:p>
          <a:p>
            <a:pPr lvl="1" fontAlgn="base"/>
            <a:r>
              <a:rPr lang="en-US" dirty="0"/>
              <a:t>LANs</a:t>
            </a:r>
            <a:endParaRPr lang="en-US" sz="2000" dirty="0"/>
          </a:p>
          <a:p>
            <a:pPr fontAlgn="base"/>
            <a:r>
              <a:rPr lang="en-US" dirty="0"/>
              <a:t>In this layer, Packet is form of frame  from encapsulate datagram.</a:t>
            </a:r>
            <a:endParaRPr lang="en-US" sz="2400" dirty="0"/>
          </a:p>
          <a:p>
            <a:pPr fontAlgn="base"/>
            <a:r>
              <a:rPr lang="en-US" dirty="0"/>
              <a:t>This layer has responsibility of  transferring datagram from one node to physically adjacent node over a link.</a:t>
            </a:r>
            <a:endParaRPr lang="en-US" sz="2400" dirty="0"/>
          </a:p>
          <a:p>
            <a:pPr marL="0" indent="0">
              <a:buNone/>
            </a:pPr>
            <a:r>
              <a:rPr lang="en-US" b="0" dirty="0" smtClean="0">
                <a:effectLst/>
              </a:rPr>
              <a:t/>
            </a:r>
            <a:br>
              <a:rPr lang="en-US" b="0" dirty="0" smtClean="0">
                <a:effectLst/>
              </a:rPr>
            </a:br>
            <a:r>
              <a:rPr lang="en-US" b="0" dirty="0" smtClean="0">
                <a:effectLst/>
              </a:rPr>
              <a:t/>
            </a:r>
            <a:br>
              <a:rPr lang="en-US" b="0" dirty="0" smtClean="0">
                <a:effectLst/>
              </a:rPr>
            </a:br>
            <a:endParaRPr lang="en-US" dirty="0"/>
          </a:p>
        </p:txBody>
      </p:sp>
      <p:pic>
        <p:nvPicPr>
          <p:cNvPr id="1026" name="Picture 2" descr="antenna_radiation_styliz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830263"/>
            <a:ext cx="952500" cy="2000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phone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830263"/>
            <a:ext cx="314325" cy="752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r_icon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8" y="-830263"/>
            <a:ext cx="19431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antenna_styliz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 y="-830263"/>
            <a:ext cx="121920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956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a:t>Approaches to Flow Control :</a:t>
            </a:r>
            <a:r>
              <a:rPr lang="en-US" dirty="0"/>
              <a:t> Flow Control is classified into two categories</a:t>
            </a:r>
            <a:r>
              <a:rPr lang="en-US" dirty="0" smtClean="0"/>
              <a:t>:</a:t>
            </a:r>
          </a:p>
          <a:p>
            <a:pPr fontAlgn="base"/>
            <a:r>
              <a:rPr lang="en-US" b="1" dirty="0"/>
              <a:t>Feedback – based Flow Control :</a:t>
            </a:r>
            <a:r>
              <a:rPr lang="en-US" dirty="0"/>
              <a:t> In this control technique, sender simply transmits data or information or frame to receiver, then receiver transmits data back to sender and also allows sender to transmit more amount of data or tell sender about how receiver is processing or doing. This simply means that sender transmits data or frames after it has received acknowledgements from user.</a:t>
            </a:r>
          </a:p>
          <a:p>
            <a:pPr fontAlgn="base"/>
            <a:r>
              <a:rPr lang="en-US" b="1" dirty="0"/>
              <a:t>Rate – based Flow Control :</a:t>
            </a:r>
            <a:r>
              <a:rPr lang="en-US" dirty="0"/>
              <a:t> In this control technique, usually when sender sends or transfer data at faster speed to receiver and receiver is not being able to receive data at the speed, then mechanism known as built-in mechanism in protocol will just limit or restricts overall rate at which data or information is being transferred or transmitted by sender without any feedback or acknowledgement from receiver.</a:t>
            </a:r>
          </a:p>
          <a:p>
            <a:endParaRPr lang="en-US" dirty="0"/>
          </a:p>
        </p:txBody>
      </p:sp>
      <p:sp>
        <p:nvSpPr>
          <p:cNvPr id="4" name="Title 1"/>
          <p:cNvSpPr>
            <a:spLocks noGrp="1"/>
          </p:cNvSpPr>
          <p:nvPr>
            <p:ph type="title"/>
          </p:nvPr>
        </p:nvSpPr>
        <p:spPr/>
        <p:txBody>
          <a:bodyPr/>
          <a:lstStyle/>
          <a:p>
            <a:r>
              <a:rPr lang="en-US" b="1" dirty="0"/>
              <a:t>Flow Control in Data Link </a:t>
            </a:r>
            <a:r>
              <a:rPr lang="en-US" b="1" dirty="0" smtClean="0"/>
              <a:t>Layer</a:t>
            </a:r>
            <a:endParaRPr lang="en-US" dirty="0"/>
          </a:p>
        </p:txBody>
      </p:sp>
    </p:spTree>
    <p:extLst>
      <p:ext uri="{BB962C8B-B14F-4D97-AF65-F5344CB8AC3E}">
        <p14:creationId xmlns:p14="http://schemas.microsoft.com/office/powerpoint/2010/main" val="1774769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 and Wait Protocol</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b="1" dirty="0"/>
              <a:t>Techniques of Flow Control in Data Link Layer :</a:t>
            </a:r>
            <a:r>
              <a:rPr lang="en-US" dirty="0"/>
              <a:t> There are basically two types of techniques being developed to control the flow of data</a:t>
            </a:r>
          </a:p>
          <a:p>
            <a:pPr fontAlgn="base"/>
            <a:r>
              <a:rPr lang="en-US" dirty="0"/>
              <a:t>This method is the easiest and simplest form of flow control. In this method, basically message or data is broken down into various multiple frames, and then receiver indicates its readiness to receive frame of data. When acknowledgement is received, then only sender will send or transfer the next frame. This process is continued until sender transmits EOT (End of Transmission) frame. In this method, only one of frames can be in transmission at a time. It leads to inefficiency i.e. less productivity if propagation delay is very much longer than the transmission delay and Ultimately  In this method sender sent single frame and receiver  take one frame at a time and sent acknowledgement(which is next frame number only) for new frame. </a:t>
            </a:r>
          </a:p>
          <a:p>
            <a:pPr fontAlgn="base"/>
            <a:r>
              <a:rPr lang="en-US" dirty="0"/>
              <a:t> </a:t>
            </a:r>
            <a:r>
              <a:rPr lang="en-US" b="1" dirty="0"/>
              <a:t>Advantages –</a:t>
            </a:r>
            <a:endParaRPr lang="en-US" dirty="0"/>
          </a:p>
          <a:p>
            <a:pPr fontAlgn="base"/>
            <a:r>
              <a:rPr lang="en-US" dirty="0"/>
              <a:t>This method is very easiest and simple and each of the frames is checked and acknowledged well.</a:t>
            </a:r>
          </a:p>
          <a:p>
            <a:pPr fontAlgn="base"/>
            <a:r>
              <a:rPr lang="en-US" dirty="0"/>
              <a:t>This method is also very accurate.</a:t>
            </a:r>
          </a:p>
          <a:p>
            <a:pPr fontAlgn="base"/>
            <a:r>
              <a:rPr lang="en-US" b="1" dirty="0"/>
              <a:t>Disadvantages –</a:t>
            </a:r>
            <a:endParaRPr lang="en-US" dirty="0"/>
          </a:p>
          <a:p>
            <a:pPr fontAlgn="base"/>
            <a:r>
              <a:rPr lang="en-US" dirty="0"/>
              <a:t>This method is fairly slow.</a:t>
            </a:r>
          </a:p>
          <a:p>
            <a:pPr fontAlgn="base"/>
            <a:r>
              <a:rPr lang="en-US" dirty="0"/>
              <a:t>In this, only one packet or frame can be sent at a time.</a:t>
            </a:r>
          </a:p>
          <a:p>
            <a:pPr fontAlgn="base"/>
            <a:r>
              <a:rPr lang="en-US" dirty="0"/>
              <a:t>It is very inefficient and makes the transmission process very slow.</a:t>
            </a:r>
          </a:p>
          <a:p>
            <a:endParaRPr lang="en-US" dirty="0"/>
          </a:p>
        </p:txBody>
      </p:sp>
    </p:spTree>
    <p:extLst>
      <p:ext uri="{BB962C8B-B14F-4D97-AF65-F5344CB8AC3E}">
        <p14:creationId xmlns:p14="http://schemas.microsoft.com/office/powerpoint/2010/main" val="3644591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and Wait Protocol</a:t>
            </a:r>
            <a:endParaRPr lang="en-US" dirty="0"/>
          </a:p>
        </p:txBody>
      </p:sp>
      <p:pic>
        <p:nvPicPr>
          <p:cNvPr id="819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966" y="2001612"/>
            <a:ext cx="4498068" cy="423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5804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Window Protocol</a:t>
            </a:r>
          </a:p>
        </p:txBody>
      </p:sp>
      <p:sp>
        <p:nvSpPr>
          <p:cNvPr id="3" name="Content Placeholder 2"/>
          <p:cNvSpPr>
            <a:spLocks noGrp="1"/>
          </p:cNvSpPr>
          <p:nvPr>
            <p:ph idx="1"/>
          </p:nvPr>
        </p:nvSpPr>
        <p:spPr/>
        <p:txBody>
          <a:bodyPr>
            <a:normAutofit fontScale="77500" lnSpcReduction="20000"/>
          </a:bodyPr>
          <a:lstStyle/>
          <a:p>
            <a:r>
              <a:rPr lang="en-US" dirty="0"/>
              <a:t>The sliding window is a technique for sending multiple frames at a time. It controls the data packets between the two devices where reliable and gradual delivery of data frames is needed. It is also used in </a:t>
            </a:r>
            <a:r>
              <a:rPr lang="en-US" dirty="0">
                <a:hlinkClick r:id="rId2"/>
              </a:rPr>
              <a:t>TCP (Transmission Control Protocol)</a:t>
            </a:r>
            <a:r>
              <a:rPr lang="en-US" dirty="0"/>
              <a:t>.</a:t>
            </a:r>
          </a:p>
          <a:p>
            <a:r>
              <a:rPr lang="en-US" dirty="0"/>
              <a:t>In this technique, each frame has sent from the sequence number. The sequence numbers are used to find the missing data in the receiver end. The purpose of the sliding window technique is to avoid duplicate data, so it uses the sequence number</a:t>
            </a:r>
            <a:r>
              <a:rPr lang="en-US" dirty="0" smtClean="0"/>
              <a:t>.</a:t>
            </a:r>
          </a:p>
          <a:p>
            <a:r>
              <a:rPr lang="en-US" dirty="0"/>
              <a:t>Go-Back-N ARQ</a:t>
            </a:r>
          </a:p>
          <a:p>
            <a:r>
              <a:rPr lang="en-US" dirty="0"/>
              <a:t>Go-Back-N ARQ protocol is also known as Go-Back-N Automatic Repeat Request. It is a data link layer protocol that uses a sliding window method. In this, if any frame is corrupted or lost, all subsequent frames have to be sent again.</a:t>
            </a:r>
          </a:p>
          <a:p>
            <a:r>
              <a:rPr lang="en-US" dirty="0"/>
              <a:t>The size of the sender window is N in this protocol. For example, Go-Back-8, the size of the sender window, will be 8. The receiver window size is always 1.</a:t>
            </a:r>
          </a:p>
          <a:p>
            <a:r>
              <a:rPr lang="en-US" dirty="0"/>
              <a:t>If the receiver receives a corrupted frame, it cancels it. The receiver does not accept a corrupted frame. When the timer expires, the sender sends the correct frame again.</a:t>
            </a:r>
          </a:p>
          <a:p>
            <a:endParaRPr lang="en-US" dirty="0"/>
          </a:p>
          <a:p>
            <a:endParaRPr lang="en-US" dirty="0"/>
          </a:p>
        </p:txBody>
      </p:sp>
    </p:spTree>
    <p:extLst>
      <p:ext uri="{BB962C8B-B14F-4D97-AF65-F5344CB8AC3E}">
        <p14:creationId xmlns:p14="http://schemas.microsoft.com/office/powerpoint/2010/main" val="2158624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39600" y="1825625"/>
            <a:ext cx="4912800" cy="4351338"/>
          </a:xfrm>
          <a:prstGeom prst="rect">
            <a:avLst/>
          </a:prstGeom>
        </p:spPr>
      </p:pic>
      <p:sp>
        <p:nvSpPr>
          <p:cNvPr id="5" name="Title 1"/>
          <p:cNvSpPr>
            <a:spLocks noGrp="1"/>
          </p:cNvSpPr>
          <p:nvPr>
            <p:ph type="title"/>
          </p:nvPr>
        </p:nvSpPr>
        <p:spPr/>
        <p:txBody>
          <a:bodyPr/>
          <a:lstStyle/>
          <a:p>
            <a:r>
              <a:rPr lang="en-US" dirty="0"/>
              <a:t>Sliding Window Protocol</a:t>
            </a:r>
          </a:p>
        </p:txBody>
      </p:sp>
    </p:spTree>
    <p:extLst>
      <p:ext uri="{BB962C8B-B14F-4D97-AF65-F5344CB8AC3E}">
        <p14:creationId xmlns:p14="http://schemas.microsoft.com/office/powerpoint/2010/main" val="2257582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a:t>
            </a:r>
            <a:r>
              <a:rPr lang="en-US" b="1" dirty="0" smtClean="0"/>
              <a:t>nternet Protocol</a:t>
            </a:r>
            <a:endParaRPr lang="en-US" dirty="0"/>
          </a:p>
        </p:txBody>
      </p:sp>
      <p:sp>
        <p:nvSpPr>
          <p:cNvPr id="3" name="Content Placeholder 2"/>
          <p:cNvSpPr>
            <a:spLocks noGrp="1"/>
          </p:cNvSpPr>
          <p:nvPr>
            <p:ph idx="1"/>
          </p:nvPr>
        </p:nvSpPr>
        <p:spPr/>
        <p:txBody>
          <a:bodyPr>
            <a:normAutofit fontScale="92500" lnSpcReduction="20000"/>
          </a:bodyPr>
          <a:lstStyle/>
          <a:p>
            <a:r>
              <a:rPr lang="en-US" dirty="0"/>
              <a:t>Here, IP stands for </a:t>
            </a:r>
            <a:r>
              <a:rPr lang="en-US" b="1" dirty="0"/>
              <a:t>internet protocol</a:t>
            </a:r>
            <a:r>
              <a:rPr lang="en-US" dirty="0"/>
              <a:t>. It is a protocol defined in the TCP/IP model used for sending the packets from source to destination. The main task of IP is to deliver the packets from source to the destination based on the IP addresses available in the packet headers. IP defines the packet structure that hides the data which is to be delivered as well as the addressing method that labels the datagram with a source and destination information.</a:t>
            </a:r>
          </a:p>
          <a:p>
            <a:r>
              <a:rPr lang="en-US" dirty="0"/>
              <a:t>An IP protocol provides the connectionless service, which is accompanied by two transport protocols, i.e., </a:t>
            </a:r>
            <a:r>
              <a:rPr lang="en-US" dirty="0">
                <a:hlinkClick r:id="rId2"/>
              </a:rPr>
              <a:t>TCP/IP</a:t>
            </a:r>
            <a:r>
              <a:rPr lang="en-US" dirty="0"/>
              <a:t> and UDP/IP, so internet protocol is also known as </a:t>
            </a:r>
            <a:r>
              <a:rPr lang="en-US" dirty="0">
                <a:hlinkClick r:id="rId3"/>
              </a:rPr>
              <a:t>TCP/IP</a:t>
            </a:r>
            <a:r>
              <a:rPr lang="en-US" dirty="0"/>
              <a:t> or </a:t>
            </a:r>
            <a:r>
              <a:rPr lang="en-US" dirty="0">
                <a:hlinkClick r:id="rId4"/>
              </a:rPr>
              <a:t>UDP</a:t>
            </a:r>
            <a:r>
              <a:rPr lang="en-US" dirty="0"/>
              <a:t>/IP.</a:t>
            </a:r>
          </a:p>
          <a:p>
            <a:r>
              <a:rPr lang="en-US" dirty="0"/>
              <a:t>The first version of IP (Internet Protocol) was IPv4. After IPv4, IPv6 came into the market, which has been increasingly used on the public internet since 2006.</a:t>
            </a:r>
          </a:p>
          <a:p>
            <a:endParaRPr lang="en-US" dirty="0"/>
          </a:p>
        </p:txBody>
      </p:sp>
    </p:spTree>
    <p:extLst>
      <p:ext uri="{BB962C8B-B14F-4D97-AF65-F5344CB8AC3E}">
        <p14:creationId xmlns:p14="http://schemas.microsoft.com/office/powerpoint/2010/main" val="13226982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Internet Protocol</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dirty="0"/>
              <a:t>development of the protocol gets started in 1974 by </a:t>
            </a:r>
            <a:r>
              <a:rPr lang="en-US" b="1" dirty="0"/>
              <a:t>Bob Kahn and </a:t>
            </a:r>
            <a:r>
              <a:rPr lang="en-US" b="1" dirty="0" err="1"/>
              <a:t>Vint</a:t>
            </a:r>
            <a:r>
              <a:rPr lang="en-US" b="1" dirty="0"/>
              <a:t> Cerf</a:t>
            </a:r>
            <a:r>
              <a:rPr lang="en-US" dirty="0"/>
              <a:t>. It is used in conjunction with the Transmission Control Protocol (TCP), so they together named the </a:t>
            </a:r>
            <a:r>
              <a:rPr lang="en-US" dirty="0">
                <a:hlinkClick r:id="rId2"/>
              </a:rPr>
              <a:t>TCP/IP</a:t>
            </a:r>
            <a:r>
              <a:rPr lang="en-US" dirty="0" smtClean="0"/>
              <a:t>.</a:t>
            </a:r>
          </a:p>
          <a:p>
            <a:r>
              <a:rPr lang="en-US" dirty="0"/>
              <a:t>The first major version of the internet protocol was IPv4, which was version 4. This protocol was officially declared in RFC 791 by the Internet Engineering Task Force (IETF) in 1981.</a:t>
            </a:r>
          </a:p>
          <a:p>
            <a:r>
              <a:rPr lang="en-US" dirty="0"/>
              <a:t>After IPv4, the second major version of the internet protocol was IPv6, which was version 6. It was officially declared by the IETF in 1998. The main reason behind the development of IPv6 was to replace IPv4. There is a big difference between IPv4 and IPv6 is that IPv4 uses 32 bits for addressing, while IPv6 uses 128 bits for addressing.</a:t>
            </a:r>
          </a:p>
          <a:p>
            <a:endParaRPr lang="en-US" dirty="0"/>
          </a:p>
        </p:txBody>
      </p:sp>
    </p:spTree>
    <p:extLst>
      <p:ext uri="{BB962C8B-B14F-4D97-AF65-F5344CB8AC3E}">
        <p14:creationId xmlns:p14="http://schemas.microsoft.com/office/powerpoint/2010/main" val="3043711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Internet protocol</a:t>
            </a:r>
            <a:endParaRPr lang="en-US" dirty="0"/>
          </a:p>
        </p:txBody>
      </p:sp>
      <p:sp>
        <p:nvSpPr>
          <p:cNvPr id="3" name="Content Placeholder 2"/>
          <p:cNvSpPr>
            <a:spLocks noGrp="1"/>
          </p:cNvSpPr>
          <p:nvPr>
            <p:ph idx="1"/>
          </p:nvPr>
        </p:nvSpPr>
        <p:spPr/>
        <p:txBody>
          <a:bodyPr/>
          <a:lstStyle/>
          <a:p>
            <a:r>
              <a:rPr lang="en-US" dirty="0" smtClean="0"/>
              <a:t>The </a:t>
            </a:r>
            <a:r>
              <a:rPr lang="en-US" dirty="0"/>
              <a:t>main function of the internet protocol is to provide addressing to the hosts, encapsulating the data into a packet structure, and routing the data from source to the destination across one or more </a:t>
            </a:r>
            <a:r>
              <a:rPr lang="en-US" dirty="0">
                <a:hlinkClick r:id="rId2"/>
              </a:rPr>
              <a:t>IP</a:t>
            </a:r>
            <a:r>
              <a:rPr lang="en-US" dirty="0"/>
              <a:t> networks. In order to achieve these functionalities, </a:t>
            </a:r>
            <a:r>
              <a:rPr lang="en-US" dirty="0">
                <a:hlinkClick r:id="rId3"/>
              </a:rPr>
              <a:t>internet</a:t>
            </a:r>
            <a:r>
              <a:rPr lang="en-US" dirty="0"/>
              <a:t> protocol provides two major things which are given below</a:t>
            </a:r>
            <a:r>
              <a:rPr lang="en-US" dirty="0" smtClean="0"/>
              <a:t>.</a:t>
            </a:r>
          </a:p>
          <a:p>
            <a:r>
              <a:rPr lang="en-US" b="1" dirty="0"/>
              <a:t>An internet protocol defines two things</a:t>
            </a:r>
            <a:r>
              <a:rPr lang="en-US" b="1" dirty="0" smtClean="0"/>
              <a:t>:</a:t>
            </a:r>
          </a:p>
          <a:p>
            <a:r>
              <a:rPr lang="en-US" dirty="0"/>
              <a:t>Format of IP packet</a:t>
            </a:r>
          </a:p>
          <a:p>
            <a:r>
              <a:rPr lang="en-US" dirty="0"/>
              <a:t>IP Addressing system</a:t>
            </a:r>
          </a:p>
          <a:p>
            <a:endParaRPr lang="en-US" dirty="0"/>
          </a:p>
          <a:p>
            <a:endParaRPr lang="en-US" dirty="0"/>
          </a:p>
        </p:txBody>
      </p:sp>
    </p:spTree>
    <p:extLst>
      <p:ext uri="{BB962C8B-B14F-4D97-AF65-F5344CB8AC3E}">
        <p14:creationId xmlns:p14="http://schemas.microsoft.com/office/powerpoint/2010/main" val="2980327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IP packet?</a:t>
            </a:r>
            <a:br>
              <a:rPr lang="en-US" dirty="0"/>
            </a:br>
            <a:endParaRPr lang="en-US" dirty="0"/>
          </a:p>
        </p:txBody>
      </p:sp>
      <p:pic>
        <p:nvPicPr>
          <p:cNvPr id="9218" name="Picture 2" descr="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41" y="2435905"/>
            <a:ext cx="5537201" cy="44297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90599" y="1974240"/>
            <a:ext cx="10700657" cy="646331"/>
          </a:xfrm>
          <a:prstGeom prst="rect">
            <a:avLst/>
          </a:prstGeom>
        </p:spPr>
        <p:txBody>
          <a:bodyPr wrap="square">
            <a:spAutoFit/>
          </a:bodyPr>
          <a:lstStyle/>
          <a:p>
            <a:r>
              <a:rPr lang="en-US" b="0" i="0" dirty="0" smtClean="0">
                <a:solidFill>
                  <a:srgbClr val="333333"/>
                </a:solidFill>
                <a:effectLst/>
                <a:latin typeface="inter-regular"/>
              </a:rPr>
              <a:t>Before an IP packet is sent over the network, two major components are added in an IP packet, i.e., </a:t>
            </a:r>
            <a:r>
              <a:rPr lang="en-US" b="1" i="0" dirty="0" smtClean="0">
                <a:solidFill>
                  <a:srgbClr val="333333"/>
                </a:solidFill>
                <a:effectLst/>
                <a:latin typeface="inter-bold"/>
              </a:rPr>
              <a:t>header</a:t>
            </a:r>
            <a:r>
              <a:rPr lang="en-US" b="0" i="0" dirty="0" smtClean="0">
                <a:solidFill>
                  <a:srgbClr val="333333"/>
                </a:solidFill>
                <a:effectLst/>
                <a:latin typeface="inter-regular"/>
              </a:rPr>
              <a:t> and a </a:t>
            </a:r>
            <a:r>
              <a:rPr lang="en-US" b="1" i="0" dirty="0" smtClean="0">
                <a:solidFill>
                  <a:srgbClr val="333333"/>
                </a:solidFill>
                <a:effectLst/>
                <a:latin typeface="inter-bold"/>
              </a:rPr>
              <a:t>payload</a:t>
            </a:r>
            <a:r>
              <a:rPr lang="en-US" b="0" i="0" dirty="0" smtClean="0">
                <a:solidFill>
                  <a:srgbClr val="333333"/>
                </a:solidFill>
                <a:effectLst/>
                <a:latin typeface="inter-regular"/>
              </a:rPr>
              <a:t>.</a:t>
            </a:r>
            <a:endParaRPr lang="en-US" dirty="0"/>
          </a:p>
        </p:txBody>
      </p:sp>
    </p:spTree>
    <p:extLst>
      <p:ext uri="{BB962C8B-B14F-4D97-AF65-F5344CB8AC3E}">
        <p14:creationId xmlns:p14="http://schemas.microsoft.com/office/powerpoint/2010/main" val="42800344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Source IP address: The source is the one who is sending the data.</a:t>
            </a:r>
          </a:p>
          <a:p>
            <a:r>
              <a:rPr lang="en-US" dirty="0"/>
              <a:t>Destination IP address: The destination is a host that receives the data from the sender.</a:t>
            </a:r>
          </a:p>
          <a:p>
            <a:r>
              <a:rPr lang="en-US" dirty="0"/>
              <a:t>Header length</a:t>
            </a:r>
          </a:p>
          <a:p>
            <a:r>
              <a:rPr lang="en-US" dirty="0"/>
              <a:t>Packet length</a:t>
            </a:r>
          </a:p>
          <a:p>
            <a:r>
              <a:rPr lang="en-US" dirty="0"/>
              <a:t>TTL (Time to Live): The number of hops occurs before the packet gets discarded.</a:t>
            </a:r>
          </a:p>
          <a:p>
            <a:r>
              <a:rPr lang="en-US" dirty="0"/>
              <a:t>Transport protocol: The transport protocol used by the internet protocol, either it can be TCP or UDP.</a:t>
            </a:r>
          </a:p>
          <a:p>
            <a:r>
              <a:rPr lang="en-US" dirty="0"/>
              <a:t>There is a total of 14 fields exist in the IP header, and one of them is optional.</a:t>
            </a:r>
          </a:p>
          <a:p>
            <a:r>
              <a:rPr lang="en-US" b="1" dirty="0"/>
              <a:t>Payload:</a:t>
            </a:r>
            <a:r>
              <a:rPr lang="en-US" dirty="0"/>
              <a:t> Payload is the data that is to be transported.</a:t>
            </a:r>
          </a:p>
          <a:p>
            <a:endParaRPr lang="en-US" dirty="0"/>
          </a:p>
        </p:txBody>
      </p:sp>
      <p:sp>
        <p:nvSpPr>
          <p:cNvPr id="4" name="Title 1"/>
          <p:cNvSpPr>
            <a:spLocks noGrp="1"/>
          </p:cNvSpPr>
          <p:nvPr>
            <p:ph type="title"/>
          </p:nvPr>
        </p:nvSpPr>
        <p:spPr/>
        <p:txBody>
          <a:bodyPr/>
          <a:lstStyle/>
          <a:p>
            <a:r>
              <a:rPr lang="en-US" dirty="0"/>
              <a:t>What is an IP packet?</a:t>
            </a:r>
            <a:br>
              <a:rPr lang="en-US" dirty="0"/>
            </a:br>
            <a:endParaRPr lang="en-US" dirty="0"/>
          </a:p>
        </p:txBody>
      </p:sp>
    </p:spTree>
    <p:extLst>
      <p:ext uri="{BB962C8B-B14F-4D97-AF65-F5344CB8AC3E}">
        <p14:creationId xmlns:p14="http://schemas.microsoft.com/office/powerpoint/2010/main" val="3122675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Link Layer </a:t>
            </a:r>
            <a:r>
              <a:rPr lang="en-US" dirty="0" smtClean="0"/>
              <a:t>Services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b="1" dirty="0"/>
              <a:t>Framing</a:t>
            </a:r>
            <a:endParaRPr lang="en-US" sz="2400" b="1" dirty="0"/>
          </a:p>
          <a:p>
            <a:pPr lvl="1" fontAlgn="base"/>
            <a:r>
              <a:rPr lang="en-US" dirty="0"/>
              <a:t>Encapsulate datagram into frame.</a:t>
            </a:r>
            <a:endParaRPr lang="en-US" sz="2000" dirty="0"/>
          </a:p>
          <a:p>
            <a:pPr lvl="1" fontAlgn="base"/>
            <a:r>
              <a:rPr lang="en-US" dirty="0"/>
              <a:t>Adding header and trailer.</a:t>
            </a:r>
            <a:endParaRPr lang="en-US" sz="2000" dirty="0"/>
          </a:p>
          <a:p>
            <a:pPr fontAlgn="base"/>
            <a:r>
              <a:rPr lang="en-US" b="1" dirty="0"/>
              <a:t>Link Access</a:t>
            </a:r>
            <a:endParaRPr lang="en-US" sz="2400" b="1" dirty="0"/>
          </a:p>
          <a:p>
            <a:pPr lvl="1" fontAlgn="base"/>
            <a:r>
              <a:rPr lang="en-US" dirty="0"/>
              <a:t>“MAC” addresses used in frame headers to identify source and destination. It is different from IP address.</a:t>
            </a:r>
            <a:endParaRPr lang="en-US" sz="2000" dirty="0"/>
          </a:p>
          <a:p>
            <a:pPr fontAlgn="base"/>
            <a:r>
              <a:rPr lang="en-US" b="1" dirty="0"/>
              <a:t>Reliable Delivery</a:t>
            </a:r>
            <a:endParaRPr lang="en-US" sz="2400" b="1" dirty="0"/>
          </a:p>
          <a:p>
            <a:pPr lvl="1" fontAlgn="base"/>
            <a:r>
              <a:rPr lang="en-US" dirty="0"/>
              <a:t>If this layer protocol provides reliable delivery service, it guarantees to move each network-layer datagram across the link without error. </a:t>
            </a:r>
            <a:endParaRPr lang="en-US" sz="2000" dirty="0"/>
          </a:p>
          <a:p>
            <a:pPr lvl="1" fontAlgn="base"/>
            <a:r>
              <a:rPr lang="en-US" dirty="0"/>
              <a:t>A link-layer reliable delivery service can be achieved with acknowledgments and retransmissions.</a:t>
            </a:r>
            <a:endParaRPr lang="en-US" sz="2000" dirty="0"/>
          </a:p>
          <a:p>
            <a:pPr fontAlgn="base"/>
            <a:r>
              <a:rPr lang="en-US" b="1" dirty="0"/>
              <a:t>Flow Control</a:t>
            </a:r>
            <a:endParaRPr lang="en-US" sz="2400" b="1" dirty="0"/>
          </a:p>
          <a:p>
            <a:pPr lvl="1" fontAlgn="base"/>
            <a:r>
              <a:rPr lang="en-US" dirty="0"/>
              <a:t>Pacing between adjacent sending and receiving nodes.</a:t>
            </a:r>
            <a:endParaRPr lang="en-US" sz="2000" dirty="0"/>
          </a:p>
          <a:p>
            <a:pPr fontAlgn="base"/>
            <a:r>
              <a:rPr lang="en-US" dirty="0"/>
              <a:t>Error Detection &amp; Correction</a:t>
            </a:r>
            <a:endParaRPr lang="en-US" sz="2400" dirty="0"/>
          </a:p>
          <a:p>
            <a:pPr lvl="1" fontAlgn="base"/>
            <a:r>
              <a:rPr lang="en-US" dirty="0"/>
              <a:t>Errors caused by signal attenuation and noise. </a:t>
            </a:r>
            <a:endParaRPr lang="en-US" sz="2000" dirty="0"/>
          </a:p>
          <a:p>
            <a:pPr lvl="1" fontAlgn="base"/>
            <a:r>
              <a:rPr lang="en-US" dirty="0"/>
              <a:t>Receiver detects presence of errors.</a:t>
            </a:r>
            <a:endParaRPr lang="en-US" sz="2000" dirty="0"/>
          </a:p>
          <a:p>
            <a:pPr lvl="1" fontAlgn="base"/>
            <a:r>
              <a:rPr lang="en-US" dirty="0"/>
              <a:t>Sender send signal for retransmission or drops frame.</a:t>
            </a:r>
            <a:endParaRPr lang="en-US" sz="2000" dirty="0"/>
          </a:p>
          <a:p>
            <a:pPr lvl="1" fontAlgn="base"/>
            <a:r>
              <a:rPr lang="en-US" dirty="0"/>
              <a:t>Receiver identifies </a:t>
            </a:r>
            <a:r>
              <a:rPr lang="en-US" i="1" dirty="0"/>
              <a:t>and corrects</a:t>
            </a:r>
            <a:r>
              <a:rPr lang="en-US" dirty="0"/>
              <a:t> bit error(s) without resorting to retransmission.</a:t>
            </a:r>
            <a:endParaRPr lang="en-US" sz="2000" dirty="0"/>
          </a:p>
          <a:p>
            <a:endParaRPr lang="en-US" dirty="0"/>
          </a:p>
        </p:txBody>
      </p:sp>
    </p:spTree>
    <p:extLst>
      <p:ext uri="{BB962C8B-B14F-4D97-AF65-F5344CB8AC3E}">
        <p14:creationId xmlns:p14="http://schemas.microsoft.com/office/powerpoint/2010/main" val="21641177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the IP routing perform?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IP </a:t>
            </a:r>
            <a:r>
              <a:rPr lang="en-US" dirty="0"/>
              <a:t>routing is a process of determining the path for data so that it can travel from the source to the destination. As we know that the data is divided into multiple packets, and each packet will pass through a web of the router until it reaches the final destination. The path that the data packet follows is determined by the routing algorithm. The routing algorithm considers various factors like the size of the packet and its header to determine the efficient route for the data from the source to the destination. When the data packet reaches some router, then the source address and destination address are used with a routing table to determine the next hop's address. This process goes on until it reaches the destination. The data is divided into multiple packets so all the packets will travel individually to reach the destination.</a:t>
            </a:r>
          </a:p>
          <a:p>
            <a:endParaRPr lang="en-US" dirty="0"/>
          </a:p>
        </p:txBody>
      </p:sp>
    </p:spTree>
    <p:extLst>
      <p:ext uri="{BB962C8B-B14F-4D97-AF65-F5344CB8AC3E}">
        <p14:creationId xmlns:p14="http://schemas.microsoft.com/office/powerpoint/2010/main" val="2845949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IP Addressing?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IPv4 </a:t>
            </a:r>
            <a:r>
              <a:rPr lang="en-US" dirty="0" smtClean="0"/>
              <a:t>addresses are divided into two categories:</a:t>
            </a:r>
          </a:p>
          <a:p>
            <a:r>
              <a:rPr lang="en-US" b="1" dirty="0" smtClean="0"/>
              <a:t>Public </a:t>
            </a:r>
            <a:r>
              <a:rPr lang="en-US" b="1" dirty="0"/>
              <a:t>address</a:t>
            </a:r>
          </a:p>
          <a:p>
            <a:r>
              <a:rPr lang="en-US" dirty="0"/>
              <a:t>The public address is also known as an external address as they are grouped under the WAN addresses. We can also define the public address as a way to communicate outside the network. This address is used to access the internet. The public address available on our computer provides the remote access to our computer. With the help of a public address, we can set up the home server to access the internet. This address is generally assigned by the ISP (Internet Service Provider).</a:t>
            </a:r>
          </a:p>
          <a:p>
            <a:r>
              <a:rPr lang="en-US" dirty="0"/>
              <a:t>Key points related to public address are:</a:t>
            </a:r>
          </a:p>
          <a:p>
            <a:r>
              <a:rPr lang="en-US" dirty="0"/>
              <a:t>The scope of the public address is global, which means that we can communicate outside the network.</a:t>
            </a:r>
          </a:p>
          <a:p>
            <a:r>
              <a:rPr lang="en-US" dirty="0"/>
              <a:t>This address is assigned by the ISP (Internet Service Provider).</a:t>
            </a:r>
          </a:p>
          <a:p>
            <a:r>
              <a:rPr lang="en-US" dirty="0"/>
              <a:t>It is not available at free of cost.</a:t>
            </a:r>
          </a:p>
          <a:p>
            <a:r>
              <a:rPr lang="en-US" dirty="0"/>
              <a:t>We can get the Public IP by typing on Google "What is my IP</a:t>
            </a:r>
            <a:r>
              <a:rPr lang="en-US" dirty="0" smtClean="0"/>
              <a:t>".</a:t>
            </a:r>
            <a:endParaRPr lang="en-US" dirty="0"/>
          </a:p>
        </p:txBody>
      </p:sp>
    </p:spTree>
    <p:extLst>
      <p:ext uri="{BB962C8B-B14F-4D97-AF65-F5344CB8AC3E}">
        <p14:creationId xmlns:p14="http://schemas.microsoft.com/office/powerpoint/2010/main" val="31740070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6429"/>
            <a:ext cx="10515600" cy="5360534"/>
          </a:xfrm>
        </p:spPr>
        <p:txBody>
          <a:bodyPr>
            <a:normAutofit fontScale="62500" lnSpcReduction="20000"/>
          </a:bodyPr>
          <a:lstStyle/>
          <a:p>
            <a:r>
              <a:rPr lang="en-US" b="1" dirty="0" smtClean="0"/>
              <a:t>Private address</a:t>
            </a:r>
          </a:p>
          <a:p>
            <a:r>
              <a:rPr lang="en-US" dirty="0" smtClean="0"/>
              <a:t>A private address is also known as an internal address, as it is grouped under the LAN addresses. It is used to communicate within the network. These addresses are not routed on the internet so that no traffic can come from the internet to this private address. The address space for the private address is allocated using </a:t>
            </a:r>
            <a:r>
              <a:rPr lang="en-US" b="1" dirty="0" err="1" smtClean="0"/>
              <a:t>InterNIC</a:t>
            </a:r>
            <a:r>
              <a:rPr lang="en-US" dirty="0" smtClean="0"/>
              <a:t> to create our own network. The private addresses are assigned to mainly those computers, printers, smartphones, which are kept inside the home or the computers that are kept within the organization. For example, a private address is assigned to the printer, which is kept inside our home, so that our family member can take out the print from the printer.</a:t>
            </a:r>
          </a:p>
          <a:p>
            <a:endParaRPr lang="en-US" dirty="0" smtClean="0"/>
          </a:p>
          <a:p>
            <a:r>
              <a:rPr lang="en-US" dirty="0" smtClean="0"/>
              <a:t>If </a:t>
            </a:r>
            <a:r>
              <a:rPr lang="en-US" dirty="0"/>
              <a:t>the computer is assigned with a private address, then the devices available within the local network can view the computer through the private </a:t>
            </a:r>
            <a:r>
              <a:rPr lang="en-US" dirty="0" err="1"/>
              <a:t>ip</a:t>
            </a:r>
            <a:r>
              <a:rPr lang="en-US" dirty="0"/>
              <a:t> address. However, the devices available outside the local network cannot view the computer through the private IP address, but they can access the computer if they know the router's public address. To access the computer directly, NAT (Network Address Translator) is to be used.</a:t>
            </a:r>
          </a:p>
          <a:p>
            <a:r>
              <a:rPr lang="en-US" b="1" dirty="0"/>
              <a:t>Key points related to private address are:</a:t>
            </a:r>
            <a:endParaRPr lang="en-US" dirty="0"/>
          </a:p>
          <a:p>
            <a:r>
              <a:rPr lang="en-US" dirty="0"/>
              <a:t>Its scope is local, as we can communicate within the network only.</a:t>
            </a:r>
          </a:p>
          <a:p>
            <a:r>
              <a:rPr lang="en-US" dirty="0"/>
              <a:t>It is generally used for creating a local area network.</a:t>
            </a:r>
          </a:p>
          <a:p>
            <a:r>
              <a:rPr lang="en-US" dirty="0"/>
              <a:t>It is available at free of cost.</a:t>
            </a:r>
          </a:p>
          <a:p>
            <a:r>
              <a:rPr lang="en-US" dirty="0"/>
              <a:t>We can get to know the private IP address by simply typing the "ipconfig" on the command prompt.</a:t>
            </a:r>
          </a:p>
          <a:p>
            <a:endParaRPr lang="en-US" dirty="0"/>
          </a:p>
        </p:txBody>
      </p:sp>
    </p:spTree>
    <p:extLst>
      <p:ext uri="{BB962C8B-B14F-4D97-AF65-F5344CB8AC3E}">
        <p14:creationId xmlns:p14="http://schemas.microsoft.com/office/powerpoint/2010/main" val="3358440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Detection in Computer </a:t>
            </a:r>
            <a:r>
              <a:rPr lang="en-US" b="1" dirty="0" smtClean="0"/>
              <a:t>Networks</a:t>
            </a:r>
            <a:endParaRPr lang="en-US" dirty="0"/>
          </a:p>
        </p:txBody>
      </p:sp>
      <p:sp>
        <p:nvSpPr>
          <p:cNvPr id="3" name="Content Placeholder 2"/>
          <p:cNvSpPr>
            <a:spLocks noGrp="1"/>
          </p:cNvSpPr>
          <p:nvPr>
            <p:ph idx="1"/>
          </p:nvPr>
        </p:nvSpPr>
        <p:spPr/>
        <p:txBody>
          <a:bodyPr>
            <a:normAutofit lnSpcReduction="10000"/>
          </a:bodyPr>
          <a:lstStyle/>
          <a:p>
            <a:r>
              <a:rPr lang="en-US" b="1" dirty="0"/>
              <a:t>Error</a:t>
            </a:r>
            <a:r>
              <a:rPr lang="en-US" dirty="0"/>
              <a:t> is a condition when the receiver’s information does not match the sender’s information. During transmission, digital signals suffer from noise that can introduce errors in the binary bits traveling from sender to receiver. That means a 0 bit may change to 1 or a 1 bit may </a:t>
            </a:r>
            <a:r>
              <a:rPr lang="en-US" dirty="0" smtClean="0"/>
              <a:t>change </a:t>
            </a:r>
            <a:r>
              <a:rPr lang="en-US" dirty="0"/>
              <a:t>to 0</a:t>
            </a:r>
            <a:r>
              <a:rPr lang="en-US" dirty="0" smtClean="0"/>
              <a:t>.</a:t>
            </a:r>
          </a:p>
          <a:p>
            <a:pPr fontAlgn="base"/>
            <a:r>
              <a:rPr lang="en-US" b="1" dirty="0"/>
              <a:t>Types of Errors</a:t>
            </a:r>
          </a:p>
          <a:p>
            <a:pPr fontAlgn="base"/>
            <a:r>
              <a:rPr lang="en-US" b="1" dirty="0"/>
              <a:t>Single-Bit Error</a:t>
            </a:r>
          </a:p>
          <a:p>
            <a:r>
              <a:rPr lang="en-US" dirty="0"/>
              <a:t>A single-bit error refers to a type of data transmission error that occurs when one bit (i.e., a single binary digit) of a transmitted data unit is altered during transmission, resulting in an incorrect or corrupted data unit. </a:t>
            </a:r>
          </a:p>
        </p:txBody>
      </p:sp>
    </p:spTree>
    <p:extLst>
      <p:ext uri="{BB962C8B-B14F-4D97-AF65-F5344CB8AC3E}">
        <p14:creationId xmlns:p14="http://schemas.microsoft.com/office/powerpoint/2010/main" val="3110456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b="1" dirty="0"/>
              <a:t>Multiple-Bit Error</a:t>
            </a:r>
          </a:p>
          <a:p>
            <a:pPr fontAlgn="base"/>
            <a:r>
              <a:rPr lang="en-US" dirty="0"/>
              <a:t>A multiple-bit error is an error type that arises when more than one bit in a data transmission is affected. Although multiple-bit errors are relatively rare when compared to single-bit errors, they can still occur, particularly in high-noise or high-interference digital environments.</a:t>
            </a:r>
          </a:p>
          <a:p>
            <a:pPr marL="0" indent="0" fontAlgn="base">
              <a:buNone/>
            </a:pPr>
            <a:r>
              <a:rPr lang="en-US" dirty="0" smtClean="0"/>
              <a:t>1.Parity </a:t>
            </a:r>
            <a:r>
              <a:rPr lang="en-US" dirty="0"/>
              <a:t>Check</a:t>
            </a:r>
          </a:p>
          <a:p>
            <a:pPr marL="0" indent="0" fontAlgn="base">
              <a:buNone/>
            </a:pPr>
            <a:r>
              <a:rPr lang="en-US" dirty="0" smtClean="0"/>
              <a:t>2.Checksum</a:t>
            </a:r>
            <a:endParaRPr lang="en-US" dirty="0"/>
          </a:p>
          <a:p>
            <a:pPr marL="0" indent="0" fontAlgn="base">
              <a:buNone/>
            </a:pPr>
            <a:r>
              <a:rPr lang="en-US" dirty="0" smtClean="0"/>
              <a:t>3.Cyclic </a:t>
            </a:r>
            <a:r>
              <a:rPr lang="en-US" dirty="0"/>
              <a:t>Redundancy Check (CRC)</a:t>
            </a:r>
          </a:p>
          <a:p>
            <a:pPr marL="0" indent="0">
              <a:buNone/>
            </a:pPr>
            <a:endParaRPr lang="en-US" dirty="0"/>
          </a:p>
        </p:txBody>
      </p:sp>
      <p:sp>
        <p:nvSpPr>
          <p:cNvPr id="4" name="Title 1"/>
          <p:cNvSpPr>
            <a:spLocks noGrp="1"/>
          </p:cNvSpPr>
          <p:nvPr>
            <p:ph type="title"/>
          </p:nvPr>
        </p:nvSpPr>
        <p:spPr/>
        <p:txBody>
          <a:bodyPr/>
          <a:lstStyle/>
          <a:p>
            <a:r>
              <a:rPr lang="en-US" b="1" dirty="0"/>
              <a:t>Error Detection in Computer </a:t>
            </a:r>
            <a:r>
              <a:rPr lang="en-US" b="1" dirty="0" smtClean="0"/>
              <a:t>Networks</a:t>
            </a:r>
            <a:endParaRPr lang="en-US" dirty="0"/>
          </a:p>
        </p:txBody>
      </p:sp>
    </p:spTree>
    <p:extLst>
      <p:ext uri="{BB962C8B-B14F-4D97-AF65-F5344CB8AC3E}">
        <p14:creationId xmlns:p14="http://schemas.microsoft.com/office/powerpoint/2010/main" val="973997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Parity Check</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smtClean="0"/>
              <a:t>Simple-bit </a:t>
            </a:r>
            <a:r>
              <a:rPr lang="en-US" b="1" dirty="0"/>
              <a:t>parity is a simple error detection method that involves adding an extra bit to a data transmission. It works as:</a:t>
            </a:r>
            <a:endParaRPr lang="en-US" dirty="0"/>
          </a:p>
          <a:p>
            <a:pPr fontAlgn="base"/>
            <a:r>
              <a:rPr lang="en-US" dirty="0"/>
              <a:t>1 is added to the block if it contains an odd number of 1’s, and</a:t>
            </a:r>
          </a:p>
          <a:p>
            <a:pPr fontAlgn="base"/>
            <a:r>
              <a:rPr lang="en-US" dirty="0"/>
              <a:t>0 is added if it contains an even number of </a:t>
            </a:r>
            <a:r>
              <a:rPr lang="en-US" dirty="0" smtClean="0"/>
              <a:t>1’s</a:t>
            </a:r>
          </a:p>
          <a:p>
            <a:pPr marL="0" indent="0" fontAlgn="base">
              <a:buNone/>
            </a:pPr>
            <a:r>
              <a:rPr lang="en-US" b="1" dirty="0"/>
              <a:t>Disadvantages</a:t>
            </a:r>
          </a:p>
          <a:p>
            <a:pPr fontAlgn="base"/>
            <a:r>
              <a:rPr lang="en-US" dirty="0"/>
              <a:t>Single Parity check is not able to detect even no. of bit error. </a:t>
            </a:r>
          </a:p>
          <a:p>
            <a:pPr fontAlgn="base"/>
            <a:r>
              <a:rPr lang="en-US" b="1" dirty="0"/>
              <a:t>For example,</a:t>
            </a:r>
            <a:r>
              <a:rPr lang="en-US" dirty="0"/>
              <a:t> the Data to be transmitted is </a:t>
            </a:r>
            <a:r>
              <a:rPr lang="en-US" b="1" dirty="0"/>
              <a:t>101010</a:t>
            </a:r>
            <a:r>
              <a:rPr lang="en-US" dirty="0"/>
              <a:t>. </a:t>
            </a:r>
            <a:r>
              <a:rPr lang="en-US" dirty="0" err="1"/>
              <a:t>Codeword</a:t>
            </a:r>
            <a:r>
              <a:rPr lang="en-US" dirty="0"/>
              <a:t> transmitted to the receiver is 1010101 (we have used even parity). </a:t>
            </a:r>
            <a:br>
              <a:rPr lang="en-US" dirty="0"/>
            </a:br>
            <a:r>
              <a:rPr lang="en-US" dirty="0"/>
              <a:t>Let’s assume that during transmission, two of the bits of code word flipped to 1111101.</a:t>
            </a:r>
            <a:br>
              <a:rPr lang="en-US" dirty="0"/>
            </a:br>
            <a:r>
              <a:rPr lang="en-US" dirty="0"/>
              <a:t>On receiving the code word, the receiver finds the no. of ones to be even and hence </a:t>
            </a:r>
            <a:r>
              <a:rPr lang="en-US" b="1" dirty="0"/>
              <a:t>no error, </a:t>
            </a:r>
            <a:r>
              <a:rPr lang="en-US" i="1" u="sng" dirty="0"/>
              <a:t>which is a wrong assumption.</a:t>
            </a:r>
            <a:endParaRPr lang="en-US" dirty="0"/>
          </a:p>
          <a:p>
            <a:pPr fontAlgn="base"/>
            <a:endParaRPr lang="en-US" dirty="0"/>
          </a:p>
          <a:p>
            <a:endParaRPr lang="en-US" dirty="0"/>
          </a:p>
        </p:txBody>
      </p:sp>
    </p:spTree>
    <p:extLst>
      <p:ext uri="{BB962C8B-B14F-4D97-AF65-F5344CB8AC3E}">
        <p14:creationId xmlns:p14="http://schemas.microsoft.com/office/powerpoint/2010/main" val="1836259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Parity Check</a:t>
            </a:r>
            <a:endParaRPr lang="en-US" dirty="0"/>
          </a:p>
        </p:txBody>
      </p:sp>
      <p:pic>
        <p:nvPicPr>
          <p:cNvPr id="2050"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9229" y="2494940"/>
            <a:ext cx="6073541" cy="3012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197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Checksum</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Checksum error detection is a method used to identify errors in transmitted data. The process involves dividing the data into equally sized segments and using a 1’s complement to calculate the sum of these segments. The calculated sum is then sent along with the data to the receiver. At the receiver’s end, the same process is repeated and if all zeroes are obtained in the sum, it means that the data is correct.</a:t>
            </a:r>
          </a:p>
          <a:p>
            <a:pPr fontAlgn="base"/>
            <a:r>
              <a:rPr lang="en-US" b="1" dirty="0"/>
              <a:t>Checksum – Operation at Sender’s Side</a:t>
            </a:r>
          </a:p>
          <a:p>
            <a:pPr fontAlgn="base"/>
            <a:r>
              <a:rPr lang="en-US" dirty="0"/>
              <a:t>Firstly, the data is divided into k segments each of m bits.</a:t>
            </a:r>
          </a:p>
          <a:p>
            <a:pPr fontAlgn="base"/>
            <a:r>
              <a:rPr lang="en-US" dirty="0"/>
              <a:t>On the sender’s end, the segments are added using 1’s complement arithmetic to get the sum. The sum is complemented to get the checksum.</a:t>
            </a:r>
          </a:p>
          <a:p>
            <a:pPr fontAlgn="base"/>
            <a:r>
              <a:rPr lang="en-US" dirty="0"/>
              <a:t>The checksum segment is sent along with the data segments.</a:t>
            </a:r>
          </a:p>
          <a:p>
            <a:pPr fontAlgn="base"/>
            <a:r>
              <a:rPr lang="en-US" b="1" dirty="0"/>
              <a:t>Checksum – Operation at Receiver’s Side</a:t>
            </a:r>
          </a:p>
          <a:p>
            <a:pPr fontAlgn="base"/>
            <a:r>
              <a:rPr lang="en-US" dirty="0"/>
              <a:t>At the receiver’s end, all received segments are added using 1’s complement arithmetic to get the sum. The sum is complemented.</a:t>
            </a:r>
          </a:p>
          <a:p>
            <a:pPr fontAlgn="base"/>
            <a:r>
              <a:rPr lang="en-US" dirty="0"/>
              <a:t>If the result is zero, the received data is accepted; otherwise discarded.</a:t>
            </a:r>
          </a:p>
          <a:p>
            <a:endParaRPr lang="en-US" dirty="0"/>
          </a:p>
        </p:txBody>
      </p:sp>
    </p:spTree>
    <p:extLst>
      <p:ext uri="{BB962C8B-B14F-4D97-AF65-F5344CB8AC3E}">
        <p14:creationId xmlns:p14="http://schemas.microsoft.com/office/powerpoint/2010/main" val="1554350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Checksum</a:t>
            </a:r>
            <a:endParaRPr lang="en-US" dirty="0"/>
          </a:p>
        </p:txBody>
      </p:sp>
      <p:pic>
        <p:nvPicPr>
          <p:cNvPr id="3074"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222" y="1825625"/>
            <a:ext cx="638612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8237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4</Template>
  <TotalTime>437</TotalTime>
  <Words>1369</Words>
  <Application>Microsoft Office PowerPoint</Application>
  <PresentationFormat>Widescreen</PresentationFormat>
  <Paragraphs>170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inter-bold</vt:lpstr>
      <vt:lpstr>inter-regular</vt:lpstr>
      <vt:lpstr>Roboto Condensed</vt:lpstr>
      <vt:lpstr>Office Theme</vt:lpstr>
      <vt:lpstr>PowerPoint Presentation</vt:lpstr>
      <vt:lpstr>INTRODUCTION</vt:lpstr>
      <vt:lpstr>Link Layer Services</vt:lpstr>
      <vt:lpstr>Error Detection in Computer Networks</vt:lpstr>
      <vt:lpstr>Error Detection in Computer Networks</vt:lpstr>
      <vt:lpstr>Parity Check</vt:lpstr>
      <vt:lpstr>Parity Check</vt:lpstr>
      <vt:lpstr>Checksum</vt:lpstr>
      <vt:lpstr>Checksum</vt:lpstr>
      <vt:lpstr>Cyclic Redundancy Check (CRC) </vt:lpstr>
      <vt:lpstr>Cyclic Redundancy Check (CRC)</vt:lpstr>
      <vt:lpstr>FRAMING</vt:lpstr>
      <vt:lpstr>FRAMING</vt:lpstr>
      <vt:lpstr>Types of framing</vt:lpstr>
      <vt:lpstr>Approaches of Framing</vt:lpstr>
      <vt:lpstr>Bit Stuffing</vt:lpstr>
      <vt:lpstr>Byte Stuffing</vt:lpstr>
      <vt:lpstr>Byte Stuffing</vt:lpstr>
      <vt:lpstr>Flow Control in Data Link Layer</vt:lpstr>
      <vt:lpstr>Flow Control in Data Link Layer</vt:lpstr>
      <vt:lpstr>Stop and Wait Protocol </vt:lpstr>
      <vt:lpstr>Stop and Wait Protocol</vt:lpstr>
      <vt:lpstr>Sliding Window Protocol</vt:lpstr>
      <vt:lpstr>Sliding Window Protocol</vt:lpstr>
      <vt:lpstr>Internet Protocol</vt:lpstr>
      <vt:lpstr>History of Internet Protocol </vt:lpstr>
      <vt:lpstr>Function of Internet protocol</vt:lpstr>
      <vt:lpstr>What is an IP packet? </vt:lpstr>
      <vt:lpstr>What is an IP packet? </vt:lpstr>
      <vt:lpstr>How does the IP routing perform?</vt:lpstr>
      <vt:lpstr>What is IP Addressing?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cp:revision>
  <dcterms:created xsi:type="dcterms:W3CDTF">2024-03-10T03:06:20Z</dcterms:created>
  <dcterms:modified xsi:type="dcterms:W3CDTF">2024-03-13T08:43:09Z</dcterms:modified>
</cp:coreProperties>
</file>