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4" roundtripDataSignature="AMtx7mhlesVva7dH0eIMPUkHalsf8f+tc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 name="Shape 22"/>
        <p:cNvGrpSpPr/>
        <p:nvPr/>
      </p:nvGrpSpPr>
      <p:grpSpPr>
        <a:xfrm>
          <a:off x="0" y="0"/>
          <a:ext cx="0" cy="0"/>
          <a:chOff x="0" y="0"/>
          <a:chExt cx="0" cy="0"/>
        </a:xfrm>
      </p:grpSpPr>
      <p:sp>
        <p:nvSpPr>
          <p:cNvPr id="23" name="Google Shape;2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 name="Shape 28"/>
        <p:cNvGrpSpPr/>
        <p:nvPr/>
      </p:nvGrpSpPr>
      <p:grpSpPr>
        <a:xfrm>
          <a:off x="0" y="0"/>
          <a:ext cx="0" cy="0"/>
          <a:chOff x="0" y="0"/>
          <a:chExt cx="0" cy="0"/>
        </a:xfrm>
      </p:grpSpPr>
      <p:sp>
        <p:nvSpPr>
          <p:cNvPr id="29" name="Google Shape;2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 name="Shape 34"/>
        <p:cNvGrpSpPr/>
        <p:nvPr/>
      </p:nvGrpSpPr>
      <p:grpSpPr>
        <a:xfrm>
          <a:off x="0" y="0"/>
          <a:ext cx="0" cy="0"/>
          <a:chOff x="0" y="0"/>
          <a:chExt cx="0" cy="0"/>
        </a:xfrm>
      </p:grpSpPr>
      <p:sp>
        <p:nvSpPr>
          <p:cNvPr id="35" name="Google Shape;3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 name="Shape 11"/>
        <p:cNvGrpSpPr/>
        <p:nvPr/>
      </p:nvGrpSpPr>
      <p:grpSpPr>
        <a:xfrm>
          <a:off x="0" y="0"/>
          <a:ext cx="0" cy="0"/>
          <a:chOff x="0" y="0"/>
          <a:chExt cx="0" cy="0"/>
        </a:xfrm>
      </p:grpSpPr>
      <p:sp>
        <p:nvSpPr>
          <p:cNvPr id="12" name="Google Shape;12;p2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 name="Google Shape;13;p2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2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sz="1400"/>
            </a:lvl1pPr>
            <a:lvl2pPr indent="0" lvl="1" marL="0" algn="r">
              <a:lnSpc>
                <a:spcPct val="100000"/>
              </a:lnSpc>
              <a:spcBef>
                <a:spcPts val="0"/>
              </a:spcBef>
              <a:spcAft>
                <a:spcPts val="0"/>
              </a:spcAft>
              <a:buNone/>
              <a:defRPr sz="1400"/>
            </a:lvl2pPr>
            <a:lvl3pPr indent="0" lvl="2" marL="0" algn="r">
              <a:lnSpc>
                <a:spcPct val="100000"/>
              </a:lnSpc>
              <a:spcBef>
                <a:spcPts val="0"/>
              </a:spcBef>
              <a:spcAft>
                <a:spcPts val="0"/>
              </a:spcAft>
              <a:buNone/>
              <a:defRPr sz="1400"/>
            </a:lvl3pPr>
            <a:lvl4pPr indent="0" lvl="3" marL="0" algn="r">
              <a:lnSpc>
                <a:spcPct val="100000"/>
              </a:lnSpc>
              <a:spcBef>
                <a:spcPts val="0"/>
              </a:spcBef>
              <a:spcAft>
                <a:spcPts val="0"/>
              </a:spcAft>
              <a:buNone/>
              <a:defRPr sz="1400"/>
            </a:lvl4pPr>
            <a:lvl5pPr indent="0" lvl="4" marL="0" algn="r">
              <a:lnSpc>
                <a:spcPct val="100000"/>
              </a:lnSpc>
              <a:spcBef>
                <a:spcPts val="0"/>
              </a:spcBef>
              <a:spcAft>
                <a:spcPts val="0"/>
              </a:spcAft>
              <a:buNone/>
              <a:defRPr sz="1400"/>
            </a:lvl5pPr>
            <a:lvl6pPr indent="0" lvl="5" marL="0" algn="r">
              <a:lnSpc>
                <a:spcPct val="100000"/>
              </a:lnSpc>
              <a:spcBef>
                <a:spcPts val="0"/>
              </a:spcBef>
              <a:spcAft>
                <a:spcPts val="0"/>
              </a:spcAft>
              <a:buNone/>
              <a:defRPr sz="1400"/>
            </a:lvl6pPr>
            <a:lvl7pPr indent="0" lvl="6" marL="0" algn="r">
              <a:lnSpc>
                <a:spcPct val="100000"/>
              </a:lnSpc>
              <a:spcBef>
                <a:spcPts val="0"/>
              </a:spcBef>
              <a:spcAft>
                <a:spcPts val="0"/>
              </a:spcAft>
              <a:buNone/>
              <a:defRPr sz="1400"/>
            </a:lvl7pPr>
            <a:lvl8pPr indent="0" lvl="7" marL="0" algn="r">
              <a:lnSpc>
                <a:spcPct val="100000"/>
              </a:lnSpc>
              <a:spcBef>
                <a:spcPts val="0"/>
              </a:spcBef>
              <a:spcAft>
                <a:spcPts val="0"/>
              </a:spcAft>
              <a:buNone/>
              <a:defRPr sz="1400"/>
            </a:lvl8pPr>
            <a:lvl9pPr indent="0" lvl="8" marL="0" algn="r">
              <a:lnSpc>
                <a:spcPct val="100000"/>
              </a:lnSpc>
              <a:spcBef>
                <a:spcPts val="0"/>
              </a:spcBef>
              <a:spcAft>
                <a:spcPts val="0"/>
              </a:spcAft>
              <a:buNone/>
              <a:defRPr sz="14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16" name="Shape 16"/>
        <p:cNvGrpSpPr/>
        <p:nvPr/>
      </p:nvGrpSpPr>
      <p:grpSpPr>
        <a:xfrm>
          <a:off x="0" y="0"/>
          <a:ext cx="0" cy="0"/>
          <a:chOff x="0" y="0"/>
          <a:chExt cx="0" cy="0"/>
        </a:xfrm>
      </p:grpSpPr>
      <p:sp>
        <p:nvSpPr>
          <p:cNvPr id="17" name="Google Shape;17;p2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 name="Google Shape;18;p2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9" name="Google Shape;19;p2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sz="1400"/>
            </a:lvl1pPr>
            <a:lvl2pPr indent="0" lvl="1" marL="0" algn="r">
              <a:lnSpc>
                <a:spcPct val="100000"/>
              </a:lnSpc>
              <a:spcBef>
                <a:spcPts val="0"/>
              </a:spcBef>
              <a:spcAft>
                <a:spcPts val="0"/>
              </a:spcAft>
              <a:buNone/>
              <a:defRPr sz="1400"/>
            </a:lvl2pPr>
            <a:lvl3pPr indent="0" lvl="2" marL="0" algn="r">
              <a:lnSpc>
                <a:spcPct val="100000"/>
              </a:lnSpc>
              <a:spcBef>
                <a:spcPts val="0"/>
              </a:spcBef>
              <a:spcAft>
                <a:spcPts val="0"/>
              </a:spcAft>
              <a:buNone/>
              <a:defRPr sz="1400"/>
            </a:lvl3pPr>
            <a:lvl4pPr indent="0" lvl="3" marL="0" algn="r">
              <a:lnSpc>
                <a:spcPct val="100000"/>
              </a:lnSpc>
              <a:spcBef>
                <a:spcPts val="0"/>
              </a:spcBef>
              <a:spcAft>
                <a:spcPts val="0"/>
              </a:spcAft>
              <a:buNone/>
              <a:defRPr sz="1400"/>
            </a:lvl4pPr>
            <a:lvl5pPr indent="0" lvl="4" marL="0" algn="r">
              <a:lnSpc>
                <a:spcPct val="100000"/>
              </a:lnSpc>
              <a:spcBef>
                <a:spcPts val="0"/>
              </a:spcBef>
              <a:spcAft>
                <a:spcPts val="0"/>
              </a:spcAft>
              <a:buNone/>
              <a:defRPr sz="1400"/>
            </a:lvl5pPr>
            <a:lvl6pPr indent="0" lvl="5" marL="0" algn="r">
              <a:lnSpc>
                <a:spcPct val="100000"/>
              </a:lnSpc>
              <a:spcBef>
                <a:spcPts val="0"/>
              </a:spcBef>
              <a:spcAft>
                <a:spcPts val="0"/>
              </a:spcAft>
              <a:buNone/>
              <a:defRPr sz="1400"/>
            </a:lvl6pPr>
            <a:lvl7pPr indent="0" lvl="6" marL="0" algn="r">
              <a:lnSpc>
                <a:spcPct val="100000"/>
              </a:lnSpc>
              <a:spcBef>
                <a:spcPts val="0"/>
              </a:spcBef>
              <a:spcAft>
                <a:spcPts val="0"/>
              </a:spcAft>
              <a:buNone/>
              <a:defRPr sz="1400"/>
            </a:lvl7pPr>
            <a:lvl8pPr indent="0" lvl="7" marL="0" algn="r">
              <a:lnSpc>
                <a:spcPct val="100000"/>
              </a:lnSpc>
              <a:spcBef>
                <a:spcPts val="0"/>
              </a:spcBef>
              <a:spcAft>
                <a:spcPts val="0"/>
              </a:spcAft>
              <a:buNone/>
              <a:defRPr sz="1400"/>
            </a:lvl8pPr>
            <a:lvl9pPr indent="0" lvl="8" marL="0" algn="r">
              <a:lnSpc>
                <a:spcPct val="100000"/>
              </a:lnSpc>
              <a:spcBef>
                <a:spcPts val="0"/>
              </a:spcBef>
              <a:spcAft>
                <a:spcPts val="0"/>
              </a:spcAft>
              <a:buNone/>
              <a:defRPr sz="14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7" name="Google Shape;7;p19"/>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lnSpc>
                <a:spcPct val="100000"/>
              </a:lnSpc>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lnSpc>
                <a:spcPct val="100000"/>
              </a:lnSpc>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8" name="Google Shape;8;p1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9" name="Google Shape;9;p1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0" name="Google Shape;10;p1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 name="Shape 25"/>
        <p:cNvGrpSpPr/>
        <p:nvPr/>
      </p:nvGrpSpPr>
      <p:grpSpPr>
        <a:xfrm>
          <a:off x="0" y="0"/>
          <a:ext cx="0" cy="0"/>
          <a:chOff x="0" y="0"/>
          <a:chExt cx="0" cy="0"/>
        </a:xfrm>
      </p:grpSpPr>
      <p:sp>
        <p:nvSpPr>
          <p:cNvPr id="26" name="Google Shape;26;p1"/>
          <p:cNvSpPr txBox="1"/>
          <p:nvPr>
            <p:ph type="title"/>
          </p:nvPr>
        </p:nvSpPr>
        <p:spPr>
          <a:xfrm>
            <a:off x="685800" y="609600"/>
            <a:ext cx="77724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Switching Techniques</a:t>
            </a:r>
            <a:endParaRPr/>
          </a:p>
        </p:txBody>
      </p:sp>
      <p:sp>
        <p:nvSpPr>
          <p:cNvPr id="27" name="Google Shape;27;p1"/>
          <p:cNvSpPr txBox="1"/>
          <p:nvPr/>
        </p:nvSpPr>
        <p:spPr>
          <a:xfrm>
            <a:off x="609600" y="1905000"/>
            <a:ext cx="8001000" cy="34170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In large networks there might be multiple paths linking sender and receiver. Information may be switched as it travels through various communication channels. There are three typical switching techniques available for digital traffic. </a:t>
            </a:r>
            <a:endParaRPr/>
          </a:p>
          <a:p>
            <a:pPr indent="0" lvl="0" marL="0" marR="0" rtl="0" algn="just">
              <a:lnSpc>
                <a:spcPct val="100000"/>
              </a:lnSpc>
              <a:spcBef>
                <a:spcPts val="0"/>
              </a:spcBef>
              <a:spcAft>
                <a:spcPts val="0"/>
              </a:spcAft>
              <a:buClr>
                <a:schemeClr val="dk1"/>
              </a:buClr>
              <a:buSzPts val="2400"/>
              <a:buFont typeface="Times New Roman"/>
              <a:buNone/>
            </a:pPr>
            <a:r>
              <a:t/>
            </a:r>
            <a:endParaRPr b="0" i="0" sz="2400" u="none" cap="none" strike="noStrike">
              <a:solidFill>
                <a:schemeClr val="dk1"/>
              </a:solidFill>
              <a:latin typeface="Times New Roman"/>
              <a:ea typeface="Times New Roman"/>
              <a:cs typeface="Times New Roman"/>
              <a:sym typeface="Times New Roman"/>
            </a:endParaRPr>
          </a:p>
          <a:p>
            <a:pPr indent="-152400" lvl="1" marL="457200" marR="0" rtl="0" algn="just">
              <a:lnSpc>
                <a:spcPct val="10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    Circuit Switching  </a:t>
            </a:r>
            <a:endParaRPr/>
          </a:p>
          <a:p>
            <a:pPr indent="-152400" lvl="1" marL="457200" marR="0" rtl="0" algn="just">
              <a:lnSpc>
                <a:spcPct val="10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    Message Switching </a:t>
            </a:r>
            <a:endParaRPr/>
          </a:p>
          <a:p>
            <a:pPr indent="-152400" lvl="1" marL="457200" marR="0" rtl="0" algn="just">
              <a:lnSpc>
                <a:spcPct val="10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    Packet Switching </a:t>
            </a:r>
            <a:endParaRPr/>
          </a:p>
          <a:p>
            <a:pPr indent="0" lvl="0" marL="0" marR="0" rtl="0" algn="just">
              <a:lnSpc>
                <a:spcPct val="100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 name="Shape 81"/>
        <p:cNvGrpSpPr/>
        <p:nvPr/>
      </p:nvGrpSpPr>
      <p:grpSpPr>
        <a:xfrm>
          <a:off x="0" y="0"/>
          <a:ext cx="0" cy="0"/>
          <a:chOff x="0" y="0"/>
          <a:chExt cx="0" cy="0"/>
        </a:xfrm>
      </p:grpSpPr>
      <p:sp>
        <p:nvSpPr>
          <p:cNvPr id="82" name="Google Shape;82;p10"/>
          <p:cNvSpPr txBox="1"/>
          <p:nvPr>
            <p:ph type="title"/>
          </p:nvPr>
        </p:nvSpPr>
        <p:spPr>
          <a:xfrm>
            <a:off x="762000" y="381000"/>
            <a:ext cx="77724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Packet Switching</a:t>
            </a:r>
            <a:endParaRPr/>
          </a:p>
        </p:txBody>
      </p:sp>
      <p:sp>
        <p:nvSpPr>
          <p:cNvPr id="83" name="Google Shape;83;p10"/>
          <p:cNvSpPr txBox="1"/>
          <p:nvPr/>
        </p:nvSpPr>
        <p:spPr>
          <a:xfrm>
            <a:off x="609600" y="1524000"/>
            <a:ext cx="8229600" cy="4838700"/>
          </a:xfrm>
          <a:prstGeom prst="rect">
            <a:avLst/>
          </a:prstGeom>
          <a:noFill/>
          <a:ln>
            <a:noFill/>
          </a:ln>
        </p:spPr>
        <p:txBody>
          <a:bodyPr anchorCtr="0" anchor="t" bIns="45700" lIns="91425" spcFirstLastPara="1" rIns="91425" wrap="square" tIns="45700">
            <a:spAutoFit/>
          </a:bodyPr>
          <a:lstStyle/>
          <a:p>
            <a:pPr indent="-152400" lvl="0" marL="0" marR="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   In both packet switching methods, a message is broken into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small parts, called packets. </a:t>
            </a:r>
            <a:endParaRPr/>
          </a:p>
          <a:p>
            <a:pPr indent="-152400" lvl="0" marL="0" marR="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   Each packet is tagged with appropriate source and destination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addresses. </a:t>
            </a:r>
            <a:endParaRPr/>
          </a:p>
          <a:p>
            <a:pPr indent="-152400" lvl="0" marL="0" marR="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   Since packets have a strictly defined maximum length, they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can be stored in main memory instead of disk, therefore access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delay and cost are minimized.</a:t>
            </a:r>
            <a:endParaRPr/>
          </a:p>
          <a:p>
            <a:pPr indent="-152400" lvl="0" marL="0" marR="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   Also the transmission speeds, between nodes, are optimized.</a:t>
            </a:r>
            <a:endParaRPr/>
          </a:p>
          <a:p>
            <a:pPr indent="-152400" lvl="0" marL="0" marR="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   With current technology, packets are generally accepted onto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the network on a first-come, first-served basis. If the network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becomes overloaded, packets are delayed or discarded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(``dropped''). </a:t>
            </a:r>
            <a:endParaRPr/>
          </a:p>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sp>
        <p:nvSpPr>
          <p:cNvPr id="88" name="Google Shape;88;p11"/>
          <p:cNvSpPr txBox="1"/>
          <p:nvPr>
            <p:ph type="title"/>
          </p:nvPr>
        </p:nvSpPr>
        <p:spPr>
          <a:xfrm>
            <a:off x="2286000" y="228600"/>
            <a:ext cx="480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Packet size</a:t>
            </a:r>
            <a:endParaRPr/>
          </a:p>
        </p:txBody>
      </p:sp>
      <p:sp>
        <p:nvSpPr>
          <p:cNvPr id="89" name="Google Shape;89;p11"/>
          <p:cNvSpPr txBox="1"/>
          <p:nvPr>
            <p:ph idx="1" type="body"/>
          </p:nvPr>
        </p:nvSpPr>
        <p:spPr>
          <a:xfrm>
            <a:off x="304800" y="1905000"/>
            <a:ext cx="8610600" cy="26670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400"/>
              <a:buFont typeface="Georgia"/>
              <a:buChar char="•"/>
            </a:pPr>
            <a:r>
              <a:rPr b="0" i="0" lang="en-US" sz="2400" u="none">
                <a:solidFill>
                  <a:schemeClr val="dk1"/>
                </a:solidFill>
                <a:latin typeface="Georgia"/>
                <a:ea typeface="Georgia"/>
                <a:cs typeface="Georgia"/>
                <a:sym typeface="Georgia"/>
              </a:rPr>
              <a:t>The size of the packet can vary from 180 bits, the size for the Datakit® virtual circuit switch designed by Bell Labs for communications and business applications; to 1,024 or 2,048 bits for the 1PSS® switch, also designed by Bell Labs for public data networking; to 53 bytes for ATM switching, such as Lucent Technologies' packet switches.</a:t>
            </a:r>
            <a:endParaRPr/>
          </a:p>
          <a:p>
            <a:pPr indent="-190500" lvl="0" marL="342900" marR="0" rtl="0" algn="just">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 name="Shape 93"/>
        <p:cNvGrpSpPr/>
        <p:nvPr/>
      </p:nvGrpSpPr>
      <p:grpSpPr>
        <a:xfrm>
          <a:off x="0" y="0"/>
          <a:ext cx="0" cy="0"/>
          <a:chOff x="0" y="0"/>
          <a:chExt cx="0" cy="0"/>
        </a:xfrm>
      </p:grpSpPr>
      <p:sp>
        <p:nvSpPr>
          <p:cNvPr id="94" name="Google Shape;94;p12"/>
          <p:cNvSpPr txBox="1"/>
          <p:nvPr>
            <p:ph type="title"/>
          </p:nvPr>
        </p:nvSpPr>
        <p:spPr>
          <a:xfrm>
            <a:off x="685800" y="228600"/>
            <a:ext cx="7772400" cy="533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Packet switching</a:t>
            </a:r>
            <a:endParaRPr/>
          </a:p>
        </p:txBody>
      </p:sp>
      <p:sp>
        <p:nvSpPr>
          <p:cNvPr id="95" name="Google Shape;95;p12"/>
          <p:cNvSpPr txBox="1"/>
          <p:nvPr>
            <p:ph idx="1" type="body"/>
          </p:nvPr>
        </p:nvSpPr>
        <p:spPr>
          <a:xfrm>
            <a:off x="685800" y="1143000"/>
            <a:ext cx="7772400" cy="51816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90000"/>
              </a:lnSpc>
              <a:spcBef>
                <a:spcPts val="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In packet switching, the analog signal from your phone is converted into a digital data stream. That series of digital bits is then divided into relatively tiny clusters of bits, called packets. Each packet has at its beginning the digital address -- a long number -- to which it is being sent. The system blasts out all those tiny packets, as fast as it can, and they travel across the nation's digital backbone systems to their destination: the telephone, or rather the telephone system, of the person you're calling. </a:t>
            </a:r>
            <a:endParaRPr/>
          </a:p>
          <a:p>
            <a:pPr indent="-342900" lvl="0" marL="342900" marR="0" rtl="0" algn="just">
              <a:lnSpc>
                <a:spcPct val="90000"/>
              </a:lnSpc>
              <a:spcBef>
                <a:spcPts val="48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They do not necessarily travel together; they do not travel sequentially. They don't even all travel via the same route. But eventually they arrive at the right point -- that digital address added to the front of each string of digital data -- and at their destination are reassembled into the correct order</a:t>
            </a:r>
            <a:r>
              <a:rPr b="0" i="0" lang="en-US" sz="2400" u="none">
                <a:solidFill>
                  <a:srgbClr val="000000"/>
                </a:solidFill>
                <a:latin typeface="Arial"/>
                <a:ea typeface="Arial"/>
                <a:cs typeface="Arial"/>
                <a:sym typeface="Arial"/>
              </a:rPr>
              <a:t>, </a:t>
            </a:r>
            <a:r>
              <a:rPr b="0" i="0" lang="en-US" sz="2400" u="none">
                <a:solidFill>
                  <a:srgbClr val="000000"/>
                </a:solidFill>
                <a:latin typeface="Times New Roman"/>
                <a:ea typeface="Times New Roman"/>
                <a:cs typeface="Times New Roman"/>
                <a:sym typeface="Times New Roman"/>
              </a:rPr>
              <a:t>then converted to analog form, so your friend can understand what you're saying. </a:t>
            </a:r>
            <a:endParaRPr/>
          </a:p>
          <a:p>
            <a:pPr indent="-190500" lvl="0" marL="342900" marR="0" rtl="0" algn="just">
              <a:lnSpc>
                <a:spcPct val="90000"/>
              </a:lnSpc>
              <a:spcBef>
                <a:spcPts val="480"/>
              </a:spcBef>
              <a:spcAft>
                <a:spcPts val="0"/>
              </a:spcAft>
              <a:buClr>
                <a:schemeClr val="dk1"/>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a:p>
            <a:pPr indent="-190500" lvl="0" marL="342900" marR="0" rtl="0" algn="just">
              <a:lnSpc>
                <a:spcPct val="100000"/>
              </a:lnSpc>
              <a:spcBef>
                <a:spcPts val="480"/>
              </a:spcBef>
              <a:spcAft>
                <a:spcPts val="0"/>
              </a:spcAft>
              <a:buClr>
                <a:schemeClr val="dk1"/>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9" name="Shape 99"/>
        <p:cNvGrpSpPr/>
        <p:nvPr/>
      </p:nvGrpSpPr>
      <p:grpSpPr>
        <a:xfrm>
          <a:off x="0" y="0"/>
          <a:ext cx="0" cy="0"/>
          <a:chOff x="0" y="0"/>
          <a:chExt cx="0" cy="0"/>
        </a:xfrm>
      </p:grpSpPr>
      <p:sp>
        <p:nvSpPr>
          <p:cNvPr id="100" name="Google Shape;100;p13"/>
          <p:cNvSpPr txBox="1"/>
          <p:nvPr>
            <p:ph type="title"/>
          </p:nvPr>
        </p:nvSpPr>
        <p:spPr>
          <a:xfrm>
            <a:off x="685800" y="2286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Packet Switching: Datagram</a:t>
            </a:r>
            <a:endParaRPr/>
          </a:p>
        </p:txBody>
      </p:sp>
      <p:sp>
        <p:nvSpPr>
          <p:cNvPr id="101" name="Google Shape;101;p13"/>
          <p:cNvSpPr txBox="1"/>
          <p:nvPr/>
        </p:nvSpPr>
        <p:spPr>
          <a:xfrm>
            <a:off x="457200" y="1143000"/>
            <a:ext cx="8305800" cy="4838700"/>
          </a:xfrm>
          <a:prstGeom prst="rect">
            <a:avLst/>
          </a:prstGeom>
          <a:noFill/>
          <a:ln>
            <a:noFill/>
          </a:ln>
        </p:spPr>
        <p:txBody>
          <a:bodyPr anchorCtr="0" anchor="t" bIns="45700" lIns="91425" spcFirstLastPara="1" rIns="91425" wrap="square" tIns="45700">
            <a:noAutofit/>
          </a:bodyPr>
          <a:lstStyle/>
          <a:p>
            <a:pPr indent="-152400" lvl="0" marL="0" marR="0" rtl="0" algn="just">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  Datagram packet switching is similar to message switching in   </a:t>
            </a:r>
            <a:endParaRPr/>
          </a:p>
          <a:p>
            <a:pPr indent="0" lvl="0" marL="0"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that each packet is a self-contained unit with complete </a:t>
            </a:r>
            <a:endParaRPr/>
          </a:p>
          <a:p>
            <a:pPr indent="0" lvl="0" marL="0"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addressing information attached. </a:t>
            </a:r>
            <a:endParaRPr/>
          </a:p>
          <a:p>
            <a:pPr indent="-152400" lvl="0" marL="0" marR="0" rtl="0" algn="just">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  This fact allows packets to take a variety of possible paths </a:t>
            </a:r>
            <a:endParaRPr/>
          </a:p>
          <a:p>
            <a:pPr indent="0" lvl="0" marL="0"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through the network. </a:t>
            </a:r>
            <a:endParaRPr/>
          </a:p>
          <a:p>
            <a:pPr indent="-152400" lvl="0" marL="0" marR="0" rtl="0" algn="just">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  So the packets, each with the same destination address, do not </a:t>
            </a:r>
            <a:endParaRPr/>
          </a:p>
          <a:p>
            <a:pPr indent="0" lvl="0" marL="0"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follow the same route, and they may arrive out of sequence at  </a:t>
            </a:r>
            <a:endParaRPr/>
          </a:p>
          <a:p>
            <a:pPr indent="0" lvl="0" marL="0"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the exit point node (or the destination). </a:t>
            </a:r>
            <a:endParaRPr/>
          </a:p>
          <a:p>
            <a:pPr indent="-152400" lvl="0" marL="0" marR="0" rtl="0" algn="just">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 Reordering is done at the destination point based on the  </a:t>
            </a:r>
            <a:endParaRPr/>
          </a:p>
          <a:p>
            <a:pPr indent="0" lvl="0" marL="0"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sequence number of the packets. </a:t>
            </a:r>
            <a:endParaRPr/>
          </a:p>
          <a:p>
            <a:pPr indent="-152400" lvl="0" marL="0" marR="0" rtl="0" algn="just">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 It is possible for a packet to be destroyed if one of the nodes on </a:t>
            </a:r>
            <a:endParaRPr/>
          </a:p>
          <a:p>
            <a:pPr indent="0" lvl="0" marL="0"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its way is crashed momentarily. Thus all its queued packets may  </a:t>
            </a:r>
            <a:endParaRPr/>
          </a:p>
          <a:p>
            <a:pPr indent="0" lvl="0" marL="0"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be lost.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5" name="Shape 105"/>
        <p:cNvGrpSpPr/>
        <p:nvPr/>
      </p:nvGrpSpPr>
      <p:grpSpPr>
        <a:xfrm>
          <a:off x="0" y="0"/>
          <a:ext cx="0" cy="0"/>
          <a:chOff x="0" y="0"/>
          <a:chExt cx="0" cy="0"/>
        </a:xfrm>
      </p:grpSpPr>
      <p:sp>
        <p:nvSpPr>
          <p:cNvPr id="106" name="Google Shape;106;p14"/>
          <p:cNvSpPr txBox="1"/>
          <p:nvPr>
            <p:ph type="title"/>
          </p:nvPr>
        </p:nvSpPr>
        <p:spPr>
          <a:xfrm>
            <a:off x="685800" y="304800"/>
            <a:ext cx="77724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Packet Switching:Virtual Circuit</a:t>
            </a:r>
            <a:endParaRPr/>
          </a:p>
        </p:txBody>
      </p:sp>
      <p:sp>
        <p:nvSpPr>
          <p:cNvPr id="107" name="Google Shape;107;p14"/>
          <p:cNvSpPr txBox="1"/>
          <p:nvPr/>
        </p:nvSpPr>
        <p:spPr>
          <a:xfrm>
            <a:off x="381000" y="1447800"/>
            <a:ext cx="8534400" cy="5264100"/>
          </a:xfrm>
          <a:prstGeom prst="rect">
            <a:avLst/>
          </a:prstGeom>
          <a:noFill/>
          <a:ln>
            <a:noFill/>
          </a:ln>
        </p:spPr>
        <p:txBody>
          <a:bodyPr anchorCtr="0" anchor="t" bIns="45700" lIns="91425" spcFirstLastPara="1" rIns="91425" wrap="square" tIns="45700">
            <a:spAutoFit/>
          </a:bodyPr>
          <a:lstStyle/>
          <a:p>
            <a:pPr indent="-152400" lvl="0" marL="0" marR="0" rtl="0" algn="just">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   In the virtual circuit approach, a preplanned route is established </a:t>
            </a:r>
            <a:endParaRPr/>
          </a:p>
          <a:p>
            <a:pPr indent="0" lvl="0" marL="0"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before any data packets are sent. </a:t>
            </a:r>
            <a:endParaRPr/>
          </a:p>
          <a:p>
            <a:pPr indent="-152400" lvl="0" marL="0" marR="0" rtl="0" algn="just">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  A logical connection is established when </a:t>
            </a:r>
            <a:endParaRPr/>
          </a:p>
          <a:p>
            <a:pPr indent="-152400" lvl="0" marL="0" marR="0" rtl="0" algn="just">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Times New Roman"/>
                <a:ea typeface="Times New Roman"/>
                <a:cs typeface="Times New Roman"/>
                <a:sym typeface="Times New Roman"/>
              </a:rPr>
              <a:t>      a sender send a "call  request packet" to the receiver and </a:t>
            </a:r>
            <a:endParaRPr/>
          </a:p>
          <a:p>
            <a:pPr indent="-152400" lvl="0" marL="0" marR="0" rtl="0" algn="just">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Times New Roman"/>
                <a:ea typeface="Times New Roman"/>
                <a:cs typeface="Times New Roman"/>
                <a:sym typeface="Times New Roman"/>
              </a:rPr>
              <a:t>      the receiver send back an acknowledge packet "call accepted </a:t>
            </a:r>
            <a:endParaRPr/>
          </a:p>
          <a:p>
            <a:pPr indent="0" lvl="0" marL="0"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packet" to the sender if the  receiver agrees on conversational </a:t>
            </a:r>
            <a:endParaRPr/>
          </a:p>
          <a:p>
            <a:pPr indent="0" lvl="0" marL="0"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parameters.</a:t>
            </a:r>
            <a:endParaRPr/>
          </a:p>
          <a:p>
            <a:pPr indent="-152400" lvl="0" marL="0" marR="0" rtl="0" algn="just">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  The conversational parameters can be maximum packet sizes, </a:t>
            </a:r>
            <a:endParaRPr/>
          </a:p>
          <a:p>
            <a:pPr indent="0" lvl="0" marL="0"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path to be taken, and other variables necessary to establish and </a:t>
            </a:r>
            <a:endParaRPr/>
          </a:p>
          <a:p>
            <a:pPr indent="0" lvl="0" marL="0"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maintain the conversation. </a:t>
            </a:r>
            <a:endParaRPr/>
          </a:p>
          <a:p>
            <a:pPr indent="-152400" lvl="0" marL="0" marR="0" rtl="0" algn="just">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 Virtual circuits imply acknowledgements, flow control, and error  </a:t>
            </a:r>
            <a:endParaRPr/>
          </a:p>
          <a:p>
            <a:pPr indent="0" lvl="0" marL="0"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control, so virtual circuits are reliable.</a:t>
            </a:r>
            <a:endParaRPr/>
          </a:p>
          <a:p>
            <a:pPr indent="-152400" lvl="0" marL="0" marR="0" rtl="0" algn="just">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 That is, they have the capability to inform upper-protocol layers </a:t>
            </a:r>
            <a:endParaRPr/>
          </a:p>
          <a:p>
            <a:pPr indent="0" lvl="0" marL="0"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if a transmission problem occurs.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 name="Shape 111"/>
        <p:cNvGrpSpPr/>
        <p:nvPr/>
      </p:nvGrpSpPr>
      <p:grpSpPr>
        <a:xfrm>
          <a:off x="0" y="0"/>
          <a:ext cx="0" cy="0"/>
          <a:chOff x="0" y="0"/>
          <a:chExt cx="0" cy="0"/>
        </a:xfrm>
      </p:grpSpPr>
      <p:sp>
        <p:nvSpPr>
          <p:cNvPr id="112" name="Google Shape;112;p1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Packet Switching:Virtual Circuit</a:t>
            </a:r>
            <a:endParaRPr/>
          </a:p>
        </p:txBody>
      </p:sp>
      <p:sp>
        <p:nvSpPr>
          <p:cNvPr id="113" name="Google Shape;113;p15"/>
          <p:cNvSpPr txBox="1"/>
          <p:nvPr/>
        </p:nvSpPr>
        <p:spPr>
          <a:xfrm>
            <a:off x="228600" y="2438400"/>
            <a:ext cx="8610600" cy="3786600"/>
          </a:xfrm>
          <a:prstGeom prst="rect">
            <a:avLst/>
          </a:prstGeom>
          <a:noFill/>
          <a:ln>
            <a:noFill/>
          </a:ln>
        </p:spPr>
        <p:txBody>
          <a:bodyPr anchorCtr="0" anchor="t" bIns="45700" lIns="91425" spcFirstLastPara="1" rIns="91425" wrap="square" tIns="45700">
            <a:spAutoFit/>
          </a:bodyPr>
          <a:lstStyle/>
          <a:p>
            <a:pPr indent="-152400" lvl="0" marL="0" marR="0" rtl="0" algn="just">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   In virtual circuit, the route between stations does not mean that   </a:t>
            </a:r>
            <a:endParaRPr/>
          </a:p>
          <a:p>
            <a:pPr indent="0" lvl="0" marL="0"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this is a dedicated path, as in circuit switching. </a:t>
            </a:r>
            <a:endParaRPr/>
          </a:p>
          <a:p>
            <a:pPr indent="-152400" lvl="0" marL="0" marR="0" rtl="0" algn="just">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  A packet is still buffered at each node and queued for output over </a:t>
            </a:r>
            <a:endParaRPr/>
          </a:p>
          <a:p>
            <a:pPr indent="0" lvl="0" marL="0"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 line. </a:t>
            </a:r>
            <a:endParaRPr/>
          </a:p>
          <a:p>
            <a:pPr indent="-152400" lvl="0" marL="0" marR="0" rtl="0" algn="just">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  The difference between virtual circuit and datagram approaches:</a:t>
            </a:r>
            <a:endParaRPr/>
          </a:p>
          <a:p>
            <a:pPr indent="0" lvl="0" marL="0" marR="0" rtl="0" algn="just">
              <a:lnSpc>
                <a:spcPct val="100000"/>
              </a:lnSpc>
              <a:spcBef>
                <a:spcPts val="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152400" lvl="0" marL="0" marR="0" rtl="0" algn="just">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Times New Roman"/>
                <a:ea typeface="Times New Roman"/>
                <a:cs typeface="Times New Roman"/>
                <a:sym typeface="Times New Roman"/>
              </a:rPr>
              <a:t>  With virtual circuit, the node does not need to make a routing   </a:t>
            </a:r>
            <a:endParaRPr/>
          </a:p>
          <a:p>
            <a:pPr indent="0" lvl="0" marL="0"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decision for each packet.</a:t>
            </a:r>
            <a:endParaRPr/>
          </a:p>
          <a:p>
            <a:pPr indent="-152400" lvl="0" marL="0" marR="0" rtl="0" algn="just">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Times New Roman"/>
                <a:ea typeface="Times New Roman"/>
                <a:cs typeface="Times New Roman"/>
                <a:sym typeface="Times New Roman"/>
              </a:rPr>
              <a:t>  It is made only once for all packets using that virtual circuit. </a:t>
            </a:r>
            <a:endParaRPr/>
          </a:p>
          <a:p>
            <a:pPr indent="0" lvl="0" marL="0" marR="0" rtl="0" algn="just">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7" name="Shape 117"/>
        <p:cNvGrpSpPr/>
        <p:nvPr/>
      </p:nvGrpSpPr>
      <p:grpSpPr>
        <a:xfrm>
          <a:off x="0" y="0"/>
          <a:ext cx="0" cy="0"/>
          <a:chOff x="0" y="0"/>
          <a:chExt cx="0" cy="0"/>
        </a:xfrm>
      </p:grpSpPr>
      <p:sp>
        <p:nvSpPr>
          <p:cNvPr id="118" name="Google Shape;118;p16"/>
          <p:cNvSpPr txBox="1"/>
          <p:nvPr>
            <p:ph type="title"/>
          </p:nvPr>
        </p:nvSpPr>
        <p:spPr>
          <a:xfrm>
            <a:off x="685800" y="609600"/>
            <a:ext cx="7772400" cy="609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Packet Switching: Virtual Circuit</a:t>
            </a:r>
            <a:endParaRPr/>
          </a:p>
        </p:txBody>
      </p:sp>
      <p:sp>
        <p:nvSpPr>
          <p:cNvPr id="119" name="Google Shape;119;p16"/>
          <p:cNvSpPr txBox="1"/>
          <p:nvPr>
            <p:ph idx="1" type="body"/>
          </p:nvPr>
        </p:nvSpPr>
        <p:spPr>
          <a:xfrm>
            <a:off x="685800" y="2209800"/>
            <a:ext cx="7848600" cy="3048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VC's offer guarantees that</a:t>
            </a:r>
            <a:endParaRPr/>
          </a:p>
          <a:p>
            <a:pPr indent="-342900" lvl="0" marL="342900" marR="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t>
            </a:r>
            <a:endParaRPr/>
          </a:p>
          <a:p>
            <a:pPr indent="-342900" lvl="0" marL="342900" marR="0" rtl="0" algn="l">
              <a:lnSpc>
                <a:spcPct val="100000"/>
              </a:lnSpc>
              <a:spcBef>
                <a:spcPts val="480"/>
              </a:spcBef>
              <a:spcAft>
                <a:spcPts val="0"/>
              </a:spcAft>
              <a:buClr>
                <a:schemeClr val="dk1"/>
              </a:buClr>
              <a:buSzPts val="2400"/>
              <a:buFont typeface="Noto Sans Symbols"/>
              <a:buChar char="⮚"/>
            </a:pPr>
            <a:r>
              <a:rPr b="0" i="0" lang="en-US" sz="2400" u="none">
                <a:solidFill>
                  <a:schemeClr val="dk1"/>
                </a:solidFill>
                <a:latin typeface="Times New Roman"/>
                <a:ea typeface="Times New Roman"/>
                <a:cs typeface="Times New Roman"/>
                <a:sym typeface="Times New Roman"/>
              </a:rPr>
              <a:t>the packets sent arrive in the order sent </a:t>
            </a:r>
            <a:endParaRPr/>
          </a:p>
          <a:p>
            <a:pPr indent="-342900" lvl="0" marL="342900" marR="0" rtl="0" algn="l">
              <a:lnSpc>
                <a:spcPct val="100000"/>
              </a:lnSpc>
              <a:spcBef>
                <a:spcPts val="480"/>
              </a:spcBef>
              <a:spcAft>
                <a:spcPts val="0"/>
              </a:spcAft>
              <a:buClr>
                <a:schemeClr val="dk1"/>
              </a:buClr>
              <a:buSzPts val="2400"/>
              <a:buFont typeface="Noto Sans Symbols"/>
              <a:buChar char="⮚"/>
            </a:pPr>
            <a:r>
              <a:rPr b="0" i="0" lang="en-US" sz="2400" u="none">
                <a:solidFill>
                  <a:schemeClr val="dk1"/>
                </a:solidFill>
                <a:latin typeface="Times New Roman"/>
                <a:ea typeface="Times New Roman"/>
                <a:cs typeface="Times New Roman"/>
                <a:sym typeface="Times New Roman"/>
              </a:rPr>
              <a:t>with no duplicates or omissions </a:t>
            </a:r>
            <a:endParaRPr/>
          </a:p>
          <a:p>
            <a:pPr indent="-342900" lvl="0" marL="342900" marR="0" rtl="0" algn="l">
              <a:lnSpc>
                <a:spcPct val="100000"/>
              </a:lnSpc>
              <a:spcBef>
                <a:spcPts val="480"/>
              </a:spcBef>
              <a:spcAft>
                <a:spcPts val="0"/>
              </a:spcAft>
              <a:buClr>
                <a:schemeClr val="dk1"/>
              </a:buClr>
              <a:buSzPts val="2400"/>
              <a:buFont typeface="Noto Sans Symbols"/>
              <a:buChar char="⮚"/>
            </a:pPr>
            <a:r>
              <a:rPr b="0" i="0" lang="en-US" sz="2400" u="none">
                <a:solidFill>
                  <a:schemeClr val="dk1"/>
                </a:solidFill>
                <a:latin typeface="Times New Roman"/>
                <a:ea typeface="Times New Roman"/>
                <a:cs typeface="Times New Roman"/>
                <a:sym typeface="Times New Roman"/>
              </a:rPr>
              <a:t>with no errors (with high probability) </a:t>
            </a:r>
            <a:endParaRPr/>
          </a:p>
          <a:p>
            <a:pPr indent="-342900" lvl="0" marL="342900" marR="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regardless of how they are implemented internally. </a:t>
            </a:r>
            <a:endParaRPr/>
          </a:p>
          <a:p>
            <a:pPr indent="-190500" lvl="0" marL="342900" marR="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3" name="Shape 123"/>
        <p:cNvGrpSpPr/>
        <p:nvPr/>
      </p:nvGrpSpPr>
      <p:grpSpPr>
        <a:xfrm>
          <a:off x="0" y="0"/>
          <a:ext cx="0" cy="0"/>
          <a:chOff x="0" y="0"/>
          <a:chExt cx="0" cy="0"/>
        </a:xfrm>
      </p:grpSpPr>
      <p:sp>
        <p:nvSpPr>
          <p:cNvPr id="124" name="Google Shape;124;p17"/>
          <p:cNvSpPr txBox="1"/>
          <p:nvPr>
            <p:ph type="title"/>
          </p:nvPr>
        </p:nvSpPr>
        <p:spPr>
          <a:xfrm>
            <a:off x="685800" y="457200"/>
            <a:ext cx="7772400" cy="533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Advantages of packet switching</a:t>
            </a:r>
            <a:endParaRPr/>
          </a:p>
        </p:txBody>
      </p:sp>
      <p:sp>
        <p:nvSpPr>
          <p:cNvPr id="125" name="Google Shape;125;p17"/>
          <p:cNvSpPr txBox="1"/>
          <p:nvPr/>
        </p:nvSpPr>
        <p:spPr>
          <a:xfrm>
            <a:off x="838200" y="1600200"/>
            <a:ext cx="7696200" cy="48948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400"/>
              <a:buFont typeface="Times New Roman"/>
              <a:buNone/>
            </a:pPr>
            <a:r>
              <a:rPr b="1" i="1" lang="en-US" sz="2400" u="none">
                <a:solidFill>
                  <a:schemeClr val="dk1"/>
                </a:solidFill>
                <a:latin typeface="Times New Roman"/>
                <a:ea typeface="Times New Roman"/>
                <a:cs typeface="Times New Roman"/>
                <a:sym typeface="Times New Roman"/>
              </a:rPr>
              <a:t>Advantages: </a:t>
            </a:r>
            <a:endParaRPr b="0" i="0" sz="2400" u="none">
              <a:solidFill>
                <a:schemeClr val="dk1"/>
              </a:solidFill>
              <a:latin typeface="Times New Roman"/>
              <a:ea typeface="Times New Roman"/>
              <a:cs typeface="Times New Roman"/>
              <a:sym typeface="Times New Roman"/>
            </a:endParaRPr>
          </a:p>
          <a:p>
            <a:pPr indent="-152400" lvl="1" marL="457200" marR="0" rtl="0" algn="just">
              <a:lnSpc>
                <a:spcPct val="10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  Packet switching is cost effective, because switching   </a:t>
            </a:r>
            <a:endParaRPr/>
          </a:p>
          <a:p>
            <a:pPr indent="0" lvl="1" marL="457200" marR="0" rtl="0" algn="just">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   devices do not need massive amount of secondary </a:t>
            </a:r>
            <a:endParaRPr/>
          </a:p>
          <a:p>
            <a:pPr indent="0" lvl="1" marL="457200" marR="0" rtl="0" algn="just">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   storage. </a:t>
            </a:r>
            <a:endParaRPr/>
          </a:p>
          <a:p>
            <a:pPr indent="-152400" lvl="1" marL="457200" marR="0" rtl="0" algn="just">
              <a:lnSpc>
                <a:spcPct val="10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  Packet switching offers improved delay characteristics, </a:t>
            </a:r>
            <a:endParaRPr/>
          </a:p>
          <a:p>
            <a:pPr indent="0" lvl="1" marL="457200" marR="0" rtl="0" algn="just">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   because there are no long messages in the queue   </a:t>
            </a:r>
            <a:endParaRPr/>
          </a:p>
          <a:p>
            <a:pPr indent="0" lvl="1" marL="457200" marR="0" rtl="0" algn="just">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   (maximum packet size is fixed). </a:t>
            </a:r>
            <a:endParaRPr/>
          </a:p>
          <a:p>
            <a:pPr indent="-152400" lvl="1" marL="457200" marR="0" rtl="0" algn="just">
              <a:lnSpc>
                <a:spcPct val="10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  Packet can be rerouted if there is any problem, such as,  </a:t>
            </a:r>
            <a:endParaRPr/>
          </a:p>
          <a:p>
            <a:pPr indent="0" lvl="1" marL="457200" marR="0" rtl="0" algn="just">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   busy or  disabled links. </a:t>
            </a:r>
            <a:endParaRPr/>
          </a:p>
          <a:p>
            <a:pPr indent="-152400" lvl="1" marL="457200" marR="0" rtl="0" algn="just">
              <a:lnSpc>
                <a:spcPct val="10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  The advantage of packet switching is that many </a:t>
            </a:r>
            <a:endParaRPr/>
          </a:p>
          <a:p>
            <a:pPr indent="0" lvl="1" marL="457200" marR="0" rtl="0" algn="just">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   network users can share the same channel at the same </a:t>
            </a:r>
            <a:endParaRPr/>
          </a:p>
          <a:p>
            <a:pPr indent="0" lvl="1" marL="457200" marR="0" rtl="0" algn="just">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   time. Packet switching can maximize link efficiency by </a:t>
            </a:r>
            <a:endParaRPr/>
          </a:p>
          <a:p>
            <a:pPr indent="0" lvl="1" marL="457200" marR="0" rtl="0" algn="just">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   making optimal use of link bandwidth.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9" name="Shape 129"/>
        <p:cNvGrpSpPr/>
        <p:nvPr/>
      </p:nvGrpSpPr>
      <p:grpSpPr>
        <a:xfrm>
          <a:off x="0" y="0"/>
          <a:ext cx="0" cy="0"/>
          <a:chOff x="0" y="0"/>
          <a:chExt cx="0" cy="0"/>
        </a:xfrm>
      </p:grpSpPr>
      <p:sp>
        <p:nvSpPr>
          <p:cNvPr id="130" name="Google Shape;130;p18"/>
          <p:cNvSpPr txBox="1"/>
          <p:nvPr>
            <p:ph type="title"/>
          </p:nvPr>
        </p:nvSpPr>
        <p:spPr>
          <a:xfrm>
            <a:off x="685800" y="914400"/>
            <a:ext cx="82296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Disadvantages of packet switching</a:t>
            </a:r>
            <a:endParaRPr/>
          </a:p>
        </p:txBody>
      </p:sp>
      <p:sp>
        <p:nvSpPr>
          <p:cNvPr id="131" name="Google Shape;131;p18"/>
          <p:cNvSpPr txBox="1"/>
          <p:nvPr/>
        </p:nvSpPr>
        <p:spPr>
          <a:xfrm>
            <a:off x="685800" y="2362200"/>
            <a:ext cx="8229600" cy="34170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400"/>
              <a:buFont typeface="Times New Roman"/>
              <a:buNone/>
            </a:pPr>
            <a:r>
              <a:rPr b="1" i="1" lang="en-US" sz="2400" u="none">
                <a:solidFill>
                  <a:schemeClr val="dk1"/>
                </a:solidFill>
                <a:latin typeface="Times New Roman"/>
                <a:ea typeface="Times New Roman"/>
                <a:cs typeface="Times New Roman"/>
                <a:sym typeface="Times New Roman"/>
              </a:rPr>
              <a:t>Disadvantages: </a:t>
            </a:r>
            <a:endParaRPr b="0" i="0" sz="2400" u="none">
              <a:solidFill>
                <a:schemeClr val="dk1"/>
              </a:solidFill>
              <a:latin typeface="Times New Roman"/>
              <a:ea typeface="Times New Roman"/>
              <a:cs typeface="Times New Roman"/>
              <a:sym typeface="Times New Roman"/>
            </a:endParaRPr>
          </a:p>
          <a:p>
            <a:pPr indent="-152400" lvl="1" marL="457200" marR="0" rtl="0" algn="just">
              <a:lnSpc>
                <a:spcPct val="10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   Protocols for packet switching are typically more complex. </a:t>
            </a:r>
            <a:endParaRPr/>
          </a:p>
          <a:p>
            <a:pPr indent="-152400" lvl="1" marL="457200" marR="0" rtl="0" algn="just">
              <a:lnSpc>
                <a:spcPct val="10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   It can add some initial costs in implementation. </a:t>
            </a:r>
            <a:endParaRPr/>
          </a:p>
          <a:p>
            <a:pPr indent="-152400" lvl="1" marL="457200" marR="0" rtl="0" algn="just">
              <a:lnSpc>
                <a:spcPct val="10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   If packet is lost, sender needs to retransmit the data.</a:t>
            </a:r>
            <a:endParaRPr/>
          </a:p>
          <a:p>
            <a:pPr indent="-152400" lvl="1" marL="457200" marR="0" rtl="0" algn="just">
              <a:lnSpc>
                <a:spcPct val="10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   Another disadvantage is that packet-switched systems still  </a:t>
            </a:r>
            <a:endParaRPr/>
          </a:p>
          <a:p>
            <a:pPr indent="0" lvl="1" marL="457200" marR="0" rtl="0" algn="just">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    can’t deliver the same quality as dedicated circuits in </a:t>
            </a:r>
            <a:endParaRPr/>
          </a:p>
          <a:p>
            <a:pPr indent="0" lvl="1" marL="457200" marR="0" rtl="0" algn="just">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    applications requiring very little delay - like voice </a:t>
            </a:r>
            <a:endParaRPr/>
          </a:p>
          <a:p>
            <a:pPr indent="0" lvl="1" marL="457200" marR="0" rtl="0" algn="just">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    conversations or moving images.</a:t>
            </a:r>
            <a:br>
              <a:rPr b="0" i="0" lang="en-US" sz="2400" u="none" cap="none" strike="noStrike">
                <a:solidFill>
                  <a:schemeClr val="dk1"/>
                </a:solidFill>
                <a:latin typeface="Times New Roman"/>
                <a:ea typeface="Times New Roman"/>
                <a:cs typeface="Times New Roman"/>
                <a:sym typeface="Times New Roman"/>
              </a:rPr>
            </a:br>
            <a:r>
              <a:rPr b="0" i="0" lang="en-US" sz="2400" u="none" cap="none" strike="noStrik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 name="Shape 31"/>
        <p:cNvGrpSpPr/>
        <p:nvPr/>
      </p:nvGrpSpPr>
      <p:grpSpPr>
        <a:xfrm>
          <a:off x="0" y="0"/>
          <a:ext cx="0" cy="0"/>
          <a:chOff x="0" y="0"/>
          <a:chExt cx="0" cy="0"/>
        </a:xfrm>
      </p:grpSpPr>
      <p:sp>
        <p:nvSpPr>
          <p:cNvPr id="32" name="Google Shape;32;p2"/>
          <p:cNvSpPr txBox="1"/>
          <p:nvPr>
            <p:ph type="title"/>
          </p:nvPr>
        </p:nvSpPr>
        <p:spPr>
          <a:xfrm>
            <a:off x="762000" y="381000"/>
            <a:ext cx="77724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Circuit Switching</a:t>
            </a:r>
            <a:endParaRPr/>
          </a:p>
        </p:txBody>
      </p:sp>
      <p:sp>
        <p:nvSpPr>
          <p:cNvPr id="33" name="Google Shape;33;p2"/>
          <p:cNvSpPr txBox="1"/>
          <p:nvPr>
            <p:ph idx="1" type="body"/>
          </p:nvPr>
        </p:nvSpPr>
        <p:spPr>
          <a:xfrm>
            <a:off x="685800" y="13716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400"/>
              <a:buFont typeface="Times New Roman"/>
              <a:buChar char="•"/>
            </a:pPr>
            <a:r>
              <a:rPr b="1" i="0" lang="en-US" sz="2400" u="none" cap="none" strike="noStrike">
                <a:solidFill>
                  <a:schemeClr val="dk1"/>
                </a:solidFill>
                <a:latin typeface="Times New Roman"/>
                <a:ea typeface="Times New Roman"/>
                <a:cs typeface="Times New Roman"/>
                <a:sym typeface="Times New Roman"/>
              </a:rPr>
              <a:t>Circuit switching</a:t>
            </a:r>
            <a:r>
              <a:rPr b="0" i="0" lang="en-US" sz="2400" u="none" cap="none" strike="noStrike">
                <a:solidFill>
                  <a:schemeClr val="dk1"/>
                </a:solidFill>
                <a:latin typeface="Times New Roman"/>
                <a:ea typeface="Times New Roman"/>
                <a:cs typeface="Times New Roman"/>
                <a:sym typeface="Times New Roman"/>
              </a:rPr>
              <a:t> is a technique that directly connects the sender and the receiver in an unbroken path.</a:t>
            </a:r>
            <a:endParaRPr/>
          </a:p>
          <a:p>
            <a:pPr indent="-342900" lvl="0" marL="342900" marR="0" rtl="0" algn="just">
              <a:lnSpc>
                <a:spcPct val="10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Telephone switching equipment, for example, establishes a path that connects the caller's telephone to the receiver's telephone by making a physical connection.</a:t>
            </a:r>
            <a:endParaRPr/>
          </a:p>
          <a:p>
            <a:pPr indent="-342900" lvl="0" marL="342900" marR="0" rtl="0" algn="just">
              <a:lnSpc>
                <a:spcPct val="10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With this type of switching technique, once a connection is established, a dedicated path exists between both ends until the connection is terminated.</a:t>
            </a:r>
            <a:endParaRPr/>
          </a:p>
          <a:p>
            <a:pPr indent="-342900" lvl="0" marL="342900" marR="0" rtl="0" algn="just">
              <a:lnSpc>
                <a:spcPct val="10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Routing decisions must be made when the circuit is first established, but there are no decisions made after that time. </a:t>
            </a:r>
            <a:endParaRPr/>
          </a:p>
          <a:p>
            <a:pPr indent="-190500" lvl="0" marL="342900" marR="0" rtl="0" algn="just">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 name="Shape 37"/>
        <p:cNvGrpSpPr/>
        <p:nvPr/>
      </p:nvGrpSpPr>
      <p:grpSpPr>
        <a:xfrm>
          <a:off x="0" y="0"/>
          <a:ext cx="0" cy="0"/>
          <a:chOff x="0" y="0"/>
          <a:chExt cx="0" cy="0"/>
        </a:xfrm>
      </p:grpSpPr>
      <p:sp>
        <p:nvSpPr>
          <p:cNvPr id="38" name="Google Shape;38;p3"/>
          <p:cNvSpPr txBox="1"/>
          <p:nvPr>
            <p:ph type="title"/>
          </p:nvPr>
        </p:nvSpPr>
        <p:spPr>
          <a:xfrm>
            <a:off x="1828800" y="304800"/>
            <a:ext cx="5486400" cy="533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Circuit Switching</a:t>
            </a:r>
            <a:endParaRPr/>
          </a:p>
        </p:txBody>
      </p:sp>
      <p:sp>
        <p:nvSpPr>
          <p:cNvPr id="39" name="Google Shape;39;p3"/>
          <p:cNvSpPr txBox="1"/>
          <p:nvPr>
            <p:ph idx="1" type="body"/>
          </p:nvPr>
        </p:nvSpPr>
        <p:spPr>
          <a:xfrm>
            <a:off x="609600" y="1752600"/>
            <a:ext cx="8077200" cy="41148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400"/>
              <a:buFont typeface="Times New Roman"/>
              <a:buChar char="•"/>
            </a:pPr>
            <a:r>
              <a:rPr b="1" i="0" lang="en-US" sz="2400" u="none">
                <a:solidFill>
                  <a:schemeClr val="dk1"/>
                </a:solidFill>
                <a:latin typeface="Times New Roman"/>
                <a:ea typeface="Times New Roman"/>
                <a:cs typeface="Times New Roman"/>
                <a:sym typeface="Times New Roman"/>
              </a:rPr>
              <a:t>Circuit switching</a:t>
            </a:r>
            <a:r>
              <a:rPr b="0" i="1"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Times New Roman"/>
                <a:ea typeface="Times New Roman"/>
                <a:cs typeface="Times New Roman"/>
                <a:sym typeface="Times New Roman"/>
              </a:rPr>
              <a:t>in a network operates almost the same way as  the telephone system works.</a:t>
            </a:r>
            <a:endParaRPr/>
          </a:p>
          <a:p>
            <a:pPr indent="-342900" lvl="0" marL="342900" marR="0" rtl="0" algn="just">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A complete end-to-end path must exist before communication can take place.</a:t>
            </a:r>
            <a:endParaRPr/>
          </a:p>
          <a:p>
            <a:pPr indent="-342900" lvl="0" marL="342900" marR="0" rtl="0" algn="just">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The computer initiating the data transfer must ask for a connection to the destination.</a:t>
            </a:r>
            <a:endParaRPr/>
          </a:p>
          <a:p>
            <a:pPr indent="-342900" lvl="0" marL="342900" marR="0" rtl="0" algn="just">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Once the connection has been initiated and completed to the destination device, the destination device must acknowledge that it is ready and willing to carry on a transfer.</a:t>
            </a:r>
            <a:endParaRPr/>
          </a:p>
          <a:p>
            <a:pPr indent="-342900" lvl="0" marL="342900" marR="0" rtl="0" algn="just">
              <a:lnSpc>
                <a:spcPct val="100000"/>
              </a:lnSpc>
              <a:spcBef>
                <a:spcPts val="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190500" lvl="0" marL="342900" marR="0" rtl="0" algn="just">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190500" lvl="0" marL="342900" marR="0" rtl="0" algn="just">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190500" lvl="0" marL="342900" marR="0" rtl="0" algn="just">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190500" lvl="0" marL="342900" marR="0" rtl="0" algn="just">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 name="Shape 43"/>
        <p:cNvGrpSpPr/>
        <p:nvPr/>
      </p:nvGrpSpPr>
      <p:grpSpPr>
        <a:xfrm>
          <a:off x="0" y="0"/>
          <a:ext cx="0" cy="0"/>
          <a:chOff x="0" y="0"/>
          <a:chExt cx="0" cy="0"/>
        </a:xfrm>
      </p:grpSpPr>
      <p:sp>
        <p:nvSpPr>
          <p:cNvPr id="44" name="Google Shape;44;p4"/>
          <p:cNvSpPr txBox="1"/>
          <p:nvPr>
            <p:ph type="title"/>
          </p:nvPr>
        </p:nvSpPr>
        <p:spPr>
          <a:xfrm>
            <a:off x="762000" y="3048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Circuit switching</a:t>
            </a:r>
            <a:endParaRPr/>
          </a:p>
        </p:txBody>
      </p:sp>
      <p:sp>
        <p:nvSpPr>
          <p:cNvPr id="45" name="Google Shape;45;p4"/>
          <p:cNvSpPr txBox="1"/>
          <p:nvPr/>
        </p:nvSpPr>
        <p:spPr>
          <a:xfrm>
            <a:off x="457200" y="1676400"/>
            <a:ext cx="8229600" cy="45252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2400"/>
              <a:buFont typeface="Times New Roman"/>
              <a:buNone/>
            </a:pPr>
            <a:r>
              <a:rPr b="1" i="1" lang="en-US" sz="2400" u="none">
                <a:solidFill>
                  <a:schemeClr val="dk1"/>
                </a:solidFill>
                <a:latin typeface="Times New Roman"/>
                <a:ea typeface="Times New Roman"/>
                <a:cs typeface="Times New Roman"/>
                <a:sym typeface="Times New Roman"/>
              </a:rPr>
              <a:t>Advantages:</a:t>
            </a:r>
            <a:r>
              <a:rPr b="0" i="0" lang="en-US" sz="2400" u="none">
                <a:solidFill>
                  <a:schemeClr val="dk1"/>
                </a:solidFill>
                <a:latin typeface="Times New Roman"/>
                <a:ea typeface="Times New Roman"/>
                <a:cs typeface="Times New Roman"/>
                <a:sym typeface="Times New Roman"/>
              </a:rPr>
              <a:t> </a:t>
            </a:r>
            <a:endParaRPr/>
          </a:p>
          <a:p>
            <a:pPr indent="-152400" lvl="1" marL="457200" marR="0" rtl="0" algn="just">
              <a:lnSpc>
                <a:spcPct val="10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 The communication channel (once established) is dedicated. </a:t>
            </a:r>
            <a:endParaRPr/>
          </a:p>
          <a:p>
            <a:pPr indent="0" lvl="0" marL="0" marR="0" rtl="0" algn="just">
              <a:lnSpc>
                <a:spcPct val="100000"/>
              </a:lnSpc>
              <a:spcBef>
                <a:spcPts val="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400"/>
              <a:buFont typeface="Times New Roman"/>
              <a:buNone/>
            </a:pPr>
            <a:r>
              <a:rPr b="1" i="1" lang="en-US" sz="2400" u="none">
                <a:solidFill>
                  <a:schemeClr val="dk1"/>
                </a:solidFill>
                <a:latin typeface="Times New Roman"/>
                <a:ea typeface="Times New Roman"/>
                <a:cs typeface="Times New Roman"/>
                <a:sym typeface="Times New Roman"/>
              </a:rPr>
              <a:t>Disadvantages: </a:t>
            </a:r>
            <a:endParaRPr b="0" i="0" sz="2400" u="none">
              <a:solidFill>
                <a:schemeClr val="dk1"/>
              </a:solidFill>
              <a:latin typeface="Times New Roman"/>
              <a:ea typeface="Times New Roman"/>
              <a:cs typeface="Times New Roman"/>
              <a:sym typeface="Times New Roman"/>
            </a:endParaRPr>
          </a:p>
          <a:p>
            <a:pPr indent="-152400" lvl="1" marL="457200" marR="0" rtl="0" algn="just">
              <a:lnSpc>
                <a:spcPct val="10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  Possible long wait to establish a connection, (10 seconds,   </a:t>
            </a:r>
            <a:endParaRPr/>
          </a:p>
          <a:p>
            <a:pPr indent="0" lvl="1" marL="457200" marR="0" rtl="0" algn="just">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   more on long- distance or international calls.) during which  </a:t>
            </a:r>
            <a:endParaRPr/>
          </a:p>
          <a:p>
            <a:pPr indent="0" lvl="1" marL="457200" marR="0" rtl="0" algn="just">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   no data can be transmitted. </a:t>
            </a:r>
            <a:endParaRPr/>
          </a:p>
          <a:p>
            <a:pPr indent="-152400" lvl="1" marL="457200" marR="0" rtl="0" algn="just">
              <a:lnSpc>
                <a:spcPct val="10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  More expensive than any other switching techniques,   </a:t>
            </a:r>
            <a:endParaRPr/>
          </a:p>
          <a:p>
            <a:pPr indent="0" lvl="1" marL="457200" marR="0" rtl="0" algn="just">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   because a dedicated path is required for each connection. </a:t>
            </a:r>
            <a:endParaRPr/>
          </a:p>
          <a:p>
            <a:pPr indent="-152400" lvl="1" marL="457200" marR="0" rtl="0" algn="just">
              <a:lnSpc>
                <a:spcPct val="10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  Inefficient use of the communication channel, because the </a:t>
            </a:r>
            <a:endParaRPr/>
          </a:p>
          <a:p>
            <a:pPr indent="0" lvl="1" marL="457200" marR="0" rtl="0" algn="just">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   channel is not used when the connected systems are not  </a:t>
            </a:r>
            <a:endParaRPr/>
          </a:p>
          <a:p>
            <a:pPr indent="0" lvl="1" marL="457200" marR="0" rtl="0" algn="just">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   using it.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 name="Shape 49"/>
        <p:cNvGrpSpPr/>
        <p:nvPr/>
      </p:nvGrpSpPr>
      <p:grpSpPr>
        <a:xfrm>
          <a:off x="0" y="0"/>
          <a:ext cx="0" cy="0"/>
          <a:chOff x="0" y="0"/>
          <a:chExt cx="0" cy="0"/>
        </a:xfrm>
      </p:grpSpPr>
      <p:sp>
        <p:nvSpPr>
          <p:cNvPr id="50" name="Google Shape;50;p5"/>
          <p:cNvSpPr txBox="1"/>
          <p:nvPr>
            <p:ph type="title"/>
          </p:nvPr>
        </p:nvSpPr>
        <p:spPr>
          <a:xfrm>
            <a:off x="1600200" y="152400"/>
            <a:ext cx="5791200" cy="609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Message Switching</a:t>
            </a:r>
            <a:endParaRPr/>
          </a:p>
        </p:txBody>
      </p:sp>
      <p:sp>
        <p:nvSpPr>
          <p:cNvPr id="51" name="Google Shape;51;p5"/>
          <p:cNvSpPr txBox="1"/>
          <p:nvPr>
            <p:ph idx="1" type="body"/>
          </p:nvPr>
        </p:nvSpPr>
        <p:spPr>
          <a:xfrm>
            <a:off x="457200" y="1524000"/>
            <a:ext cx="8077200" cy="48006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With message switching there is no need to establish a dedicated path between two stations.</a:t>
            </a:r>
            <a:endParaRPr/>
          </a:p>
          <a:p>
            <a:pPr indent="-342900" lvl="0" marL="342900" marR="0" rtl="0" algn="just">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When a station sends a message, the destination address is appended to the message.</a:t>
            </a:r>
            <a:endParaRPr/>
          </a:p>
          <a:p>
            <a:pPr indent="-342900" lvl="0" marL="342900" marR="0" rtl="0" algn="just">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The message is then transmitted through the network, in its entirety, from node to node.</a:t>
            </a:r>
            <a:endParaRPr/>
          </a:p>
          <a:p>
            <a:pPr indent="-342900" lvl="0" marL="342900" marR="0" rtl="0" algn="just">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Each node receives the entire message, stores it in its entirety on disk, and then transmits the message to the next node.</a:t>
            </a:r>
            <a:endParaRPr/>
          </a:p>
          <a:p>
            <a:pPr indent="-342900" lvl="0" marL="342900" marR="0" rtl="0" algn="just">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This type of network is called a store-and-forward network.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 name="Shape 55"/>
        <p:cNvGrpSpPr/>
        <p:nvPr/>
      </p:nvGrpSpPr>
      <p:grpSpPr>
        <a:xfrm>
          <a:off x="0" y="0"/>
          <a:ext cx="0" cy="0"/>
          <a:chOff x="0" y="0"/>
          <a:chExt cx="0" cy="0"/>
        </a:xfrm>
      </p:grpSpPr>
      <p:sp>
        <p:nvSpPr>
          <p:cNvPr id="56" name="Google Shape;56;p6"/>
          <p:cNvSpPr txBox="1"/>
          <p:nvPr>
            <p:ph type="title"/>
          </p:nvPr>
        </p:nvSpPr>
        <p:spPr>
          <a:xfrm>
            <a:off x="838200" y="304800"/>
            <a:ext cx="7772400" cy="533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Message Switching</a:t>
            </a:r>
            <a:endParaRPr/>
          </a:p>
        </p:txBody>
      </p:sp>
      <p:pic>
        <p:nvPicPr>
          <p:cNvPr descr="Message Switching" id="57" name="Google Shape;57;p6"/>
          <p:cNvPicPr preferRelativeResize="0"/>
          <p:nvPr/>
        </p:nvPicPr>
        <p:blipFill rotWithShape="1">
          <a:blip r:embed="rId3">
            <a:alphaModFix/>
          </a:blip>
          <a:srcRect b="0" l="0" r="0" t="0"/>
          <a:stretch/>
        </p:blipFill>
        <p:spPr>
          <a:xfrm>
            <a:off x="1295400" y="1143000"/>
            <a:ext cx="6743700" cy="2892425"/>
          </a:xfrm>
          <a:prstGeom prst="rect">
            <a:avLst/>
          </a:prstGeom>
          <a:noFill/>
          <a:ln>
            <a:noFill/>
          </a:ln>
        </p:spPr>
      </p:pic>
      <p:sp>
        <p:nvSpPr>
          <p:cNvPr id="58" name="Google Shape;58;p6"/>
          <p:cNvSpPr txBox="1"/>
          <p:nvPr/>
        </p:nvSpPr>
        <p:spPr>
          <a:xfrm>
            <a:off x="533400" y="4114800"/>
            <a:ext cx="7848600" cy="23088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 message-switching node is typically a general-purpose computer. The device needs sufficient secondary-storage capacity to store the incoming messages, which could be long. A time delay is introduced using this type of scheme due to store- and-forward time, plus the time required to find the next node in the transmission path.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2" name="Shape 62"/>
        <p:cNvGrpSpPr/>
        <p:nvPr/>
      </p:nvGrpSpPr>
      <p:grpSpPr>
        <a:xfrm>
          <a:off x="0" y="0"/>
          <a:ext cx="0" cy="0"/>
          <a:chOff x="0" y="0"/>
          <a:chExt cx="0" cy="0"/>
        </a:xfrm>
      </p:grpSpPr>
      <p:sp>
        <p:nvSpPr>
          <p:cNvPr id="63" name="Google Shape;63;p7"/>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Message Switching</a:t>
            </a:r>
            <a:endParaRPr/>
          </a:p>
        </p:txBody>
      </p:sp>
      <p:sp>
        <p:nvSpPr>
          <p:cNvPr id="64" name="Google Shape;64;p7"/>
          <p:cNvSpPr txBox="1"/>
          <p:nvPr/>
        </p:nvSpPr>
        <p:spPr>
          <a:xfrm>
            <a:off x="304800" y="1981200"/>
            <a:ext cx="8610600" cy="37866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400"/>
              <a:buFont typeface="Times New Roman"/>
              <a:buNone/>
            </a:pPr>
            <a:r>
              <a:rPr b="1" i="1" lang="en-US" sz="2400" u="none">
                <a:solidFill>
                  <a:schemeClr val="dk1"/>
                </a:solidFill>
                <a:latin typeface="Times New Roman"/>
                <a:ea typeface="Times New Roman"/>
                <a:cs typeface="Times New Roman"/>
                <a:sym typeface="Times New Roman"/>
              </a:rPr>
              <a:t>Advantages:</a:t>
            </a:r>
            <a:r>
              <a:rPr b="0" i="0" lang="en-US" sz="2400" u="none">
                <a:solidFill>
                  <a:schemeClr val="dk1"/>
                </a:solidFill>
                <a:latin typeface="Times New Roman"/>
                <a:ea typeface="Times New Roman"/>
                <a:cs typeface="Times New Roman"/>
                <a:sym typeface="Times New Roman"/>
              </a:rPr>
              <a:t> </a:t>
            </a:r>
            <a:endParaRPr/>
          </a:p>
          <a:p>
            <a:pPr indent="-152400" lvl="1" marL="457200" marR="0" rtl="0" algn="just">
              <a:lnSpc>
                <a:spcPct val="10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   Channel efficiency can be greater compared to circuit-  </a:t>
            </a:r>
            <a:endParaRPr/>
          </a:p>
          <a:p>
            <a:pPr indent="0" lvl="1" marL="457200" marR="0" rtl="0" algn="just">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    switched systems, because more devices are sharing the  </a:t>
            </a:r>
            <a:endParaRPr/>
          </a:p>
          <a:p>
            <a:pPr indent="0" lvl="1" marL="457200" marR="0" rtl="0" algn="just">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    channel. </a:t>
            </a:r>
            <a:endParaRPr/>
          </a:p>
          <a:p>
            <a:pPr indent="-152400" lvl="1" marL="457200" marR="0" rtl="0" algn="just">
              <a:lnSpc>
                <a:spcPct val="10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  Traffic congestion can be reduced, because messages may be </a:t>
            </a:r>
            <a:endParaRPr/>
          </a:p>
          <a:p>
            <a:pPr indent="0" lvl="1" marL="457200" marR="0" rtl="0" algn="just">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   temporarily stored in route. </a:t>
            </a:r>
            <a:endParaRPr/>
          </a:p>
          <a:p>
            <a:pPr indent="-152400" lvl="1" marL="457200" marR="0" rtl="0" algn="just">
              <a:lnSpc>
                <a:spcPct val="10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  Message priorities can be established due to store-and-forward </a:t>
            </a:r>
            <a:endParaRPr/>
          </a:p>
          <a:p>
            <a:pPr indent="0" lvl="1" marL="457200" marR="0" rtl="0" algn="just">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   technique. </a:t>
            </a:r>
            <a:endParaRPr/>
          </a:p>
          <a:p>
            <a:pPr indent="-152400" lvl="1" marL="457200" marR="0" rtl="0" algn="just">
              <a:lnSpc>
                <a:spcPct val="10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  Message broadcasting can be achieved with the use of </a:t>
            </a:r>
            <a:endParaRPr/>
          </a:p>
          <a:p>
            <a:pPr indent="0" lvl="1" marL="457200" marR="0" rtl="0" algn="just">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   broadcast address appended in the message.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8" name="Shape 68"/>
        <p:cNvGrpSpPr/>
        <p:nvPr/>
      </p:nvGrpSpPr>
      <p:grpSpPr>
        <a:xfrm>
          <a:off x="0" y="0"/>
          <a:ext cx="0" cy="0"/>
          <a:chOff x="0" y="0"/>
          <a:chExt cx="0" cy="0"/>
        </a:xfrm>
      </p:grpSpPr>
      <p:sp>
        <p:nvSpPr>
          <p:cNvPr id="69" name="Google Shape;69;p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Message Switching</a:t>
            </a:r>
            <a:endParaRPr/>
          </a:p>
        </p:txBody>
      </p:sp>
      <p:sp>
        <p:nvSpPr>
          <p:cNvPr id="70" name="Google Shape;70;p8"/>
          <p:cNvSpPr txBox="1"/>
          <p:nvPr/>
        </p:nvSpPr>
        <p:spPr>
          <a:xfrm>
            <a:off x="609600" y="2667000"/>
            <a:ext cx="7848600" cy="23088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400"/>
              <a:buFont typeface="Times New Roman"/>
              <a:buNone/>
            </a:pPr>
            <a:r>
              <a:rPr b="1" i="1" lang="en-US" sz="2400" u="none">
                <a:solidFill>
                  <a:schemeClr val="dk1"/>
                </a:solidFill>
                <a:latin typeface="Times New Roman"/>
                <a:ea typeface="Times New Roman"/>
                <a:cs typeface="Times New Roman"/>
                <a:sym typeface="Times New Roman"/>
              </a:rPr>
              <a:t>Disadvantages</a:t>
            </a:r>
            <a:r>
              <a:rPr b="0" i="0" lang="en-US" sz="2400" u="none">
                <a:solidFill>
                  <a:schemeClr val="dk1"/>
                </a:solidFill>
                <a:latin typeface="Times New Roman"/>
                <a:ea typeface="Times New Roman"/>
                <a:cs typeface="Times New Roman"/>
                <a:sym typeface="Times New Roman"/>
              </a:rPr>
              <a:t> </a:t>
            </a:r>
            <a:endParaRPr/>
          </a:p>
          <a:p>
            <a:pPr indent="-152400" lvl="1" marL="457200" marR="0" rtl="0" algn="just">
              <a:lnSpc>
                <a:spcPct val="10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   Message switching is not compatible with interactive </a:t>
            </a:r>
            <a:endParaRPr/>
          </a:p>
          <a:p>
            <a:pPr indent="0" lvl="1" marL="457200" marR="0" rtl="0" algn="just">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    applications. </a:t>
            </a:r>
            <a:endParaRPr/>
          </a:p>
          <a:p>
            <a:pPr indent="-152400" lvl="1" marL="457200" marR="0" rtl="0" algn="just">
              <a:lnSpc>
                <a:spcPct val="10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   Store-and-forward devices are expensive, because they  </a:t>
            </a:r>
            <a:endParaRPr/>
          </a:p>
          <a:p>
            <a:pPr indent="0" lvl="1" marL="457200" marR="0" rtl="0" algn="just">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    must have large disks to hold potentially long messages.</a:t>
            </a:r>
            <a:endParaRPr/>
          </a:p>
          <a:p>
            <a:pPr indent="0" lvl="0" marL="0" marR="0" rtl="0" algn="just">
              <a:lnSpc>
                <a:spcPct val="100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4" name="Shape 74"/>
        <p:cNvGrpSpPr/>
        <p:nvPr/>
      </p:nvGrpSpPr>
      <p:grpSpPr>
        <a:xfrm>
          <a:off x="0" y="0"/>
          <a:ext cx="0" cy="0"/>
          <a:chOff x="0" y="0"/>
          <a:chExt cx="0" cy="0"/>
        </a:xfrm>
      </p:grpSpPr>
      <p:sp>
        <p:nvSpPr>
          <p:cNvPr id="75" name="Google Shape;75;p9"/>
          <p:cNvSpPr txBox="1"/>
          <p:nvPr>
            <p:ph type="title"/>
          </p:nvPr>
        </p:nvSpPr>
        <p:spPr>
          <a:xfrm>
            <a:off x="1905000" y="304800"/>
            <a:ext cx="5181600" cy="533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Packet Switching</a:t>
            </a:r>
            <a:endParaRPr/>
          </a:p>
        </p:txBody>
      </p:sp>
      <p:sp>
        <p:nvSpPr>
          <p:cNvPr id="76" name="Google Shape;76;p9"/>
          <p:cNvSpPr txBox="1"/>
          <p:nvPr/>
        </p:nvSpPr>
        <p:spPr>
          <a:xfrm>
            <a:off x="228600" y="1219200"/>
            <a:ext cx="8686800" cy="1939500"/>
          </a:xfrm>
          <a:prstGeom prst="rect">
            <a:avLst/>
          </a:prstGeom>
          <a:noFill/>
          <a:ln>
            <a:noFill/>
          </a:ln>
        </p:spPr>
        <p:txBody>
          <a:bodyPr anchorCtr="0" anchor="t" bIns="45700" lIns="91425" spcFirstLastPara="1" rIns="91425" wrap="square" tIns="45700">
            <a:spAutoFit/>
          </a:bodyPr>
          <a:lstStyle/>
          <a:p>
            <a:pPr indent="-152400" lvl="0" marL="0" marR="0" rtl="0" algn="just">
              <a:lnSpc>
                <a:spcPct val="100000"/>
              </a:lnSpc>
              <a:spcBef>
                <a:spcPts val="0"/>
              </a:spcBef>
              <a:spcAft>
                <a:spcPts val="0"/>
              </a:spcAft>
              <a:buClr>
                <a:schemeClr val="dk1"/>
              </a:buClr>
              <a:buSzPts val="2400"/>
              <a:buFont typeface="Times New Roman"/>
              <a:buChar char="•"/>
            </a:pPr>
            <a:r>
              <a:rPr b="0" i="1" lang="en-US" sz="2400" u="none">
                <a:solidFill>
                  <a:schemeClr val="dk1"/>
                </a:solidFill>
                <a:latin typeface="Times New Roman"/>
                <a:ea typeface="Times New Roman"/>
                <a:cs typeface="Times New Roman"/>
                <a:sym typeface="Times New Roman"/>
              </a:rPr>
              <a:t>  Packet switching </a:t>
            </a:r>
            <a:r>
              <a:rPr b="0" i="0" lang="en-US" sz="2400" u="none">
                <a:solidFill>
                  <a:schemeClr val="dk1"/>
                </a:solidFill>
                <a:latin typeface="Times New Roman"/>
                <a:ea typeface="Times New Roman"/>
                <a:cs typeface="Times New Roman"/>
                <a:sym typeface="Times New Roman"/>
              </a:rPr>
              <a:t>can be seen as a solution that tries to combine the  </a:t>
            </a:r>
            <a:endParaRPr/>
          </a:p>
          <a:p>
            <a:pPr indent="0" lvl="0" marL="0"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advantages of message and circuit switching and to minimize the </a:t>
            </a:r>
            <a:endParaRPr/>
          </a:p>
          <a:p>
            <a:pPr indent="0" lvl="0" marL="0"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disadvantages of both.  </a:t>
            </a:r>
            <a:endParaRPr/>
          </a:p>
          <a:p>
            <a:pPr indent="-152400" lvl="0" marL="0" marR="0" rtl="0" algn="just">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  There are two methods of packet switching: Datagram </a:t>
            </a:r>
            <a:endParaRPr/>
          </a:p>
          <a:p>
            <a:pPr indent="0" lvl="0" marL="0"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and virtual circuit.</a:t>
            </a:r>
            <a:endParaRPr/>
          </a:p>
        </p:txBody>
      </p:sp>
      <p:pic>
        <p:nvPicPr>
          <p:cNvPr id="77" name="Google Shape;77;p9"/>
          <p:cNvPicPr preferRelativeResize="0"/>
          <p:nvPr/>
        </p:nvPicPr>
        <p:blipFill rotWithShape="1">
          <a:blip r:embed="rId3">
            <a:alphaModFix/>
          </a:blip>
          <a:srcRect b="0" l="0" r="0" t="0"/>
          <a:stretch/>
        </p:blipFill>
        <p:spPr>
          <a:xfrm>
            <a:off x="762000" y="3200400"/>
            <a:ext cx="7108825" cy="315436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2000-08-23T20:08:41Z</dcterms:created>
  <dc:creator>College of Business -  DBA - CIS</dc:creator>
</cp:coreProperties>
</file>