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57" r:id="rId4"/>
    <p:sldId id="258" r:id="rId5"/>
    <p:sldId id="259" r:id="rId6"/>
    <p:sldId id="260" r:id="rId7"/>
    <p:sldId id="261" r:id="rId8"/>
    <p:sldId id="262" r:id="rId9"/>
    <p:sldId id="263" r:id="rId10"/>
    <p:sldId id="264" r:id="rId11"/>
    <p:sldId id="266" r:id="rId12"/>
    <p:sldId id="268" r:id="rId13"/>
    <p:sldId id="269" r:id="rId14"/>
    <p:sldId id="270" r:id="rId15"/>
    <p:sldId id="271" r:id="rId16"/>
    <p:sldId id="272" r:id="rId17"/>
    <p:sldId id="273" r:id="rId18"/>
    <p:sldId id="276" r:id="rId19"/>
    <p:sldId id="277" r:id="rId20"/>
    <p:sldId id="274" r:id="rId21"/>
    <p:sldId id="275" r:id="rId22"/>
    <p:sldId id="278"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660"/>
  </p:normalViewPr>
  <p:slideViewPr>
    <p:cSldViewPr snapToGrid="0">
      <p:cViewPr>
        <p:scale>
          <a:sx n="75" d="100"/>
          <a:sy n="75" d="100"/>
        </p:scale>
        <p:origin x="-974" y="-3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1F8D110-81E4-4EB9-A530-4B466F5967B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B3679-2565-472B-A015-3A9899AF93C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1F8D110-81E4-4EB9-A530-4B466F5967B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B3679-2565-472B-A015-3A9899AF93C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1F8D110-81E4-4EB9-A530-4B466F5967B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B3679-2565-472B-A015-3A9899AF93C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1F8D110-81E4-4EB9-A530-4B466F5967B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B3679-2565-472B-A015-3A9899AF93C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1F8D110-81E4-4EB9-A530-4B466F5967B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B3679-2565-472B-A015-3A9899AF93C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1F8D110-81E4-4EB9-A530-4B466F5967B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B3679-2565-472B-A015-3A9899AF93C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1F8D110-81E4-4EB9-A530-4B466F5967B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5B3679-2565-472B-A015-3A9899AF93C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1F8D110-81E4-4EB9-A530-4B466F5967B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5B3679-2565-472B-A015-3A9899AF93C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8D110-81E4-4EB9-A530-4B466F5967B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5B3679-2565-472B-A015-3A9899AF93C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F8D110-81E4-4EB9-A530-4B466F5967B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B3679-2565-472B-A015-3A9899AF93C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F8D110-81E4-4EB9-A530-4B466F5967B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B3679-2565-472B-A015-3A9899AF93C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8D110-81E4-4EB9-A530-4B466F5967B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B3679-2565-472B-A015-3A9899AF93C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9026" y="-7861516"/>
            <a:ext cx="11248571" cy="1498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54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600" b="1" i="0" u="none" strike="noStrike" cap="none" normalizeH="0" baseline="0" dirty="0">
                <a:ln>
                  <a:noFill/>
                </a:ln>
                <a:solidFill>
                  <a:srgbClr val="1F497D"/>
                </a:solidFill>
                <a:effectLst/>
                <a:latin typeface="Cambria" panose="02040503050406030204" pitchFamily="18" charset="0"/>
              </a:rPr>
              <a:t>SILVER OAK COLLEGE OF COMPUTER APPLICATION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600" b="1" i="0" u="none" strike="noStrike" cap="none" normalizeH="0" baseline="0" dirty="0">
                <a:ln>
                  <a:noFill/>
                </a:ln>
                <a:solidFill>
                  <a:srgbClr val="006600"/>
                </a:solidFill>
                <a:effectLst/>
                <a:latin typeface="Cambria" panose="02040503050406030204" pitchFamily="18" charset="0"/>
              </a:rPr>
              <a:t>SUBJECT </a:t>
            </a:r>
            <a:r>
              <a:rPr kumimoji="0" lang="en-US" altLang="en-US" sz="2600" b="1" i="0" u="none" strike="noStrike" cap="none" normalizeH="0" baseline="0" dirty="0" smtClean="0">
                <a:ln>
                  <a:noFill/>
                </a:ln>
                <a:solidFill>
                  <a:srgbClr val="006600"/>
                </a:solidFill>
                <a:effectLst/>
                <a:latin typeface="Cambria" panose="02040503050406030204" pitchFamily="18" charset="0"/>
              </a:rPr>
              <a:t>:COMPUTER</a:t>
            </a:r>
            <a:r>
              <a:rPr kumimoji="0" lang="en-US" altLang="en-US" sz="2600" b="1" i="0" u="none" strike="noStrike" cap="none" normalizeH="0" dirty="0" smtClean="0">
                <a:ln>
                  <a:noFill/>
                </a:ln>
                <a:solidFill>
                  <a:srgbClr val="006600"/>
                </a:solidFill>
                <a:effectLst/>
                <a:latin typeface="Cambria" panose="02040503050406030204" pitchFamily="18" charset="0"/>
              </a:rPr>
              <a:t> NETWORKS</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ctr"/>
            <a:r>
              <a:rPr kumimoji="0" lang="en-US" altLang="en-US" sz="2400" b="1" i="0" u="none" strike="noStrike" cap="none" normalizeH="0" baseline="0" dirty="0">
                <a:ln>
                  <a:noFill/>
                </a:ln>
                <a:solidFill>
                  <a:srgbClr val="C0504D"/>
                </a:solidFill>
                <a:effectLst/>
                <a:latin typeface="Cambria" panose="02040503050406030204" pitchFamily="18" charset="0"/>
              </a:rPr>
              <a:t>TOPIC </a:t>
            </a:r>
            <a:r>
              <a:rPr kumimoji="0" lang="en-US" altLang="en-US" sz="2400" b="1" i="0" u="none" strike="noStrike" cap="none" normalizeH="0" baseline="0" dirty="0" smtClean="0">
                <a:ln>
                  <a:noFill/>
                </a:ln>
                <a:solidFill>
                  <a:srgbClr val="C0504D"/>
                </a:solidFill>
                <a:effectLst/>
                <a:latin typeface="Cambria" panose="02040503050406030204" pitchFamily="18" charset="0"/>
              </a:rPr>
              <a:t>:</a:t>
            </a:r>
            <a:r>
              <a:rPr lang="en-US" sz="2400" b="1" dirty="0">
                <a:solidFill>
                  <a:srgbClr val="C00000"/>
                </a:solidFill>
                <a:latin typeface="Times New Roman" panose="02020603050405020304" pitchFamily="18" charset="0"/>
                <a:cs typeface="Times New Roman" panose="02020603050405020304" pitchFamily="18" charset="0"/>
              </a:rPr>
              <a:t>Transport Layer and Application Layer Functions and </a:t>
            </a:r>
            <a:endParaRPr lang="en-US" sz="2400" dirty="0">
              <a:solidFill>
                <a:srgbClr val="C00000"/>
              </a:solidFill>
              <a:latin typeface="Times New Roman" panose="02020603050405020304" pitchFamily="18" charset="0"/>
              <a:cs typeface="Times New Roman" panose="02020603050405020304" pitchFamily="18" charset="0"/>
            </a:endParaRPr>
          </a:p>
          <a:p>
            <a:pPr algn="ctr"/>
            <a:r>
              <a:rPr lang="en-US" sz="2400" b="1" dirty="0">
                <a:solidFill>
                  <a:srgbClr val="C00000"/>
                </a:solidFill>
                <a:latin typeface="Times New Roman" panose="02020603050405020304" pitchFamily="18" charset="0"/>
                <a:cs typeface="Times New Roman" panose="02020603050405020304" pitchFamily="18" charset="0"/>
              </a:rPr>
              <a:t>Protocols</a:t>
            </a:r>
            <a:endPar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0342" y="0"/>
            <a:ext cx="10971229" cy="31660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320" y="91440"/>
            <a:ext cx="11064240" cy="6390640"/>
          </a:xfrm>
        </p:spPr>
        <p:txBody>
          <a:bodyPr>
            <a:noAutofit/>
          </a:bodyPr>
          <a:lstStyle/>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4.Post </a:t>
            </a:r>
            <a:r>
              <a:rPr lang="en-US" sz="2000" b="1" dirty="0">
                <a:latin typeface="Times New Roman" panose="02020603050405020304" pitchFamily="18" charset="0"/>
                <a:cs typeface="Times New Roman" panose="02020603050405020304" pitchFamily="18" charset="0"/>
              </a:rPr>
              <a:t>Office Protocol version 3 (POP3) and Internet Message Access Protocol (IMAP</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Protocols </a:t>
            </a:r>
            <a:r>
              <a:rPr lang="en-US" sz="2000" dirty="0">
                <a:latin typeface="Times New Roman" panose="02020603050405020304" pitchFamily="18" charset="0"/>
                <a:cs typeface="Times New Roman" panose="02020603050405020304" pitchFamily="18" charset="0"/>
              </a:rPr>
              <a:t>for retrieving email messages from a server.</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POP3 </a:t>
            </a:r>
            <a:r>
              <a:rPr lang="en-US" sz="2000" dirty="0">
                <a:latin typeface="Times New Roman" panose="02020603050405020304" pitchFamily="18" charset="0"/>
                <a:cs typeface="Times New Roman" panose="02020603050405020304" pitchFamily="18" charset="0"/>
              </a:rPr>
              <a:t>downloads emails to the local device, while IMAP allows managing emails on the server.</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5.Domain </a:t>
            </a:r>
            <a:r>
              <a:rPr lang="en-US" sz="2000" b="1" dirty="0">
                <a:latin typeface="Times New Roman" panose="02020603050405020304" pitchFamily="18" charset="0"/>
                <a:cs typeface="Times New Roman" panose="02020603050405020304" pitchFamily="18" charset="0"/>
              </a:rPr>
              <a:t>Name System (DNS</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Translates </a:t>
            </a:r>
            <a:r>
              <a:rPr lang="en-US" sz="2000" dirty="0">
                <a:latin typeface="Times New Roman" panose="02020603050405020304" pitchFamily="18" charset="0"/>
                <a:cs typeface="Times New Roman" panose="02020603050405020304" pitchFamily="18" charset="0"/>
              </a:rPr>
              <a:t>domain names into IP addresses.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Facilitates </a:t>
            </a:r>
            <a:r>
              <a:rPr lang="en-US" sz="2000" dirty="0">
                <a:latin typeface="Times New Roman" panose="02020603050405020304" pitchFamily="18" charset="0"/>
                <a:cs typeface="Times New Roman" panose="02020603050405020304" pitchFamily="18" charset="0"/>
              </a:rPr>
              <a:t>the resolution of human-readable domain names to machine-readable IP addresses.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6.Simple </a:t>
            </a:r>
            <a:r>
              <a:rPr lang="en-US" sz="2000" b="1" dirty="0">
                <a:latin typeface="Times New Roman" panose="02020603050405020304" pitchFamily="18" charset="0"/>
                <a:cs typeface="Times New Roman" panose="02020603050405020304" pitchFamily="18" charset="0"/>
              </a:rPr>
              <a:t>Network Management Protocol (SNMP</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Used </a:t>
            </a:r>
            <a:r>
              <a:rPr lang="en-US" sz="2000" dirty="0">
                <a:latin typeface="Times New Roman" panose="02020603050405020304" pitchFamily="18" charset="0"/>
                <a:cs typeface="Times New Roman" panose="02020603050405020304" pitchFamily="18" charset="0"/>
              </a:rPr>
              <a:t>for managing and monitoring network devices.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Allows </a:t>
            </a:r>
            <a:r>
              <a:rPr lang="en-US" sz="2000" dirty="0">
                <a:latin typeface="Times New Roman" panose="02020603050405020304" pitchFamily="18" charset="0"/>
                <a:cs typeface="Times New Roman" panose="02020603050405020304" pitchFamily="18" charset="0"/>
              </a:rPr>
              <a:t>network administrators to manage devices like routers and switches</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7.Dynamic Host Configuration Protocol (DHCP):</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Facilitates automatic assignment of IP addresses to devices on a network.</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Simplifies network configuration for end-users.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840" y="294640"/>
            <a:ext cx="10855960" cy="5882323"/>
          </a:xfrm>
        </p:spPr>
        <p:txBody>
          <a:bodyPr>
            <a:normAutofit fontScale="70000" lnSpcReduction="20000"/>
          </a:bodyPr>
          <a:lstStyle/>
          <a:p>
            <a:pPr marL="0" indent="0">
              <a:buNone/>
            </a:pPr>
            <a:r>
              <a:rPr lang="en-US" b="1" dirty="0" smtClean="0">
                <a:latin typeface="Times New Roman" panose="02020603050405020304" pitchFamily="18" charset="0"/>
                <a:cs typeface="Times New Roman" panose="02020603050405020304" pitchFamily="18" charset="0"/>
              </a:rPr>
              <a:t>Challenges </a:t>
            </a:r>
            <a:r>
              <a:rPr lang="en-US" b="1" dirty="0">
                <a:latin typeface="Times New Roman" panose="02020603050405020304" pitchFamily="18" charset="0"/>
                <a:cs typeface="Times New Roman" panose="02020603050405020304" pitchFamily="18" charset="0"/>
              </a:rPr>
              <a:t>and Considerations:</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1.Security:</a:t>
            </a:r>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Security </a:t>
            </a:r>
            <a:r>
              <a:rPr lang="en-US" dirty="0">
                <a:latin typeface="Times New Roman" panose="02020603050405020304" pitchFamily="18" charset="0"/>
                <a:cs typeface="Times New Roman" panose="02020603050405020304" pitchFamily="18" charset="0"/>
              </a:rPr>
              <a:t>concerns include encryption of data, authentication, and authorization.</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Protocols </a:t>
            </a:r>
            <a:r>
              <a:rPr lang="en-US" dirty="0">
                <a:latin typeface="Times New Roman" panose="02020603050405020304" pitchFamily="18" charset="0"/>
                <a:cs typeface="Times New Roman" panose="02020603050405020304" pitchFamily="18" charset="0"/>
              </a:rPr>
              <a:t>like HTTPS (HTTP Secure) address security concerns for web communication.</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2.Interoperability:</a:t>
            </a:r>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Ensuring </a:t>
            </a:r>
            <a:r>
              <a:rPr lang="en-US" dirty="0">
                <a:latin typeface="Times New Roman" panose="02020603050405020304" pitchFamily="18" charset="0"/>
                <a:cs typeface="Times New Roman" panose="02020603050405020304" pitchFamily="18" charset="0"/>
              </a:rPr>
              <a:t>that applications developed by different vendors can communicate effectively.</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Adherence </a:t>
            </a:r>
            <a:r>
              <a:rPr lang="en-US" dirty="0">
                <a:latin typeface="Times New Roman" panose="02020603050405020304" pitchFamily="18" charset="0"/>
                <a:cs typeface="Times New Roman" panose="02020603050405020304" pitchFamily="18" charset="0"/>
              </a:rPr>
              <a:t>to standardized protocols helps achieve interoperability.</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3.Scalability:</a:t>
            </a:r>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the number of users and applications on a network grows, the Application Layer must scale to handle increased traffic and demand.</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4.Reliability:</a:t>
            </a:r>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Ensuring </a:t>
            </a:r>
            <a:r>
              <a:rPr lang="en-US" dirty="0">
                <a:latin typeface="Times New Roman" panose="02020603050405020304" pitchFamily="18" charset="0"/>
                <a:cs typeface="Times New Roman" panose="02020603050405020304" pitchFamily="18" charset="0"/>
              </a:rPr>
              <a:t>reliable end-to-end communication is crucial.</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Some </a:t>
            </a:r>
            <a:r>
              <a:rPr lang="en-US" dirty="0">
                <a:latin typeface="Times New Roman" panose="02020603050405020304" pitchFamily="18" charset="0"/>
                <a:cs typeface="Times New Roman" panose="02020603050405020304" pitchFamily="18" charset="0"/>
              </a:rPr>
              <a:t>protocols, like TCP, provide reliable and connection-oriented communication.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325121"/>
            <a:ext cx="11562080" cy="558799"/>
          </a:xfrm>
        </p:spPr>
        <p:txBody>
          <a:bodyPr>
            <a:normAutofit/>
          </a:bodyPr>
          <a:lstStyle/>
          <a:p>
            <a:r>
              <a:rPr lang="en-IN" sz="2400" b="1" dirty="0">
                <a:latin typeface="Times New Roman" panose="02020603050405020304" pitchFamily="18" charset="0"/>
                <a:cs typeface="Times New Roman" panose="02020603050405020304" pitchFamily="18" charset="0"/>
              </a:rPr>
              <a:t>DNS Protocol</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76960"/>
            <a:ext cx="10896600" cy="5100003"/>
          </a:xfrm>
        </p:spPr>
        <p:txBody>
          <a:bodyPr>
            <a:noAutofit/>
          </a:bodyPr>
          <a:lstStyle/>
          <a:p>
            <a:r>
              <a:rPr lang="en-US" sz="2000" dirty="0" smtClean="0">
                <a:latin typeface="Times New Roman" panose="02020603050405020304" pitchFamily="18" charset="0"/>
                <a:cs typeface="Times New Roman" panose="02020603050405020304" pitchFamily="18" charset="0"/>
              </a:rPr>
              <a:t>Domain </a:t>
            </a:r>
            <a:r>
              <a:rPr lang="en-US" sz="2000" dirty="0">
                <a:latin typeface="Times New Roman" panose="02020603050405020304" pitchFamily="18" charset="0"/>
                <a:cs typeface="Times New Roman" panose="02020603050405020304" pitchFamily="18" charset="0"/>
              </a:rPr>
              <a:t>Name System (DNS) Protocol, which is an application layer protocol responsible for translating human-readable domain names into IP addresses and managing the distribution of domain-related information.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Overview </a:t>
            </a:r>
            <a:r>
              <a:rPr lang="en-US" sz="2000" b="1" dirty="0">
                <a:latin typeface="Times New Roman" panose="02020603050405020304" pitchFamily="18" charset="0"/>
                <a:cs typeface="Times New Roman" panose="02020603050405020304" pitchFamily="18" charset="0"/>
              </a:rPr>
              <a:t>of DNS Protocol:</a:t>
            </a: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1.Purpose </a:t>
            </a:r>
            <a:r>
              <a:rPr lang="en-US" sz="2000" b="1" dirty="0">
                <a:latin typeface="Times New Roman" panose="02020603050405020304" pitchFamily="18" charset="0"/>
                <a:cs typeface="Times New Roman" panose="02020603050405020304" pitchFamily="18" charset="0"/>
              </a:rPr>
              <a:t>of DNS</a:t>
            </a:r>
            <a:r>
              <a:rPr lang="en-US" sz="2000" b="1" dirty="0" smtClean="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 Domain </a:t>
            </a:r>
            <a:r>
              <a:rPr lang="en-US" sz="2000" b="1" dirty="0">
                <a:latin typeface="Times New Roman" panose="02020603050405020304" pitchFamily="18" charset="0"/>
                <a:cs typeface="Times New Roman" panose="02020603050405020304" pitchFamily="18" charset="0"/>
              </a:rPr>
              <a:t>Name Resolution</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DNS </a:t>
            </a:r>
            <a:r>
              <a:rPr lang="en-US" sz="2000" dirty="0">
                <a:latin typeface="Times New Roman" panose="02020603050405020304" pitchFamily="18" charset="0"/>
                <a:cs typeface="Times New Roman" panose="02020603050405020304" pitchFamily="18" charset="0"/>
              </a:rPr>
              <a:t>is designed to resolve domain names (e.g., www.example.com) to IP addresses that computers use to identify each other on a network.</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Human-Readable </a:t>
            </a:r>
            <a:r>
              <a:rPr lang="en-US" sz="2000" b="1" dirty="0">
                <a:latin typeface="Times New Roman" panose="02020603050405020304" pitchFamily="18" charset="0"/>
                <a:cs typeface="Times New Roman" panose="02020603050405020304" pitchFamily="18" charset="0"/>
              </a:rPr>
              <a:t>Addresses</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provides a human-readable way to access resources on the internet, making it more user-friendly than using numerical IP addresses.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920" y="233680"/>
            <a:ext cx="10723880" cy="5943283"/>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2.DNS </a:t>
            </a:r>
            <a:r>
              <a:rPr lang="en-US" sz="2000" b="1" dirty="0">
                <a:latin typeface="Times New Roman" panose="02020603050405020304" pitchFamily="18" charset="0"/>
                <a:cs typeface="Times New Roman" panose="02020603050405020304" pitchFamily="18" charset="0"/>
              </a:rPr>
              <a:t>Components</a:t>
            </a:r>
            <a:r>
              <a:rPr lang="en-US" sz="2000" b="1"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DNS </a:t>
            </a:r>
            <a:r>
              <a:rPr lang="en-US" sz="2000" b="1" dirty="0">
                <a:latin typeface="Times New Roman" panose="02020603050405020304" pitchFamily="18" charset="0"/>
                <a:cs typeface="Times New Roman" panose="02020603050405020304" pitchFamily="18" charset="0"/>
              </a:rPr>
              <a:t>Servers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DNS </a:t>
            </a:r>
            <a:r>
              <a:rPr lang="en-US" sz="2000" dirty="0">
                <a:latin typeface="Times New Roman" panose="02020603050405020304" pitchFamily="18" charset="0"/>
                <a:cs typeface="Times New Roman" panose="02020603050405020304" pitchFamily="18" charset="0"/>
              </a:rPr>
              <a:t>operates in a hierarchical and distributed manner. It involves multiple DNS servers organized into a hierarchy, each responsible for specific tasks.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DNS </a:t>
            </a:r>
            <a:r>
              <a:rPr lang="en-US" sz="2000" b="1" dirty="0">
                <a:latin typeface="Times New Roman" panose="02020603050405020304" pitchFamily="18" charset="0"/>
                <a:cs typeface="Times New Roman" panose="02020603050405020304" pitchFamily="18" charset="0"/>
              </a:rPr>
              <a:t>Resolver</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Devices </a:t>
            </a:r>
            <a:r>
              <a:rPr lang="en-US" sz="2000" dirty="0">
                <a:latin typeface="Times New Roman" panose="02020603050405020304" pitchFamily="18" charset="0"/>
                <a:cs typeface="Times New Roman" panose="02020603050405020304" pitchFamily="18" charset="0"/>
              </a:rPr>
              <a:t>on a network use DNS resolvers (often provided by ISPs) to query DNS servers and resolve domain names.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3.DNS </a:t>
            </a:r>
            <a:r>
              <a:rPr lang="en-US" sz="2000" b="1" dirty="0">
                <a:latin typeface="Times New Roman" panose="02020603050405020304" pitchFamily="18" charset="0"/>
                <a:cs typeface="Times New Roman" panose="02020603050405020304" pitchFamily="18" charset="0"/>
              </a:rPr>
              <a:t>Resolution Process</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Recursive </a:t>
            </a:r>
            <a:r>
              <a:rPr lang="en-US" sz="2000" b="1" dirty="0">
                <a:latin typeface="Times New Roman" panose="02020603050405020304" pitchFamily="18" charset="0"/>
                <a:cs typeface="Times New Roman" panose="02020603050405020304" pitchFamily="18" charset="0"/>
              </a:rPr>
              <a:t>and Iterative Queries</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a device needs to resolve a domain name, it can perform either a recursive query (asking a server to provide the final answer) or an iterative query (asking for the best information available, potentially requiring multiple queries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223520"/>
            <a:ext cx="10988040" cy="5953443"/>
          </a:xfrm>
        </p:spPr>
        <p:txBody>
          <a:bodyPr>
            <a:normAutofit fontScale="25000" lnSpcReduction="20000"/>
          </a:bodyPr>
          <a:lstStyle/>
          <a:p>
            <a:endParaRPr lang="en-US" dirty="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Caching:</a:t>
            </a:r>
            <a:endParaRPr lang="en-US" sz="8000" dirty="0" smtClean="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DNS </a:t>
            </a:r>
            <a:r>
              <a:rPr lang="en-US" sz="8000" dirty="0">
                <a:latin typeface="Times New Roman" panose="02020603050405020304" pitchFamily="18" charset="0"/>
                <a:cs typeface="Times New Roman" panose="02020603050405020304" pitchFamily="18" charset="0"/>
              </a:rPr>
              <a:t>servers and resolvers cache information to reduce the need for repeated queries. Cached information expedites the resolution process and reduces the load on DNS servers.</a:t>
            </a:r>
            <a:endParaRPr lang="en-US" sz="8000" dirty="0">
              <a:latin typeface="Times New Roman" panose="02020603050405020304" pitchFamily="18" charset="0"/>
              <a:cs typeface="Times New Roman" panose="02020603050405020304" pitchFamily="18" charset="0"/>
            </a:endParaRPr>
          </a:p>
          <a:p>
            <a:pPr marL="0" indent="0">
              <a:buNone/>
            </a:pPr>
            <a:endParaRPr lang="en-US" sz="8000" dirty="0" smtClean="0">
              <a:latin typeface="Times New Roman" panose="02020603050405020304" pitchFamily="18" charset="0"/>
              <a:cs typeface="Times New Roman" panose="02020603050405020304" pitchFamily="18" charset="0"/>
            </a:endParaRPr>
          </a:p>
          <a:p>
            <a:pPr marL="0" indent="0">
              <a:buNone/>
            </a:pPr>
            <a:r>
              <a:rPr lang="en-US" sz="8000" b="1" dirty="0" smtClean="0">
                <a:latin typeface="Times New Roman" panose="02020603050405020304" pitchFamily="18" charset="0"/>
                <a:cs typeface="Times New Roman" panose="02020603050405020304" pitchFamily="18" charset="0"/>
              </a:rPr>
              <a:t>4.DNS </a:t>
            </a:r>
            <a:r>
              <a:rPr lang="en-US" sz="8000" b="1" dirty="0">
                <a:latin typeface="Times New Roman" panose="02020603050405020304" pitchFamily="18" charset="0"/>
                <a:cs typeface="Times New Roman" panose="02020603050405020304" pitchFamily="18" charset="0"/>
              </a:rPr>
              <a:t>Resource Records (RRs</a:t>
            </a:r>
            <a:r>
              <a:rPr lang="en-US" sz="8000" b="1" dirty="0" smtClean="0">
                <a:latin typeface="Times New Roman" panose="02020603050405020304" pitchFamily="18" charset="0"/>
                <a:cs typeface="Times New Roman" panose="02020603050405020304" pitchFamily="18" charset="0"/>
              </a:rPr>
              <a:t>):</a:t>
            </a:r>
            <a:endParaRPr lang="en-US" sz="8000" b="1" dirty="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A </a:t>
            </a:r>
            <a:r>
              <a:rPr lang="en-US" sz="8000" dirty="0">
                <a:latin typeface="Times New Roman" panose="02020603050405020304" pitchFamily="18" charset="0"/>
                <a:cs typeface="Times New Roman" panose="02020603050405020304" pitchFamily="18" charset="0"/>
              </a:rPr>
              <a:t>Records</a:t>
            </a:r>
            <a:r>
              <a:rPr lang="en-US" sz="8000" dirty="0" smtClean="0">
                <a:latin typeface="Times New Roman" panose="02020603050405020304" pitchFamily="18" charset="0"/>
                <a:cs typeface="Times New Roman" panose="02020603050405020304" pitchFamily="18" charset="0"/>
              </a:rPr>
              <a:t>: Associates </a:t>
            </a:r>
            <a:r>
              <a:rPr lang="en-US" sz="8000" dirty="0">
                <a:latin typeface="Times New Roman" panose="02020603050405020304" pitchFamily="18" charset="0"/>
                <a:cs typeface="Times New Roman" panose="02020603050405020304" pitchFamily="18" charset="0"/>
              </a:rPr>
              <a:t>a domain name with an IPv4 address.</a:t>
            </a:r>
            <a:endParaRPr lang="en-US" sz="80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AAAA </a:t>
            </a:r>
            <a:r>
              <a:rPr lang="en-US" sz="8000" dirty="0">
                <a:latin typeface="Times New Roman" panose="02020603050405020304" pitchFamily="18" charset="0"/>
                <a:cs typeface="Times New Roman" panose="02020603050405020304" pitchFamily="18" charset="0"/>
              </a:rPr>
              <a:t>Records</a:t>
            </a:r>
            <a:r>
              <a:rPr lang="en-US" sz="8000" dirty="0" smtClean="0">
                <a:latin typeface="Times New Roman" panose="02020603050405020304" pitchFamily="18" charset="0"/>
                <a:cs typeface="Times New Roman" panose="02020603050405020304" pitchFamily="18" charset="0"/>
              </a:rPr>
              <a:t>: Associates </a:t>
            </a:r>
            <a:r>
              <a:rPr lang="en-US" sz="8000" dirty="0">
                <a:latin typeface="Times New Roman" panose="02020603050405020304" pitchFamily="18" charset="0"/>
                <a:cs typeface="Times New Roman" panose="02020603050405020304" pitchFamily="18" charset="0"/>
              </a:rPr>
              <a:t>a domain name with an IPv6 address.</a:t>
            </a:r>
            <a:endParaRPr lang="en-US" sz="80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MX </a:t>
            </a:r>
            <a:r>
              <a:rPr lang="en-US" sz="8000" dirty="0">
                <a:latin typeface="Times New Roman" panose="02020603050405020304" pitchFamily="18" charset="0"/>
                <a:cs typeface="Times New Roman" panose="02020603050405020304" pitchFamily="18" charset="0"/>
              </a:rPr>
              <a:t>Records</a:t>
            </a:r>
            <a:r>
              <a:rPr lang="en-US" sz="8000" dirty="0" smtClean="0">
                <a:latin typeface="Times New Roman" panose="02020603050405020304" pitchFamily="18" charset="0"/>
                <a:cs typeface="Times New Roman" panose="02020603050405020304" pitchFamily="18" charset="0"/>
              </a:rPr>
              <a:t>:</a:t>
            </a:r>
            <a:endParaRPr lang="en-US" sz="8000" dirty="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Specifies </a:t>
            </a:r>
            <a:r>
              <a:rPr lang="en-US" sz="8000" dirty="0">
                <a:latin typeface="Times New Roman" panose="02020603050405020304" pitchFamily="18" charset="0"/>
                <a:cs typeface="Times New Roman" panose="02020603050405020304" pitchFamily="18" charset="0"/>
              </a:rPr>
              <a:t>the mail servers responsible for receiving email on behalf of the domain.</a:t>
            </a:r>
            <a:endParaRPr lang="en-US" sz="80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CNAME </a:t>
            </a:r>
            <a:r>
              <a:rPr lang="en-US" sz="8000" dirty="0">
                <a:latin typeface="Times New Roman" panose="02020603050405020304" pitchFamily="18" charset="0"/>
                <a:cs typeface="Times New Roman" panose="02020603050405020304" pitchFamily="18" charset="0"/>
              </a:rPr>
              <a:t>Records</a:t>
            </a:r>
            <a:r>
              <a:rPr lang="en-US" sz="8000" dirty="0" smtClean="0">
                <a:latin typeface="Times New Roman" panose="02020603050405020304" pitchFamily="18" charset="0"/>
                <a:cs typeface="Times New Roman" panose="02020603050405020304" pitchFamily="18" charset="0"/>
              </a:rPr>
              <a:t>:</a:t>
            </a:r>
            <a:endParaRPr lang="en-US" sz="8000" dirty="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Provides </a:t>
            </a:r>
            <a:r>
              <a:rPr lang="en-US" sz="8000" dirty="0">
                <a:latin typeface="Times New Roman" panose="02020603050405020304" pitchFamily="18" charset="0"/>
                <a:cs typeface="Times New Roman" panose="02020603050405020304" pitchFamily="18" charset="0"/>
              </a:rPr>
              <a:t>an alias for another domain.</a:t>
            </a:r>
            <a:endParaRPr lang="en-US" sz="80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27038" y="223838"/>
            <a:ext cx="10926762" cy="5953125"/>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5. </a:t>
            </a:r>
            <a:r>
              <a:rPr lang="en-US" sz="2000" b="1" dirty="0">
                <a:latin typeface="Times New Roman" panose="02020603050405020304" pitchFamily="18" charset="0"/>
                <a:cs typeface="Times New Roman" panose="02020603050405020304" pitchFamily="18" charset="0"/>
              </a:rPr>
              <a:t>DNSSEC (DNS Security Extensions):</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Digital Signatures:</a:t>
            </a:r>
            <a:endParaRPr lang="en-US" sz="20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DNSSEC adds an extra layer of security by incorporating digital signatures to DNS data. This helps in ensuring the authenticity and integrity of DNS responses.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Preventing DNS Spoofing:</a:t>
            </a:r>
            <a:endParaRPr lang="en-US" sz="20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DNSSEC helps prevent attacks such as DNS cache poisoning and man-in-the-middle attacks by validating the authenticity of DNS data.</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6. </a:t>
            </a:r>
            <a:r>
              <a:rPr lang="en-US" sz="2000" b="1" dirty="0">
                <a:latin typeface="Times New Roman" panose="02020603050405020304" pitchFamily="18" charset="0"/>
                <a:cs typeface="Times New Roman" panose="02020603050405020304" pitchFamily="18" charset="0"/>
              </a:rPr>
              <a:t>DNS Messages and Protocol:</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DNS Query and Response Messages:</a:t>
            </a:r>
            <a:endParaRPr lang="en-US" sz="20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DNS messages have specific formats for queries and responses, containing information like the query type, query class, and resource records.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UDP and TCP:</a:t>
            </a:r>
            <a:endParaRPr lang="en-US" sz="20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DNS primarily uses UDP for its transport layer communication. However, for large responses or zone transfers, it can switch to TCP</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160" y="558800"/>
            <a:ext cx="10581640" cy="5618163"/>
          </a:xfrm>
        </p:spPr>
        <p:txBody>
          <a:bodyPr/>
          <a:lstStyle/>
          <a:p>
            <a:pPr marL="0" indent="0">
              <a:buNone/>
            </a:pPr>
            <a:r>
              <a:rPr lang="en-US" sz="2000" dirty="0">
                <a:latin typeface="Times New Roman" panose="02020603050405020304" pitchFamily="18" charset="0"/>
                <a:cs typeface="Times New Roman" panose="02020603050405020304" pitchFamily="18" charset="0"/>
              </a:rPr>
              <a:t>7. </a:t>
            </a:r>
            <a:r>
              <a:rPr lang="en-US" sz="2000" b="1" dirty="0" err="1">
                <a:latin typeface="Times New Roman" panose="02020603050405020304" pitchFamily="18" charset="0"/>
                <a:cs typeface="Times New Roman" panose="02020603050405020304" pitchFamily="18" charset="0"/>
              </a:rPr>
              <a:t>Anycast</a:t>
            </a:r>
            <a:r>
              <a:rPr lang="en-US" sz="2000" b="1" dirty="0">
                <a:latin typeface="Times New Roman" panose="02020603050405020304" pitchFamily="18" charset="0"/>
                <a:cs typeface="Times New Roman" panose="02020603050405020304" pitchFamily="18" charset="0"/>
              </a:rPr>
              <a:t> DNS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Distribution of DNS Servers:</a:t>
            </a:r>
            <a:endParaRPr lang="en-US" sz="2000" dirty="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Anycast</a:t>
            </a:r>
            <a:r>
              <a:rPr lang="en-US" sz="2000" dirty="0">
                <a:latin typeface="Times New Roman" panose="02020603050405020304" pitchFamily="18" charset="0"/>
                <a:cs typeface="Times New Roman" panose="02020603050405020304" pitchFamily="18" charset="0"/>
              </a:rPr>
              <a:t> is a network addressing and routing methodology where a single destination IP address is shared by multiple servers. </a:t>
            </a:r>
            <a:r>
              <a:rPr lang="en-US" sz="2000" dirty="0" err="1">
                <a:latin typeface="Times New Roman" panose="02020603050405020304" pitchFamily="18" charset="0"/>
                <a:cs typeface="Times New Roman" panose="02020603050405020304" pitchFamily="18" charset="0"/>
              </a:rPr>
              <a:t>Anycast</a:t>
            </a:r>
            <a:r>
              <a:rPr lang="en-US" sz="2000" dirty="0">
                <a:latin typeface="Times New Roman" panose="02020603050405020304" pitchFamily="18" charset="0"/>
                <a:cs typeface="Times New Roman" panose="02020603050405020304" pitchFamily="18" charset="0"/>
              </a:rPr>
              <a:t> DNS improves performance and resilience.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8. </a:t>
            </a:r>
            <a:r>
              <a:rPr lang="en-US" sz="2000" b="1" dirty="0">
                <a:latin typeface="Times New Roman" panose="02020603050405020304" pitchFamily="18" charset="0"/>
                <a:cs typeface="Times New Roman" panose="02020603050405020304" pitchFamily="18" charset="0"/>
              </a:rPr>
              <a:t>Challenges and Considerations:</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DNS Amplification Attacks:</a:t>
            </a:r>
            <a:endParaRPr lang="en-US" sz="20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Large-scale attacks can leverage DNS servers to amplify their impact. DNS operators implement measures to mitigate such attacks.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Privacy Concerns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DNS queries can reveal sensitive information. Efforts, such as DNS over HTTPS (</a:t>
            </a:r>
            <a:r>
              <a:rPr lang="en-US" sz="2000" dirty="0" err="1">
                <a:latin typeface="Times New Roman" panose="02020603050405020304" pitchFamily="18" charset="0"/>
                <a:cs typeface="Times New Roman" panose="02020603050405020304" pitchFamily="18" charset="0"/>
              </a:rPr>
              <a:t>DoH</a:t>
            </a:r>
            <a:r>
              <a:rPr lang="en-US" sz="2000" dirty="0">
                <a:latin typeface="Times New Roman" panose="02020603050405020304" pitchFamily="18" charset="0"/>
                <a:cs typeface="Times New Roman" panose="02020603050405020304" pitchFamily="18" charset="0"/>
              </a:rPr>
              <a:t>) or DNS over TLS (DoT), aim to enhance the privacy and security of DNS transactions.</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280" y="518160"/>
            <a:ext cx="10764520" cy="5658803"/>
          </a:xfrm>
        </p:spPr>
        <p:txBody>
          <a:bodyPr>
            <a:noAutofit/>
          </a:bodyPr>
          <a:lstStyle/>
          <a:p>
            <a:pPr marL="0" indent="0">
              <a:buNone/>
            </a:pPr>
            <a:r>
              <a:rPr lang="en-IN" sz="2400" b="1" dirty="0">
                <a:latin typeface="Times New Roman" panose="02020603050405020304" pitchFamily="18" charset="0"/>
                <a:cs typeface="Times New Roman" panose="02020603050405020304" pitchFamily="18" charset="0"/>
              </a:rPr>
              <a:t>WWW &amp; HTTP </a:t>
            </a:r>
            <a:r>
              <a:rPr lang="en-IN" sz="2400" b="1" dirty="0" smtClean="0">
                <a:latin typeface="Times New Roman" panose="02020603050405020304" pitchFamily="18" charset="0"/>
                <a:cs typeface="Times New Roman" panose="02020603050405020304" pitchFamily="18" charset="0"/>
              </a:rPr>
              <a:t>Protocol.</a:t>
            </a:r>
            <a:endParaRPr lang="en-IN" sz="24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World </a:t>
            </a:r>
            <a:r>
              <a:rPr lang="en-US" sz="2000" dirty="0">
                <a:latin typeface="Times New Roman" panose="02020603050405020304" pitchFamily="18" charset="0"/>
                <a:cs typeface="Times New Roman" panose="02020603050405020304" pitchFamily="18" charset="0"/>
              </a:rPr>
              <a:t>Wide Web (WWW) and the Hypertext Transfer Protocol (HTTP), two fundamental components of modern internet communication</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World Wide Web (WWW):</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Definition:</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 World Wide Web, often referred to as the Web, is a system of interlinked hypertext documents and multimedia content that are accessed via the internet using web browsers.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Components:</a:t>
            </a:r>
            <a:endParaRPr lang="en-US" sz="20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Web Pages:</a:t>
            </a:r>
            <a:r>
              <a:rPr lang="en-US" sz="2000" dirty="0">
                <a:latin typeface="Times New Roman" panose="02020603050405020304" pitchFamily="18" charset="0"/>
                <a:cs typeface="Times New Roman" panose="02020603050405020304" pitchFamily="18" charset="0"/>
              </a:rPr>
              <a:t> Individual documents containing text, images, multimedia, and hyperlinks.</a:t>
            </a:r>
            <a:endParaRPr lang="en-US" sz="20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Hyperlinks:</a:t>
            </a:r>
            <a:r>
              <a:rPr lang="en-US" sz="2000" dirty="0">
                <a:latin typeface="Times New Roman" panose="02020603050405020304" pitchFamily="18" charset="0"/>
                <a:cs typeface="Times New Roman" panose="02020603050405020304" pitchFamily="18" charset="0"/>
              </a:rPr>
              <a:t> Interactive links that connect one web page to another, enabling navigation.</a:t>
            </a:r>
            <a:endParaRPr lang="en-US" sz="20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URLs (Uniform Resource Locators):</a:t>
            </a:r>
            <a:r>
              <a:rPr lang="en-US" sz="2000" dirty="0">
                <a:latin typeface="Times New Roman" panose="02020603050405020304" pitchFamily="18" charset="0"/>
                <a:cs typeface="Times New Roman" panose="02020603050405020304" pitchFamily="18" charset="0"/>
              </a:rPr>
              <a:t> Addresses used to access specific resources on the web</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281304"/>
            <a:ext cx="11297920" cy="6109336"/>
          </a:xfrm>
        </p:spPr>
        <p:txBody>
          <a:bodyPr>
            <a:noAutofit/>
          </a:bodyPr>
          <a:lstStyle/>
          <a:p>
            <a:r>
              <a:rPr lang="en-US" sz="2000" b="1" dirty="0">
                <a:latin typeface="Times New Roman" panose="02020603050405020304" pitchFamily="18" charset="0"/>
                <a:cs typeface="Times New Roman" panose="02020603050405020304" pitchFamily="18" charset="0"/>
              </a:rPr>
              <a:t>HTTP as the Foundation:</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 Web relies on the Hypertext Transfer Protocol (HTTP) for communication between clients (browsers) and servers.</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HTTP facilitates the transfer of hypertext documents, allowing users to access and interact with web content.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Hypertext Transfer Protocol (HTTP):</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Definition:</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HTTP is an application layer protocol that governs the communication between clients (such as web browsers) and servers on the World Wide Web.</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Client-Server Model:</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HTTP operates on a client-server model. Clients (browsers) send requests to servers, and servers respond with the requested information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264160"/>
            <a:ext cx="11094720" cy="6268720"/>
          </a:xfrm>
        </p:spPr>
        <p:txBody>
          <a:bodyPr>
            <a:normAutofit fontScale="25000" lnSpcReduction="20000"/>
          </a:bodyPr>
          <a:lstStyle/>
          <a:p>
            <a:r>
              <a:rPr lang="en-US" sz="8000" b="1" dirty="0">
                <a:latin typeface="Times New Roman" panose="02020603050405020304" pitchFamily="18" charset="0"/>
                <a:cs typeface="Times New Roman" panose="02020603050405020304" pitchFamily="18" charset="0"/>
              </a:rPr>
              <a:t>Key Concepts</a:t>
            </a:r>
            <a:r>
              <a:rPr lang="en-US" sz="8000" b="1" dirty="0" smtClean="0">
                <a:latin typeface="Times New Roman" panose="02020603050405020304" pitchFamily="18" charset="0"/>
                <a:cs typeface="Times New Roman" panose="02020603050405020304" pitchFamily="18" charset="0"/>
              </a:rPr>
              <a:t>:</a:t>
            </a:r>
            <a:endParaRPr lang="en-US" sz="8000" b="1" dirty="0" smtClean="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pPr lvl="1"/>
            <a:r>
              <a:rPr lang="en-US" sz="8000" b="1" dirty="0">
                <a:latin typeface="Times New Roman" panose="02020603050405020304" pitchFamily="18" charset="0"/>
                <a:cs typeface="Times New Roman" panose="02020603050405020304" pitchFamily="18" charset="0"/>
              </a:rPr>
              <a:t>Stateless Protocol:</a:t>
            </a:r>
            <a:r>
              <a:rPr lang="en-US" sz="8000" dirty="0">
                <a:latin typeface="Times New Roman" panose="02020603050405020304" pitchFamily="18" charset="0"/>
                <a:cs typeface="Times New Roman" panose="02020603050405020304" pitchFamily="18" charset="0"/>
              </a:rPr>
              <a:t> Each request from a client to a server is independent and doesn't retain information about previous requests. This simplicity aids scalability.</a:t>
            </a:r>
            <a:endParaRPr lang="en-US" sz="8000" dirty="0">
              <a:latin typeface="Times New Roman" panose="02020603050405020304" pitchFamily="18" charset="0"/>
              <a:cs typeface="Times New Roman" panose="02020603050405020304" pitchFamily="18" charset="0"/>
            </a:endParaRPr>
          </a:p>
          <a:p>
            <a:pPr lvl="1"/>
            <a:r>
              <a:rPr lang="en-US" sz="8000" b="1" dirty="0">
                <a:latin typeface="Times New Roman" panose="02020603050405020304" pitchFamily="18" charset="0"/>
                <a:cs typeface="Times New Roman" panose="02020603050405020304" pitchFamily="18" charset="0"/>
              </a:rPr>
              <a:t>Connectionless:</a:t>
            </a:r>
            <a:r>
              <a:rPr lang="en-US" sz="8000" dirty="0">
                <a:latin typeface="Times New Roman" panose="02020603050405020304" pitchFamily="18" charset="0"/>
                <a:cs typeface="Times New Roman" panose="02020603050405020304" pitchFamily="18" charset="0"/>
              </a:rPr>
              <a:t> HTTP doesn't maintain a persistent connection between the client and server. Each request/response is a separate transaction.</a:t>
            </a:r>
            <a:endParaRPr lang="en-US" sz="8000" dirty="0">
              <a:latin typeface="Times New Roman" panose="02020603050405020304" pitchFamily="18" charset="0"/>
              <a:cs typeface="Times New Roman" panose="02020603050405020304" pitchFamily="18" charset="0"/>
            </a:endParaRPr>
          </a:p>
          <a:p>
            <a:pPr lvl="1"/>
            <a:r>
              <a:rPr lang="en-US" sz="8000" b="1" dirty="0">
                <a:latin typeface="Times New Roman" panose="02020603050405020304" pitchFamily="18" charset="0"/>
                <a:cs typeface="Times New Roman" panose="02020603050405020304" pitchFamily="18" charset="0"/>
              </a:rPr>
              <a:t>Text-Based Protocol:</a:t>
            </a:r>
            <a:r>
              <a:rPr lang="en-US" sz="8000" dirty="0">
                <a:latin typeface="Times New Roman" panose="02020603050405020304" pitchFamily="18" charset="0"/>
                <a:cs typeface="Times New Roman" panose="02020603050405020304" pitchFamily="18" charset="0"/>
              </a:rPr>
              <a:t> HTTP messages are human-readable and consist of headers and an optional body.</a:t>
            </a:r>
            <a:endParaRPr lang="en-US" sz="8000" dirty="0">
              <a:latin typeface="Times New Roman" panose="02020603050405020304" pitchFamily="18" charset="0"/>
              <a:cs typeface="Times New Roman" panose="02020603050405020304" pitchFamily="18" charset="0"/>
            </a:endParaRPr>
          </a:p>
          <a:p>
            <a:r>
              <a:rPr lang="en-US" sz="8000" b="1" dirty="0">
                <a:latin typeface="Times New Roman" panose="02020603050405020304" pitchFamily="18" charset="0"/>
                <a:cs typeface="Times New Roman" panose="02020603050405020304" pitchFamily="18" charset="0"/>
              </a:rPr>
              <a:t>HTTP Methods</a:t>
            </a:r>
            <a:r>
              <a:rPr lang="en-US" sz="8000" b="1" dirty="0" smtClean="0">
                <a:latin typeface="Times New Roman" panose="02020603050405020304" pitchFamily="18" charset="0"/>
                <a:cs typeface="Times New Roman" panose="02020603050405020304" pitchFamily="18" charset="0"/>
              </a:rPr>
              <a:t>:</a:t>
            </a:r>
            <a:endParaRPr lang="en-US" sz="8000" b="1" dirty="0" smtClean="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pPr lvl="1"/>
            <a:r>
              <a:rPr lang="en-US" sz="8000" b="1" dirty="0">
                <a:latin typeface="Times New Roman" panose="02020603050405020304" pitchFamily="18" charset="0"/>
                <a:cs typeface="Times New Roman" panose="02020603050405020304" pitchFamily="18" charset="0"/>
              </a:rPr>
              <a:t>GET:</a:t>
            </a:r>
            <a:r>
              <a:rPr lang="en-US" sz="8000" dirty="0">
                <a:latin typeface="Times New Roman" panose="02020603050405020304" pitchFamily="18" charset="0"/>
                <a:cs typeface="Times New Roman" panose="02020603050405020304" pitchFamily="18" charset="0"/>
              </a:rPr>
              <a:t> Retrieves information from the server. Used for fetching web pages and resources.</a:t>
            </a:r>
            <a:endParaRPr lang="en-US" sz="8000" dirty="0">
              <a:latin typeface="Times New Roman" panose="02020603050405020304" pitchFamily="18" charset="0"/>
              <a:cs typeface="Times New Roman" panose="02020603050405020304" pitchFamily="18" charset="0"/>
            </a:endParaRPr>
          </a:p>
          <a:p>
            <a:pPr lvl="1"/>
            <a:r>
              <a:rPr lang="en-US" sz="8000" b="1" dirty="0">
                <a:latin typeface="Times New Roman" panose="02020603050405020304" pitchFamily="18" charset="0"/>
                <a:cs typeface="Times New Roman" panose="02020603050405020304" pitchFamily="18" charset="0"/>
              </a:rPr>
              <a:t>POST:</a:t>
            </a:r>
            <a:r>
              <a:rPr lang="en-US" sz="8000" dirty="0">
                <a:latin typeface="Times New Roman" panose="02020603050405020304" pitchFamily="18" charset="0"/>
                <a:cs typeface="Times New Roman" panose="02020603050405020304" pitchFamily="18" charset="0"/>
              </a:rPr>
              <a:t> Sends data to the server to be processed. Commonly used in forms and data submission.</a:t>
            </a:r>
            <a:endParaRPr lang="en-US" sz="8000" dirty="0">
              <a:latin typeface="Times New Roman" panose="02020603050405020304" pitchFamily="18" charset="0"/>
              <a:cs typeface="Times New Roman" panose="02020603050405020304" pitchFamily="18" charset="0"/>
            </a:endParaRPr>
          </a:p>
          <a:p>
            <a:pPr lvl="1"/>
            <a:r>
              <a:rPr lang="en-US" sz="8000" b="1" dirty="0">
                <a:latin typeface="Times New Roman" panose="02020603050405020304" pitchFamily="18" charset="0"/>
                <a:cs typeface="Times New Roman" panose="02020603050405020304" pitchFamily="18" charset="0"/>
              </a:rPr>
              <a:t>PUT and DELETE:</a:t>
            </a:r>
            <a:r>
              <a:rPr lang="en-US" sz="8000" dirty="0">
                <a:latin typeface="Times New Roman" panose="02020603050405020304" pitchFamily="18" charset="0"/>
                <a:cs typeface="Times New Roman" panose="02020603050405020304" pitchFamily="18" charset="0"/>
              </a:rPr>
              <a:t> Used for updating or deleting resources on the server, respectively.</a:t>
            </a:r>
            <a:endParaRPr lang="en-US" sz="8000" dirty="0">
              <a:latin typeface="Times New Roman" panose="02020603050405020304" pitchFamily="18" charset="0"/>
              <a:cs typeface="Times New Roman" panose="02020603050405020304" pitchFamily="18" charset="0"/>
            </a:endParaRPr>
          </a:p>
          <a:p>
            <a:pPr lvl="1"/>
            <a:r>
              <a:rPr lang="en-US" sz="8000" b="1" dirty="0">
                <a:latin typeface="Times New Roman" panose="02020603050405020304" pitchFamily="18" charset="0"/>
                <a:cs typeface="Times New Roman" panose="02020603050405020304" pitchFamily="18" charset="0"/>
              </a:rPr>
              <a:t>HEAD:</a:t>
            </a:r>
            <a:r>
              <a:rPr lang="en-US" sz="8000" dirty="0">
                <a:latin typeface="Times New Roman" panose="02020603050405020304" pitchFamily="18" charset="0"/>
                <a:cs typeface="Times New Roman" panose="02020603050405020304" pitchFamily="18" charset="0"/>
              </a:rPr>
              <a:t> Retrieves metadata about a resource without fetching the resource itself.</a:t>
            </a:r>
            <a:endParaRPr lang="en-US" sz="8000" dirty="0">
              <a:latin typeface="Times New Roman" panose="02020603050405020304" pitchFamily="18" charset="0"/>
              <a:cs typeface="Times New Roman" panose="02020603050405020304" pitchFamily="18" charset="0"/>
            </a:endParaRPr>
          </a:p>
          <a:p>
            <a:r>
              <a:rPr lang="en-US" sz="8000" b="1" dirty="0">
                <a:latin typeface="Times New Roman" panose="02020603050405020304" pitchFamily="18" charset="0"/>
                <a:cs typeface="Times New Roman" panose="02020603050405020304" pitchFamily="18" charset="0"/>
              </a:rPr>
              <a:t>HTTP Status Codes</a:t>
            </a:r>
            <a:r>
              <a:rPr lang="en-US" sz="8000" b="1" dirty="0" smtClean="0">
                <a:latin typeface="Times New Roman" panose="02020603050405020304" pitchFamily="18" charset="0"/>
                <a:cs typeface="Times New Roman" panose="02020603050405020304" pitchFamily="18" charset="0"/>
              </a:rPr>
              <a:t>:</a:t>
            </a:r>
            <a:endParaRPr lang="en-US" sz="8000" b="1" dirty="0" smtClean="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pPr lvl="1"/>
            <a:r>
              <a:rPr lang="en-US" sz="8000" b="1" dirty="0">
                <a:latin typeface="Times New Roman" panose="02020603050405020304" pitchFamily="18" charset="0"/>
                <a:cs typeface="Times New Roman" panose="02020603050405020304" pitchFamily="18" charset="0"/>
              </a:rPr>
              <a:t>2xx (Successful):</a:t>
            </a:r>
            <a:r>
              <a:rPr lang="en-US" sz="8000" dirty="0">
                <a:latin typeface="Times New Roman" panose="02020603050405020304" pitchFamily="18" charset="0"/>
                <a:cs typeface="Times New Roman" panose="02020603050405020304" pitchFamily="18" charset="0"/>
              </a:rPr>
              <a:t> Indicates that the request was successfully received, understood, and accepted.</a:t>
            </a:r>
            <a:endParaRPr lang="en-US" sz="8000" dirty="0">
              <a:latin typeface="Times New Roman" panose="02020603050405020304" pitchFamily="18" charset="0"/>
              <a:cs typeface="Times New Roman" panose="02020603050405020304" pitchFamily="18" charset="0"/>
            </a:endParaRPr>
          </a:p>
          <a:p>
            <a:pPr lvl="1"/>
            <a:r>
              <a:rPr lang="en-US" sz="8000" b="1" dirty="0">
                <a:latin typeface="Times New Roman" panose="02020603050405020304" pitchFamily="18" charset="0"/>
                <a:cs typeface="Times New Roman" panose="02020603050405020304" pitchFamily="18" charset="0"/>
              </a:rPr>
              <a:t>3xx (Redirection):</a:t>
            </a:r>
            <a:r>
              <a:rPr lang="en-US" sz="8000" dirty="0">
                <a:latin typeface="Times New Roman" panose="02020603050405020304" pitchFamily="18" charset="0"/>
                <a:cs typeface="Times New Roman" panose="02020603050405020304" pitchFamily="18" charset="0"/>
              </a:rPr>
              <a:t> Indicates further action needs to be taken in order to complete the request.</a:t>
            </a:r>
            <a:endParaRPr lang="en-US" sz="8000" dirty="0">
              <a:latin typeface="Times New Roman" panose="02020603050405020304" pitchFamily="18" charset="0"/>
              <a:cs typeface="Times New Roman" panose="02020603050405020304" pitchFamily="18" charset="0"/>
            </a:endParaRPr>
          </a:p>
          <a:p>
            <a:pPr lvl="1"/>
            <a:r>
              <a:rPr lang="en-US" sz="8000" b="1" dirty="0">
                <a:latin typeface="Times New Roman" panose="02020603050405020304" pitchFamily="18" charset="0"/>
                <a:cs typeface="Times New Roman" panose="02020603050405020304" pitchFamily="18" charset="0"/>
              </a:rPr>
              <a:t>4xx (Client Error):</a:t>
            </a:r>
            <a:r>
              <a:rPr lang="en-US" sz="8000" dirty="0">
                <a:latin typeface="Times New Roman" panose="02020603050405020304" pitchFamily="18" charset="0"/>
                <a:cs typeface="Times New Roman" panose="02020603050405020304" pitchFamily="18" charset="0"/>
              </a:rPr>
              <a:t> Indicates that the client seems to have made an error.</a:t>
            </a:r>
            <a:endParaRPr lang="en-US" sz="8000" dirty="0">
              <a:latin typeface="Times New Roman" panose="02020603050405020304" pitchFamily="18" charset="0"/>
              <a:cs typeface="Times New Roman" panose="02020603050405020304" pitchFamily="18" charset="0"/>
            </a:endParaRPr>
          </a:p>
          <a:p>
            <a:pPr lvl="1"/>
            <a:r>
              <a:rPr lang="en-US" sz="8000" b="1" dirty="0">
                <a:latin typeface="Times New Roman" panose="02020603050405020304" pitchFamily="18" charset="0"/>
                <a:cs typeface="Times New Roman" panose="02020603050405020304" pitchFamily="18" charset="0"/>
              </a:rPr>
              <a:t>5xx (Server Error):</a:t>
            </a:r>
            <a:r>
              <a:rPr lang="en-US" sz="8000" dirty="0">
                <a:latin typeface="Times New Roman" panose="02020603050405020304" pitchFamily="18" charset="0"/>
                <a:cs typeface="Times New Roman" panose="02020603050405020304" pitchFamily="18" charset="0"/>
              </a:rPr>
              <a:t> Indicates that the server failed to fulfill a valid request</a:t>
            </a:r>
            <a:r>
              <a:rPr lang="en-US" sz="8000" dirty="0" smtClean="0">
                <a:latin typeface="Times New Roman" panose="02020603050405020304" pitchFamily="18" charset="0"/>
                <a:cs typeface="Times New Roman" panose="02020603050405020304" pitchFamily="18" charset="0"/>
              </a:rPr>
              <a:t>.</a:t>
            </a:r>
            <a:endParaRPr lang="en-US"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6598"/>
          </a:xfrm>
        </p:spPr>
        <p:txBody>
          <a:bodyPr>
            <a:normAutofit/>
          </a:bodyPr>
          <a:lstStyle/>
          <a:p>
            <a:r>
              <a:rPr lang="en-IN" sz="3200" b="1" i="0" dirty="0" smtClean="0">
                <a:effectLst/>
                <a:latin typeface="Times New Roman" panose="02020603050405020304" pitchFamily="18" charset="0"/>
                <a:cs typeface="Times New Roman" panose="02020603050405020304" pitchFamily="18" charset="0"/>
              </a:rPr>
              <a:t>Content</a:t>
            </a:r>
            <a:r>
              <a:rPr lang="en-IN" sz="3200" b="1" i="0" dirty="0" smtClean="0">
                <a:solidFill>
                  <a:srgbClr val="374151"/>
                </a:solidFill>
                <a:effectLst/>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Transport Services- Error and Flow Control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1724"/>
            <a:ext cx="10515600" cy="4895239"/>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Transport </a:t>
            </a:r>
            <a:r>
              <a:rPr lang="en-US" sz="2000" b="1" dirty="0">
                <a:latin typeface="Times New Roman" panose="02020603050405020304" pitchFamily="18" charset="0"/>
                <a:cs typeface="Times New Roman" panose="02020603050405020304" pitchFamily="18" charset="0"/>
              </a:rPr>
              <a:t>Services</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Transport Layer of the OSI model is responsible for ensuring reliable communication between devices across a network. It provides end-to-end communication services for applications running on different hosts. Two primary transport layer protocols are TCP (Transmission Control Protocol) and UDP (User Datagram Protocol).</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Error Control</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Error control in the transport layer is crucial for ensuring the integrity of data during transmission. It involves mechanisms to detect and correct errors that may occur due to noise, interference, or other issues in the network. Here are key aspects of error control:</a:t>
            </a:r>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520" y="203200"/>
            <a:ext cx="11176000" cy="6278880"/>
          </a:xfrm>
        </p:spPr>
        <p:txBody>
          <a:bodyPr>
            <a:normAutofit/>
          </a:bodyPr>
          <a:lstStyle/>
          <a:p>
            <a:r>
              <a:rPr lang="en-US" sz="2000" b="1" dirty="0">
                <a:latin typeface="Times New Roman" panose="02020603050405020304" pitchFamily="18" charset="0"/>
                <a:cs typeface="Times New Roman" panose="02020603050405020304" pitchFamily="18" charset="0"/>
              </a:rPr>
              <a:t>HTTP Headers</a:t>
            </a:r>
            <a:r>
              <a:rPr lang="en-US" sz="2000" b="1"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Request Headers:</a:t>
            </a:r>
            <a:r>
              <a:rPr lang="en-US" sz="2000" dirty="0">
                <a:latin typeface="Times New Roman" panose="02020603050405020304" pitchFamily="18" charset="0"/>
                <a:cs typeface="Times New Roman" panose="02020603050405020304" pitchFamily="18" charset="0"/>
              </a:rPr>
              <a:t> Include information about the client and the requested resource.</a:t>
            </a:r>
            <a:endParaRPr lang="en-US" sz="20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Response Headers:</a:t>
            </a:r>
            <a:r>
              <a:rPr lang="en-US" sz="2000" dirty="0">
                <a:latin typeface="Times New Roman" panose="02020603050405020304" pitchFamily="18" charset="0"/>
                <a:cs typeface="Times New Roman" panose="02020603050405020304" pitchFamily="18" charset="0"/>
              </a:rPr>
              <a:t> Provide information about the server's response</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HTTP Cookies:</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Cookies are small pieces of data stored on the client's machine. They are sent with each subsequent request to provide state information or authentication.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Secure HTTP (HTTPS):</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HTTPS (HTTP Secure) is an extension of HTTP that adds a layer of encryption using SSL/TLS protocols. It ensures secure data transfer between the client and server.</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Evolution:</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HTTP/1.0, HTTP/1.1, and HTTP/2 are different versions of the HTTP protocol, with each version introducing improvements in terms of performance, efficiency, and security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1840" y="375920"/>
            <a:ext cx="10601960" cy="5801043"/>
          </a:xfrm>
        </p:spPr>
        <p:txBody>
          <a:bodyPr>
            <a:normAutofit/>
          </a:bodyPr>
          <a:lstStyle/>
          <a:p>
            <a:r>
              <a:rPr lang="en-US" sz="3600" b="1" dirty="0">
                <a:latin typeface="Times New Roman" panose="02020603050405020304" pitchFamily="18" charset="0"/>
                <a:cs typeface="Times New Roman" panose="02020603050405020304" pitchFamily="18" charset="0"/>
              </a:rPr>
              <a:t>Challenges and Advancements:</a:t>
            </a:r>
            <a:endParaRPr lang="en-US" sz="36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Performance:</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Efforts like HTTP/2 and HTTP/3 aim to improve performance by optimizing the way data is transmitted between clients and servers.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Security:</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HTTPS adoption has become crucial to ensuring the confidentiality and integrity of data exchanged between clients and servers.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Web Accessibility:</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Efforts are ongoing to ensure that the Web is accessible to people with disabilities, promoting inclusivity and usability.</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Mobile and </a:t>
            </a:r>
            <a:r>
              <a:rPr lang="en-US" sz="2000" b="1" dirty="0" err="1">
                <a:latin typeface="Times New Roman" panose="02020603050405020304" pitchFamily="18" charset="0"/>
                <a:cs typeface="Times New Roman" panose="02020603050405020304" pitchFamily="18" charset="0"/>
              </a:rPr>
              <a:t>IoT</a:t>
            </a:r>
            <a:r>
              <a:rPr lang="en-US" sz="2000" b="1" dirty="0">
                <a:latin typeface="Times New Roman" panose="02020603050405020304" pitchFamily="18" charset="0"/>
                <a:cs typeface="Times New Roman" panose="02020603050405020304" pitchFamily="18" charset="0"/>
              </a:rPr>
              <a:t> Integration:</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 Web is evolving to accommodate the growing number of devices, including smartphones, tablets, and Internet of Things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devices.</a:t>
            </a:r>
            <a:endParaRPr lang="en-US" sz="2000" dirty="0">
              <a:latin typeface="Times New Roman" panose="02020603050405020304" pitchFamily="18" charset="0"/>
              <a:cs typeface="Times New Roman" panose="02020603050405020304" pitchFamily="18" charset="0"/>
            </a:endParaRPr>
          </a:p>
          <a:p>
            <a:pPr marL="0" indent="0">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endParaRPr lang="en-IN" sz="2000" dirty="0"/>
          </a:p>
          <a:p>
            <a:endParaRPr lang="en-IN" dirty="0"/>
          </a:p>
          <a:p>
            <a:endParaRPr lang="en-IN" dirty="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Content Placeholder 2"/>
          <p:cNvSpPr>
            <a:spLocks noGrp="1"/>
          </p:cNvSpPr>
          <p:nvPr>
            <p:ph idx="1"/>
          </p:nvPr>
        </p:nvSpPr>
        <p:spPr/>
        <p:txBody>
          <a:bodyPr>
            <a:scene3d>
              <a:camera prst="orthographicFront"/>
              <a:lightRig rig="threePt" dir="t"/>
            </a:scene3d>
          </a:bodyPr>
          <a:p>
            <a:r>
              <a:rPr lang="en-US" sz="8000">
                <a:ln/>
                <a:solidFill>
                  <a:schemeClr val="accent1"/>
                </a:solidFill>
                <a:effectLst>
                  <a:outerShdw blurRad="38100" dist="25400" dir="5400000" algn="ctr" rotWithShape="0">
                    <a:srgbClr val="6E747A">
                      <a:alpha val="43000"/>
                    </a:srgbClr>
                  </a:outerShdw>
                </a:effectLst>
              </a:rPr>
              <a:t>       Thankyou</a:t>
            </a:r>
            <a:endParaRPr lang="en-US" sz="80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4998"/>
          </a:xfrm>
        </p:spPr>
        <p:txBody>
          <a:bodyPr/>
          <a:lstStyle/>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0560" y="264160"/>
            <a:ext cx="10683240" cy="5912803"/>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1. </a:t>
            </a:r>
            <a:r>
              <a:rPr lang="en-US" sz="2000" b="1" dirty="0" smtClean="0">
                <a:latin typeface="Times New Roman" panose="02020603050405020304" pitchFamily="18" charset="0"/>
                <a:cs typeface="Times New Roman" panose="02020603050405020304" pitchFamily="18" charset="0"/>
              </a:rPr>
              <a:t>Error </a:t>
            </a:r>
            <a:r>
              <a:rPr lang="en-US" sz="2000" b="1" dirty="0">
                <a:latin typeface="Times New Roman" panose="02020603050405020304" pitchFamily="18" charset="0"/>
                <a:cs typeface="Times New Roman" panose="02020603050405020304" pitchFamily="18" charset="0"/>
              </a:rPr>
              <a:t>Detection</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Before </a:t>
            </a:r>
            <a:r>
              <a:rPr lang="en-US" sz="2000" dirty="0">
                <a:latin typeface="Times New Roman" panose="02020603050405020304" pitchFamily="18" charset="0"/>
                <a:cs typeface="Times New Roman" panose="02020603050405020304" pitchFamily="18" charset="0"/>
              </a:rPr>
              <a:t>correcting errors, it's essential to detect them. Various techniques like checksums and cyclic redundancy checks (CRC) are used to identify errors in transmitted data.</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 </a:t>
            </a:r>
            <a:r>
              <a:rPr lang="en-US" sz="2000" b="1" dirty="0" smtClean="0">
                <a:latin typeface="Times New Roman" panose="02020603050405020304" pitchFamily="18" charset="0"/>
                <a:cs typeface="Times New Roman" panose="02020603050405020304" pitchFamily="18" charset="0"/>
              </a:rPr>
              <a:t>Acknowledgment: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reliable protocols like TCP, the receiver sends acknowledgments (ACKs) to the sender to confirm that data has been successfully received. If the sender doesn't receive an ACK within a specified time, it assumes that an error occurred and retransmits the data.</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3.Retransmission:</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errors are detected or acknowledgments are not received, the sender retransmits the data. This ensures that data reaches the destination intact.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4.Selective </a:t>
            </a:r>
            <a:r>
              <a:rPr lang="en-US" sz="2000" b="1" dirty="0">
                <a:latin typeface="Times New Roman" panose="02020603050405020304" pitchFamily="18" charset="0"/>
                <a:cs typeface="Times New Roman" panose="02020603050405020304" pitchFamily="18" charset="0"/>
              </a:rPr>
              <a:t>Repeat and Go-Back-N</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are specific error control mechanisms used in protocols like TCP. They determine how the sender retransmits data based on acknowledgments received from the receiver.</a:t>
            </a:r>
            <a:endParaRPr lang="en-US" sz="20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760" y="406400"/>
            <a:ext cx="10734040" cy="5770563"/>
          </a:xfrm>
        </p:spPr>
        <p:txBody>
          <a:bodyPr>
            <a:noAutofit/>
          </a:bodyPr>
          <a:lstStyle/>
          <a:p>
            <a:pPr marL="0" indent="0">
              <a:buNone/>
            </a:pPr>
            <a:r>
              <a:rPr lang="en-US" sz="2400" b="1" dirty="0" smtClean="0">
                <a:latin typeface="Times New Roman" panose="02020603050405020304" pitchFamily="18" charset="0"/>
                <a:cs typeface="Times New Roman" panose="02020603050405020304" pitchFamily="18" charset="0"/>
              </a:rPr>
              <a:t>Flow </a:t>
            </a:r>
            <a:r>
              <a:rPr lang="en-US" sz="2400" b="1" dirty="0">
                <a:latin typeface="Times New Roman" panose="02020603050405020304" pitchFamily="18" charset="0"/>
                <a:cs typeface="Times New Roman" panose="02020603050405020304" pitchFamily="18" charset="0"/>
              </a:rPr>
              <a:t>Control:</a:t>
            </a: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Flow control is the mechanism used to manage the rate of data transmission between devices, preventing congestion and ensuring efficient communication. Key aspects of flow control include: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1.Congestion </a:t>
            </a:r>
            <a:r>
              <a:rPr lang="en-US" sz="2000" b="1" dirty="0">
                <a:latin typeface="Times New Roman" panose="02020603050405020304" pitchFamily="18" charset="0"/>
                <a:cs typeface="Times New Roman" panose="02020603050405020304" pitchFamily="18" charset="0"/>
              </a:rPr>
              <a:t>Avoidance</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Congestion </a:t>
            </a:r>
            <a:r>
              <a:rPr lang="en-US" sz="2000" dirty="0">
                <a:latin typeface="Times New Roman" panose="02020603050405020304" pitchFamily="18" charset="0"/>
                <a:cs typeface="Times New Roman" panose="02020603050405020304" pitchFamily="18" charset="0"/>
              </a:rPr>
              <a:t>occurs when the network is carrying more data than it can handle. Flow control helps avoid congestion by regulating the flow of data.</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2.Sliding </a:t>
            </a:r>
            <a:r>
              <a:rPr lang="en-US" sz="2000" b="1" dirty="0">
                <a:latin typeface="Times New Roman" panose="02020603050405020304" pitchFamily="18" charset="0"/>
                <a:cs typeface="Times New Roman" panose="02020603050405020304" pitchFamily="18" charset="0"/>
              </a:rPr>
              <a:t>Window Protocol</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protocols like TCP, the sliding window protocol is used for flow control. It allows a sender to transmit a certain number of packets before waiting for acknowledgment, optimizing data flow.</a:t>
            </a:r>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375920"/>
            <a:ext cx="11379200" cy="3931920"/>
          </a:xfrm>
        </p:spPr>
        <p:txBody>
          <a:bodyPr>
            <a:noAutofit/>
          </a:bodyPr>
          <a:lstStyle/>
          <a:p>
            <a:r>
              <a:rPr lang="en-US" sz="2000" b="1" dirty="0" smtClean="0">
                <a:latin typeface="Times New Roman" panose="02020603050405020304" pitchFamily="18" charset="0"/>
                <a:cs typeface="Times New Roman" panose="02020603050405020304" pitchFamily="18" charset="0"/>
              </a:rPr>
              <a:t>3.Window </a:t>
            </a:r>
            <a:r>
              <a:rPr lang="en-US" sz="2000" b="1" dirty="0">
                <a:latin typeface="Times New Roman" panose="02020603050405020304" pitchFamily="18" charset="0"/>
                <a:cs typeface="Times New Roman" panose="02020603050405020304" pitchFamily="18" charset="0"/>
              </a:rPr>
              <a:t>Size</a:t>
            </a:r>
            <a:r>
              <a:rPr lang="en-US" sz="2000" b="1"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 The window size determines how much data can be in transit at any given time. Adjusting the window size dynamically helps optimize the use of network resources.</a:t>
            </a:r>
            <a:br>
              <a:rPr lang="en-US" sz="2000"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4.Buffering:</a:t>
            </a:r>
            <a:br>
              <a:rPr lang="en-US" sz="2000" b="1" dirty="0" smtClean="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 Buffers are used to temporarily store data during communication. Flow control ensures that the sender doesn't overwhelm the receiver's buffer, preventing data loss.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1354"/>
            <a:ext cx="10515600" cy="5895609"/>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Relationship </a:t>
            </a:r>
            <a:r>
              <a:rPr lang="en-US" sz="2400" b="1" dirty="0">
                <a:latin typeface="Times New Roman" panose="02020603050405020304" pitchFamily="18" charset="0"/>
                <a:cs typeface="Times New Roman" panose="02020603050405020304" pitchFamily="18" charset="0"/>
              </a:rPr>
              <a:t>between Error Control and Flow Control:</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1.Interdependence:</a:t>
            </a:r>
            <a:br>
              <a:rPr lang="en-US" sz="1800"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Error control and flow control are closely related. Effective error control prevents data corruption, which is especially important in scenarios where retransmission might contribute to congestion.</a:t>
            </a:r>
            <a:br>
              <a:rPr lang="en-US" sz="1800"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2.Optimizing </a:t>
            </a:r>
            <a:r>
              <a:rPr lang="en-US" sz="1800" b="1" dirty="0">
                <a:latin typeface="Times New Roman" panose="02020603050405020304" pitchFamily="18" charset="0"/>
                <a:cs typeface="Times New Roman" panose="02020603050405020304" pitchFamily="18" charset="0"/>
              </a:rPr>
              <a:t>Performance</a:t>
            </a:r>
            <a:r>
              <a:rPr lang="en-US" sz="1800" b="1" dirty="0" smtClean="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Both mechanisms work together to optimize the performance of the communication process. Flow control prevents congestion, while error control ensures the integrity of the transmitted data.</a:t>
            </a:r>
            <a:br>
              <a:rPr lang="en-US" sz="1800"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3.TCP </a:t>
            </a:r>
            <a:r>
              <a:rPr lang="en-US" sz="1800" b="1" dirty="0">
                <a:latin typeface="Times New Roman" panose="02020603050405020304" pitchFamily="18" charset="0"/>
                <a:cs typeface="Times New Roman" panose="02020603050405020304" pitchFamily="18" charset="0"/>
              </a:rPr>
              <a:t>as an Example</a:t>
            </a:r>
            <a:r>
              <a:rPr lang="en-US" sz="1800" dirty="0" smtClean="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In TCP, acknowledgment and retransmission (error control) work alongside the sliding window protocol (flow control) to ensure reliable and efficient data transfer.</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385" y="107222"/>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Overview of </a:t>
            </a:r>
            <a:r>
              <a:rPr lang="en-US" sz="2800" b="1" dirty="0" smtClean="0">
                <a:latin typeface="Times New Roman" panose="02020603050405020304" pitchFamily="18" charset="0"/>
                <a:cs typeface="Times New Roman" panose="02020603050405020304" pitchFamily="18" charset="0"/>
              </a:rPr>
              <a:t>Application </a:t>
            </a:r>
            <a:r>
              <a:rPr lang="en-US" sz="2800" b="1" dirty="0">
                <a:latin typeface="Times New Roman" panose="02020603050405020304" pitchFamily="18" charset="0"/>
                <a:cs typeface="Times New Roman" panose="02020603050405020304" pitchFamily="18" charset="0"/>
              </a:rPr>
              <a:t>Layer Protocol</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2646"/>
            <a:ext cx="10515600" cy="4934317"/>
          </a:xfrm>
        </p:spPr>
        <p:txBody>
          <a:bodyPr>
            <a:noAutofit/>
          </a:bodyPr>
          <a:lstStyle/>
          <a:p>
            <a:r>
              <a:rPr lang="en-US" sz="2000" dirty="0">
                <a:latin typeface="Times New Roman" panose="02020603050405020304" pitchFamily="18" charset="0"/>
                <a:cs typeface="Times New Roman" panose="02020603050405020304" pitchFamily="18" charset="0"/>
              </a:rPr>
              <a:t>The Application Layer is the topmost layer in the OSI model and the TCP/IP protocol suite. It provides network services directly to end-users or applications and serves as the interface between software applications and the network. The protocols and services at this layer facilitate communication between different software applications, allowing them to exchange data over a </a:t>
            </a:r>
            <a:r>
              <a:rPr lang="en-US" sz="2000" dirty="0" smtClean="0">
                <a:latin typeface="Times New Roman" panose="02020603050405020304" pitchFamily="18" charset="0"/>
                <a:cs typeface="Times New Roman" panose="02020603050405020304" pitchFamily="18" charset="0"/>
              </a:rPr>
              <a:t>network</a:t>
            </a:r>
            <a:endParaRPr lang="en-US" sz="16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Key </a:t>
            </a:r>
            <a:r>
              <a:rPr lang="en-US" sz="2000" b="1" dirty="0">
                <a:latin typeface="Times New Roman" panose="02020603050405020304" pitchFamily="18" charset="0"/>
                <a:cs typeface="Times New Roman" panose="02020603050405020304" pitchFamily="18" charset="0"/>
              </a:rPr>
              <a:t>Characteristics of the Application Layer:</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1.User Interface: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Application Layer provides a user interface and network services to end-users </a:t>
            </a:r>
            <a:r>
              <a:rPr lang="en-US" sz="2000" dirty="0" smtClean="0">
                <a:latin typeface="Times New Roman" panose="02020603050405020304" pitchFamily="18" charset="0"/>
                <a:cs typeface="Times New Roman" panose="02020603050405020304" pitchFamily="18" charset="0"/>
              </a:rPr>
              <a:t>		or </a:t>
            </a:r>
            <a:r>
              <a:rPr lang="en-US" sz="2000" dirty="0">
                <a:latin typeface="Times New Roman" panose="02020603050405020304" pitchFamily="18" charset="0"/>
                <a:cs typeface="Times New Roman" panose="02020603050405020304" pitchFamily="18" charset="0"/>
              </a:rPr>
              <a:t>applications.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allows applications to communicate with the network and with each other.</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2.High-Level </a:t>
            </a:r>
            <a:r>
              <a:rPr lang="en-US" sz="2000" b="1" dirty="0">
                <a:latin typeface="Times New Roman" panose="02020603050405020304" pitchFamily="18" charset="0"/>
                <a:cs typeface="Times New Roman" panose="02020603050405020304" pitchFamily="18" charset="0"/>
              </a:rPr>
              <a:t>Protocols</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Application </a:t>
            </a:r>
            <a:r>
              <a:rPr lang="en-US" sz="2000" dirty="0">
                <a:latin typeface="Times New Roman" panose="02020603050405020304" pitchFamily="18" charset="0"/>
                <a:cs typeface="Times New Roman" panose="02020603050405020304" pitchFamily="18" charset="0"/>
              </a:rPr>
              <a:t>layer protocols operate at a higher level than transport layer protocols (e.g., TCP and UDP).</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protocols define the rules and conventions for communication between applications</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920" y="579120"/>
            <a:ext cx="10556240" cy="5597843"/>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3.Network </a:t>
            </a:r>
            <a:r>
              <a:rPr lang="en-US" sz="2000" b="1" dirty="0">
                <a:latin typeface="Times New Roman" panose="02020603050405020304" pitchFamily="18" charset="0"/>
                <a:cs typeface="Times New Roman" panose="02020603050405020304" pitchFamily="18" charset="0"/>
              </a:rPr>
              <a:t>Services</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layer offers various network services such as file transfers, email, remote login, and web browsing.</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abstracts the complexities of network communication, providing a simplified interface for applications.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4.End-to-End Communication:</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Application Layer ensures end-to-end communication between applications running on different devices.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takes care of data encoding, encryption, and formatting for application-level data exchange.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040"/>
            <a:ext cx="10515600" cy="5983923"/>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Common Application Layer Protocols</a:t>
            </a:r>
            <a:r>
              <a:rPr lang="en-US" sz="2000" b="1"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1.Hypertext </a:t>
            </a:r>
            <a:r>
              <a:rPr lang="en-US" sz="2000" b="1" dirty="0">
                <a:latin typeface="Times New Roman" panose="02020603050405020304" pitchFamily="18" charset="0"/>
                <a:cs typeface="Times New Roman" panose="02020603050405020304" pitchFamily="18" charset="0"/>
              </a:rPr>
              <a:t>Transfer Protocol (HTTP</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Used </a:t>
            </a:r>
            <a:r>
              <a:rPr lang="en-US" sz="2000" dirty="0">
                <a:latin typeface="Times New Roman" panose="02020603050405020304" pitchFamily="18" charset="0"/>
                <a:cs typeface="Times New Roman" panose="02020603050405020304" pitchFamily="18" charset="0"/>
              </a:rPr>
              <a:t>for transferring hypertext documents on the World Wide Web.</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foundation of data communication for the web, enabling the retrieval of web pages.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2.File </a:t>
            </a:r>
            <a:r>
              <a:rPr lang="en-US" sz="2000" b="1" dirty="0">
                <a:latin typeface="Times New Roman" panose="02020603050405020304" pitchFamily="18" charset="0"/>
                <a:cs typeface="Times New Roman" panose="02020603050405020304" pitchFamily="18" charset="0"/>
              </a:rPr>
              <a:t>Transfer Protocol (FTP</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Used </a:t>
            </a:r>
            <a:r>
              <a:rPr lang="en-US" sz="2000" dirty="0">
                <a:latin typeface="Times New Roman" panose="02020603050405020304" pitchFamily="18" charset="0"/>
                <a:cs typeface="Times New Roman" panose="02020603050405020304" pitchFamily="18" charset="0"/>
              </a:rPr>
              <a:t>for transferring files between a client and a server on a computer network.</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Allows </a:t>
            </a:r>
            <a:r>
              <a:rPr lang="en-US" sz="2000" dirty="0">
                <a:latin typeface="Times New Roman" panose="02020603050405020304" pitchFamily="18" charset="0"/>
                <a:cs typeface="Times New Roman" panose="02020603050405020304" pitchFamily="18" charset="0"/>
              </a:rPr>
              <a:t>users to upload or download files to or from their server.</a:t>
            </a:r>
            <a:endParaRPr lang="en-US" sz="20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3.Simple </a:t>
            </a:r>
            <a:r>
              <a:rPr lang="en-US" sz="2000" b="1" dirty="0">
                <a:latin typeface="Times New Roman" panose="02020603050405020304" pitchFamily="18" charset="0"/>
                <a:cs typeface="Times New Roman" panose="02020603050405020304" pitchFamily="18" charset="0"/>
              </a:rPr>
              <a:t>Mail Transfer Protocol (SMTP</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Used </a:t>
            </a:r>
            <a:r>
              <a:rPr lang="en-US" sz="2000" dirty="0">
                <a:latin typeface="Times New Roman" panose="02020603050405020304" pitchFamily="18" charset="0"/>
                <a:cs typeface="Times New Roman" panose="02020603050405020304" pitchFamily="18" charset="0"/>
              </a:rPr>
              <a:t>for sending email messages between servers.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Defines </a:t>
            </a:r>
            <a:r>
              <a:rPr lang="en-US" sz="2000" dirty="0">
                <a:latin typeface="Times New Roman" panose="02020603050405020304" pitchFamily="18" charset="0"/>
                <a:cs typeface="Times New Roman" panose="02020603050405020304" pitchFamily="18" charset="0"/>
              </a:rPr>
              <a:t>the rules for email transmission and communication between mail servers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13234</Words>
  <Application>WPS Presentation</Application>
  <PresentationFormat>Custom</PresentationFormat>
  <Paragraphs>257</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Cambria</vt:lpstr>
      <vt:lpstr>Times New Roman</vt:lpstr>
      <vt:lpstr>Calibri</vt:lpstr>
      <vt:lpstr>Microsoft YaHei</vt:lpstr>
      <vt:lpstr>Arial Unicode MS</vt:lpstr>
      <vt:lpstr>Calibri Light</vt:lpstr>
      <vt:lpstr>Office Theme</vt:lpstr>
      <vt:lpstr>PowerPoint 演示文稿</vt:lpstr>
      <vt:lpstr>Content:Transport Services- Error and Flow Control</vt:lpstr>
      <vt:lpstr> </vt:lpstr>
      <vt:lpstr>PowerPoint 演示文稿</vt:lpstr>
      <vt:lpstr>3.Window Size:     - The window size determines how much data can be in transit at any given time. Adjusting the window size dynamically helps optimize the use of network resources.  4.Buffering:     - Buffers are used to temporarily store data during communication. Flow control ensures that the sender doesn't overwhelm the receiver's buffer, preventing data loss.    </vt:lpstr>
      <vt:lpstr>PowerPoint 演示文稿</vt:lpstr>
      <vt:lpstr>Overview of Application Layer Protocol</vt:lpstr>
      <vt:lpstr>PowerPoint 演示文稿</vt:lpstr>
      <vt:lpstr>PowerPoint 演示文稿</vt:lpstr>
      <vt:lpstr>PowerPoint 演示文稿</vt:lpstr>
      <vt:lpstr>PowerPoint 演示文稿</vt:lpstr>
      <vt:lpstr>DNS Protocol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Sanjaysingh Ranawat</dc:creator>
  <cp:lastModifiedBy>ranji</cp:lastModifiedBy>
  <cp:revision>12</cp:revision>
  <dcterms:created xsi:type="dcterms:W3CDTF">2023-07-17T08:34:00Z</dcterms:created>
  <dcterms:modified xsi:type="dcterms:W3CDTF">2023-12-22T06:50:05Z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2DD39B2F06FC4DD48DAEDA204C606A71_12</vt:lpwstr>
  </property>
  <property fmtid="{D5CDD505-2E9C-101B-9397-08002B2CF9AE}" pid="3" name="KSOProductBuildVer">
    <vt:lpwstr>1033-12.2.0.13359</vt:lpwstr>
  </property>
</Properties>
</file>