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44"/>
  </p:notesMasterIdLst>
  <p:sldIdLst>
    <p:sldId id="256" r:id="rId2"/>
    <p:sldId id="257" r:id="rId3"/>
    <p:sldId id="258" r:id="rId4"/>
    <p:sldId id="259" r:id="rId5"/>
    <p:sldId id="260" r:id="rId6"/>
    <p:sldId id="270" r:id="rId7"/>
    <p:sldId id="261" r:id="rId8"/>
    <p:sldId id="262" r:id="rId9"/>
    <p:sldId id="263" r:id="rId10"/>
    <p:sldId id="264" r:id="rId11"/>
    <p:sldId id="265" r:id="rId12"/>
    <p:sldId id="266" r:id="rId13"/>
    <p:sldId id="267" r:id="rId14"/>
    <p:sldId id="268" r:id="rId15"/>
    <p:sldId id="269" r:id="rId16"/>
    <p:sldId id="327" r:id="rId17"/>
    <p:sldId id="328" r:id="rId18"/>
    <p:sldId id="332" r:id="rId19"/>
    <p:sldId id="367" r:id="rId20"/>
    <p:sldId id="370" r:id="rId21"/>
    <p:sldId id="371" r:id="rId22"/>
    <p:sldId id="369" r:id="rId23"/>
    <p:sldId id="372" r:id="rId24"/>
    <p:sldId id="373" r:id="rId25"/>
    <p:sldId id="337" r:id="rId26"/>
    <p:sldId id="339" r:id="rId27"/>
    <p:sldId id="340" r:id="rId28"/>
    <p:sldId id="342" r:id="rId29"/>
    <p:sldId id="344" r:id="rId30"/>
    <p:sldId id="345" r:id="rId31"/>
    <p:sldId id="346" r:id="rId32"/>
    <p:sldId id="347" r:id="rId33"/>
    <p:sldId id="348" r:id="rId34"/>
    <p:sldId id="349" r:id="rId35"/>
    <p:sldId id="350" r:id="rId36"/>
    <p:sldId id="351" r:id="rId37"/>
    <p:sldId id="356" r:id="rId38"/>
    <p:sldId id="358" r:id="rId39"/>
    <p:sldId id="355" r:id="rId40"/>
    <p:sldId id="363" r:id="rId41"/>
    <p:sldId id="365" r:id="rId42"/>
    <p:sldId id="36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1" d="100"/>
          <a:sy n="61" d="100"/>
        </p:scale>
        <p:origin x="867"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041B71-C73B-408A-8B05-423344A15581}" type="datetimeFigureOut">
              <a:rPr lang="en-IN" smtClean="0"/>
              <a:t>16-12-2023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D2897-AC63-406D-A709-F9723E4F6ED1}" type="slidenum">
              <a:rPr lang="en-IN" smtClean="0"/>
              <a:t>‹#›</a:t>
            </a:fld>
            <a:endParaRPr lang="en-IN"/>
          </a:p>
        </p:txBody>
      </p:sp>
    </p:spTree>
    <p:extLst>
      <p:ext uri="{BB962C8B-B14F-4D97-AF65-F5344CB8AC3E}">
        <p14:creationId xmlns:p14="http://schemas.microsoft.com/office/powerpoint/2010/main" val="2993290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5234E5B-3201-4582-B8B7-28357920485A}" type="slidenum">
              <a:rPr lang="en-US" altLang="en-US"/>
              <a:pPr/>
              <a:t>16</a:t>
            </a:fld>
            <a:endParaRPr lang="en-US" altLang="en-US"/>
          </a:p>
        </p:txBody>
      </p:sp>
      <p:sp>
        <p:nvSpPr>
          <p:cNvPr id="22529" name="Rectangle 1"/>
          <p:cNvSpPr txBox="1">
            <a:spLocks noGrp="1" noRot="1" noChangeAspect="1" noChangeArrowheads="1"/>
          </p:cNvSpPr>
          <p:nvPr>
            <p:ph type="sldImg"/>
          </p:nvPr>
        </p:nvSpPr>
        <p:spPr bwMode="auto">
          <a:xfrm>
            <a:off x="457200" y="720725"/>
            <a:ext cx="64008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5234E5B-3201-4582-B8B7-28357920485A}" type="slidenum">
              <a:rPr lang="en-US" altLang="en-US"/>
              <a:pPr/>
              <a:t>17</a:t>
            </a:fld>
            <a:endParaRPr lang="en-US" altLang="en-US"/>
          </a:p>
        </p:txBody>
      </p:sp>
      <p:sp>
        <p:nvSpPr>
          <p:cNvPr id="22529" name="Rectangle 1"/>
          <p:cNvSpPr txBox="1">
            <a:spLocks noGrp="1" noRot="1" noChangeAspect="1" noChangeArrowheads="1"/>
          </p:cNvSpPr>
          <p:nvPr>
            <p:ph type="sldImg"/>
          </p:nvPr>
        </p:nvSpPr>
        <p:spPr bwMode="auto">
          <a:xfrm>
            <a:off x="457200" y="720725"/>
            <a:ext cx="64008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0EDA7CD0-DB43-4A0F-BFDF-26F295F0B516}" type="slidenum">
              <a:rPr lang="en-US" altLang="en-US" smtClean="0"/>
              <a:t>39</a:t>
            </a:fld>
            <a:endParaRPr lang="en-US" altLang="en-US" dirty="0"/>
          </a:p>
        </p:txBody>
      </p:sp>
    </p:spTree>
    <p:extLst>
      <p:ext uri="{BB962C8B-B14F-4D97-AF65-F5344CB8AC3E}">
        <p14:creationId xmlns:p14="http://schemas.microsoft.com/office/powerpoint/2010/main" val="2088331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989647-AA2F-4095-B082-7651E68D83AC}"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54BDD07-424D-4AA2-8F99-9BC3D1AD5F02}" type="slidenum">
              <a:rPr lang="en-IN" smtClean="0"/>
              <a:t>‹#›</a:t>
            </a:fld>
            <a:endParaRPr lang="en-IN"/>
          </a:p>
        </p:txBody>
      </p:sp>
    </p:spTree>
    <p:extLst>
      <p:ext uri="{BB962C8B-B14F-4D97-AF65-F5344CB8AC3E}">
        <p14:creationId xmlns:p14="http://schemas.microsoft.com/office/powerpoint/2010/main" val="367885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989647-AA2F-4095-B082-7651E68D83AC}"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4BDD07-424D-4AA2-8F99-9BC3D1AD5F02}" type="slidenum">
              <a:rPr lang="en-IN" smtClean="0"/>
              <a:t>‹#›</a:t>
            </a:fld>
            <a:endParaRPr lang="en-IN"/>
          </a:p>
        </p:txBody>
      </p:sp>
    </p:spTree>
    <p:extLst>
      <p:ext uri="{BB962C8B-B14F-4D97-AF65-F5344CB8AC3E}">
        <p14:creationId xmlns:p14="http://schemas.microsoft.com/office/powerpoint/2010/main" val="811289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989647-AA2F-4095-B082-7651E68D83AC}"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4BDD07-424D-4AA2-8F99-9BC3D1AD5F0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9390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989647-AA2F-4095-B082-7651E68D83AC}" type="datetimeFigureOut">
              <a:rPr lang="en-IN" smtClean="0"/>
              <a:t>16-12-2023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4BDD07-424D-4AA2-8F99-9BC3D1AD5F02}" type="slidenum">
              <a:rPr lang="en-IN" smtClean="0"/>
              <a:t>‹#›</a:t>
            </a:fld>
            <a:endParaRPr lang="en-IN"/>
          </a:p>
        </p:txBody>
      </p:sp>
    </p:spTree>
    <p:extLst>
      <p:ext uri="{BB962C8B-B14F-4D97-AF65-F5344CB8AC3E}">
        <p14:creationId xmlns:p14="http://schemas.microsoft.com/office/powerpoint/2010/main" val="727152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989647-AA2F-4095-B082-7651E68D83AC}" type="datetimeFigureOut">
              <a:rPr lang="en-IN" smtClean="0"/>
              <a:t>16-12-2023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4BDD07-424D-4AA2-8F99-9BC3D1AD5F0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9456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989647-AA2F-4095-B082-7651E68D83AC}" type="datetimeFigureOut">
              <a:rPr lang="en-IN" smtClean="0"/>
              <a:t>16-12-2023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4BDD07-424D-4AA2-8F99-9BC3D1AD5F02}" type="slidenum">
              <a:rPr lang="en-IN" smtClean="0"/>
              <a:t>‹#›</a:t>
            </a:fld>
            <a:endParaRPr lang="en-IN"/>
          </a:p>
        </p:txBody>
      </p:sp>
    </p:spTree>
    <p:extLst>
      <p:ext uri="{BB962C8B-B14F-4D97-AF65-F5344CB8AC3E}">
        <p14:creationId xmlns:p14="http://schemas.microsoft.com/office/powerpoint/2010/main" val="4141429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989647-AA2F-4095-B082-7651E68D83AC}"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4BDD07-424D-4AA2-8F99-9BC3D1AD5F02}" type="slidenum">
              <a:rPr lang="en-IN" smtClean="0"/>
              <a:t>‹#›</a:t>
            </a:fld>
            <a:endParaRPr lang="en-IN"/>
          </a:p>
        </p:txBody>
      </p:sp>
    </p:spTree>
    <p:extLst>
      <p:ext uri="{BB962C8B-B14F-4D97-AF65-F5344CB8AC3E}">
        <p14:creationId xmlns:p14="http://schemas.microsoft.com/office/powerpoint/2010/main" val="1499520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989647-AA2F-4095-B082-7651E68D83AC}"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4BDD07-424D-4AA2-8F99-9BC3D1AD5F02}" type="slidenum">
              <a:rPr lang="en-IN" smtClean="0"/>
              <a:t>‹#›</a:t>
            </a:fld>
            <a:endParaRPr lang="en-IN"/>
          </a:p>
        </p:txBody>
      </p:sp>
    </p:spTree>
    <p:extLst>
      <p:ext uri="{BB962C8B-B14F-4D97-AF65-F5344CB8AC3E}">
        <p14:creationId xmlns:p14="http://schemas.microsoft.com/office/powerpoint/2010/main" val="220707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989647-AA2F-4095-B082-7651E68D83AC}"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4BDD07-424D-4AA2-8F99-9BC3D1AD5F02}" type="slidenum">
              <a:rPr lang="en-IN" smtClean="0"/>
              <a:t>‹#›</a:t>
            </a:fld>
            <a:endParaRPr lang="en-IN"/>
          </a:p>
        </p:txBody>
      </p:sp>
    </p:spTree>
    <p:extLst>
      <p:ext uri="{BB962C8B-B14F-4D97-AF65-F5344CB8AC3E}">
        <p14:creationId xmlns:p14="http://schemas.microsoft.com/office/powerpoint/2010/main" val="168872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989647-AA2F-4095-B082-7651E68D83AC}"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4BDD07-424D-4AA2-8F99-9BC3D1AD5F02}" type="slidenum">
              <a:rPr lang="en-IN" smtClean="0"/>
              <a:t>‹#›</a:t>
            </a:fld>
            <a:endParaRPr lang="en-IN"/>
          </a:p>
        </p:txBody>
      </p:sp>
    </p:spTree>
    <p:extLst>
      <p:ext uri="{BB962C8B-B14F-4D97-AF65-F5344CB8AC3E}">
        <p14:creationId xmlns:p14="http://schemas.microsoft.com/office/powerpoint/2010/main" val="1522377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989647-AA2F-4095-B082-7651E68D83AC}" type="datetimeFigureOut">
              <a:rPr lang="en-IN" smtClean="0"/>
              <a:t>16-12-2023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54BDD07-424D-4AA2-8F99-9BC3D1AD5F02}" type="slidenum">
              <a:rPr lang="en-IN" smtClean="0"/>
              <a:t>‹#›</a:t>
            </a:fld>
            <a:endParaRPr lang="en-IN"/>
          </a:p>
        </p:txBody>
      </p:sp>
    </p:spTree>
    <p:extLst>
      <p:ext uri="{BB962C8B-B14F-4D97-AF65-F5344CB8AC3E}">
        <p14:creationId xmlns:p14="http://schemas.microsoft.com/office/powerpoint/2010/main" val="2197184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989647-AA2F-4095-B082-7651E68D83AC}" type="datetimeFigureOut">
              <a:rPr lang="en-IN" smtClean="0"/>
              <a:t>16-12-2023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54BDD07-424D-4AA2-8F99-9BC3D1AD5F02}" type="slidenum">
              <a:rPr lang="en-IN" smtClean="0"/>
              <a:t>‹#›</a:t>
            </a:fld>
            <a:endParaRPr lang="en-IN"/>
          </a:p>
        </p:txBody>
      </p:sp>
    </p:spTree>
    <p:extLst>
      <p:ext uri="{BB962C8B-B14F-4D97-AF65-F5344CB8AC3E}">
        <p14:creationId xmlns:p14="http://schemas.microsoft.com/office/powerpoint/2010/main" val="1087163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989647-AA2F-4095-B082-7651E68D83AC}" type="datetimeFigureOut">
              <a:rPr lang="en-IN" smtClean="0"/>
              <a:t>16-12-2023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54BDD07-424D-4AA2-8F99-9BC3D1AD5F02}" type="slidenum">
              <a:rPr lang="en-IN" smtClean="0"/>
              <a:t>‹#›</a:t>
            </a:fld>
            <a:endParaRPr lang="en-IN"/>
          </a:p>
        </p:txBody>
      </p:sp>
    </p:spTree>
    <p:extLst>
      <p:ext uri="{BB962C8B-B14F-4D97-AF65-F5344CB8AC3E}">
        <p14:creationId xmlns:p14="http://schemas.microsoft.com/office/powerpoint/2010/main" val="30793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989647-AA2F-4095-B082-7651E68D83AC}" type="datetimeFigureOut">
              <a:rPr lang="en-IN" smtClean="0"/>
              <a:t>16-12-2023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54BDD07-424D-4AA2-8F99-9BC3D1AD5F02}" type="slidenum">
              <a:rPr lang="en-IN" smtClean="0"/>
              <a:t>‹#›</a:t>
            </a:fld>
            <a:endParaRPr lang="en-IN"/>
          </a:p>
        </p:txBody>
      </p:sp>
    </p:spTree>
    <p:extLst>
      <p:ext uri="{BB962C8B-B14F-4D97-AF65-F5344CB8AC3E}">
        <p14:creationId xmlns:p14="http://schemas.microsoft.com/office/powerpoint/2010/main" val="3218929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989647-AA2F-4095-B082-7651E68D83AC}" type="datetimeFigureOut">
              <a:rPr lang="en-IN" smtClean="0"/>
              <a:t>16-12-2023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54BDD07-424D-4AA2-8F99-9BC3D1AD5F02}" type="slidenum">
              <a:rPr lang="en-IN" smtClean="0"/>
              <a:t>‹#›</a:t>
            </a:fld>
            <a:endParaRPr lang="en-IN"/>
          </a:p>
        </p:txBody>
      </p:sp>
    </p:spTree>
    <p:extLst>
      <p:ext uri="{BB962C8B-B14F-4D97-AF65-F5344CB8AC3E}">
        <p14:creationId xmlns:p14="http://schemas.microsoft.com/office/powerpoint/2010/main" val="353870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989647-AA2F-4095-B082-7651E68D83AC}" type="datetimeFigureOut">
              <a:rPr lang="en-IN" smtClean="0"/>
              <a:t>16-12-2023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4BDD07-424D-4AA2-8F99-9BC3D1AD5F02}" type="slidenum">
              <a:rPr lang="en-IN" smtClean="0"/>
              <a:t>‹#›</a:t>
            </a:fld>
            <a:endParaRPr lang="en-IN"/>
          </a:p>
        </p:txBody>
      </p:sp>
    </p:spTree>
    <p:extLst>
      <p:ext uri="{BB962C8B-B14F-4D97-AF65-F5344CB8AC3E}">
        <p14:creationId xmlns:p14="http://schemas.microsoft.com/office/powerpoint/2010/main" val="1942973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8989647-AA2F-4095-B082-7651E68D83AC}" type="datetimeFigureOut">
              <a:rPr lang="en-IN" smtClean="0"/>
              <a:t>16-12-2023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54BDD07-424D-4AA2-8F99-9BC3D1AD5F02}" type="slidenum">
              <a:rPr lang="en-IN" smtClean="0"/>
              <a:t>‹#›</a:t>
            </a:fld>
            <a:endParaRPr lang="en-IN"/>
          </a:p>
        </p:txBody>
      </p:sp>
    </p:spTree>
    <p:extLst>
      <p:ext uri="{BB962C8B-B14F-4D97-AF65-F5344CB8AC3E}">
        <p14:creationId xmlns:p14="http://schemas.microsoft.com/office/powerpoint/2010/main" val="167957650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www.geeksforgeeks.org/python-programming-language/learn-python-tutoria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geeksforgeeks.org/python-docstring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9E054FB8-B899-4ECB-4C30-1250F242E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1"/>
            <a:ext cx="11887200" cy="34299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D2A8CA7-6126-57FA-D4B1-31398D82296D}"/>
              </a:ext>
            </a:extLst>
          </p:cNvPr>
          <p:cNvSpPr txBox="1"/>
          <p:nvPr/>
        </p:nvSpPr>
        <p:spPr>
          <a:xfrm>
            <a:off x="-19050" y="3757763"/>
            <a:ext cx="12192000" cy="3139321"/>
          </a:xfrm>
          <a:prstGeom prst="rect">
            <a:avLst/>
          </a:prstGeom>
          <a:noFill/>
        </p:spPr>
        <p:txBody>
          <a:bodyPr wrap="square">
            <a:spAutoFit/>
          </a:bodyPr>
          <a:lstStyle/>
          <a:p>
            <a:pPr algn="ctr" rtl="0">
              <a:spcBef>
                <a:spcPts val="0"/>
              </a:spcBef>
              <a:spcAft>
                <a:spcPts val="0"/>
              </a:spcAft>
            </a:pPr>
            <a:r>
              <a:rPr lang="en-US" sz="3200" b="1" i="0" u="none" strike="noStrike" dirty="0">
                <a:solidFill>
                  <a:srgbClr val="1F497D"/>
                </a:solidFill>
                <a:effectLst/>
                <a:latin typeface="Cambria" panose="02040503050406030204" pitchFamily="18" charset="0"/>
              </a:rPr>
              <a:t>SILVER OAK COLLEGE OF COMPUTER APPLICATION</a:t>
            </a:r>
            <a:endParaRPr lang="en-US" sz="3200" b="0" dirty="0">
              <a:effectLst/>
            </a:endParaRPr>
          </a:p>
          <a:p>
            <a:pPr algn="ctr" rtl="0">
              <a:spcBef>
                <a:spcPts val="0"/>
              </a:spcBef>
              <a:spcAft>
                <a:spcPts val="0"/>
              </a:spcAft>
            </a:pPr>
            <a:br>
              <a:rPr lang="en-US" sz="1200" b="0" i="0" u="none" strike="noStrike" dirty="0">
                <a:solidFill>
                  <a:srgbClr val="000000"/>
                </a:solidFill>
                <a:effectLst/>
                <a:latin typeface="Arial" panose="020B0604020202020204" pitchFamily="34" charset="0"/>
              </a:rPr>
            </a:br>
            <a:endParaRPr lang="en-US" sz="2400" b="0" dirty="0">
              <a:effectLst/>
            </a:endParaRPr>
          </a:p>
          <a:p>
            <a:pPr algn="ctr" rtl="0">
              <a:spcBef>
                <a:spcPts val="0"/>
              </a:spcBef>
              <a:spcAft>
                <a:spcPts val="0"/>
              </a:spcAft>
            </a:pPr>
            <a:r>
              <a:rPr lang="en-US" sz="2400" b="1" i="0" u="none" strike="noStrike" dirty="0">
                <a:solidFill>
                  <a:srgbClr val="006600"/>
                </a:solidFill>
                <a:effectLst/>
                <a:latin typeface="Cambria" panose="02040503050406030204" pitchFamily="18" charset="0"/>
              </a:rPr>
              <a:t>SUBJECT :</a:t>
            </a:r>
            <a:r>
              <a:rPr lang="en-US" sz="2400" b="1" dirty="0">
                <a:solidFill>
                  <a:srgbClr val="006600"/>
                </a:solidFill>
                <a:latin typeface="Cambria" panose="02040503050406030204" pitchFamily="18" charset="0"/>
              </a:rPr>
              <a:t>Programming in Python</a:t>
            </a:r>
            <a:endParaRPr lang="en-US" sz="3200" b="0" dirty="0">
              <a:effectLst/>
            </a:endParaRPr>
          </a:p>
          <a:p>
            <a:pPr algn="ctr" rtl="0">
              <a:spcBef>
                <a:spcPts val="0"/>
              </a:spcBef>
              <a:spcAft>
                <a:spcPts val="0"/>
              </a:spcAft>
            </a:pPr>
            <a:endParaRPr lang="en-US" sz="3200" b="0" dirty="0">
              <a:effectLst/>
            </a:endParaRPr>
          </a:p>
          <a:p>
            <a:pPr algn="ctr" rtl="0">
              <a:spcBef>
                <a:spcPts val="0"/>
              </a:spcBef>
              <a:spcAft>
                <a:spcPts val="0"/>
              </a:spcAft>
            </a:pPr>
            <a:r>
              <a:rPr lang="en-US" sz="2000" b="1" i="0" u="none" strike="noStrike" dirty="0">
                <a:solidFill>
                  <a:srgbClr val="C0504D"/>
                </a:solidFill>
                <a:effectLst/>
                <a:latin typeface="Cambria" panose="02040503050406030204" pitchFamily="18" charset="0"/>
              </a:rPr>
              <a:t>TOPIC : </a:t>
            </a:r>
            <a:r>
              <a:rPr lang="en-US" sz="2000" b="1" dirty="0">
                <a:solidFill>
                  <a:srgbClr val="C0504D"/>
                </a:solidFill>
                <a:latin typeface="Cambria" panose="02040503050406030204" pitchFamily="18" charset="0"/>
              </a:rPr>
              <a:t>Intro to Python</a:t>
            </a:r>
            <a:endParaRPr lang="en-US" sz="3200" b="0" dirty="0">
              <a:effectLst/>
            </a:endParaRPr>
          </a:p>
          <a:p>
            <a:endParaRPr lang="en-US" dirty="0"/>
          </a:p>
          <a:p>
            <a:br>
              <a:rPr lang="en-US" dirty="0"/>
            </a:br>
            <a:endParaRPr lang="en-IN" dirty="0"/>
          </a:p>
        </p:txBody>
      </p:sp>
    </p:spTree>
    <p:extLst>
      <p:ext uri="{BB962C8B-B14F-4D97-AF65-F5344CB8AC3E}">
        <p14:creationId xmlns:p14="http://schemas.microsoft.com/office/powerpoint/2010/main" val="1928104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659F56-8DB3-4C58-8810-EBCFDD0B4079}"/>
              </a:ext>
            </a:extLst>
          </p:cNvPr>
          <p:cNvSpPr>
            <a:spLocks noGrp="1"/>
          </p:cNvSpPr>
          <p:nvPr>
            <p:ph idx="1"/>
          </p:nvPr>
        </p:nvSpPr>
        <p:spPr>
          <a:xfrm>
            <a:off x="799254" y="1609969"/>
            <a:ext cx="11392746" cy="4314092"/>
          </a:xfrm>
        </p:spPr>
        <p:txBody>
          <a:bodyPr>
            <a:normAutofit fontScale="92500" lnSpcReduction="10000"/>
          </a:bodyPr>
          <a:lstStyle/>
          <a:p>
            <a:r>
              <a:rPr lang="en-US" dirty="0">
                <a:latin typeface="Verdana" panose="020B0604030504040204" pitchFamily="34" charset="0"/>
                <a:ea typeface="Verdana" panose="020B0604030504040204" pitchFamily="34" charset="0"/>
              </a:rPr>
              <a:t>Running Python program:</a:t>
            </a: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There are three different ways to start Python-</a:t>
            </a:r>
          </a:p>
          <a:p>
            <a:endParaRPr lang="en-US"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(1) Interactive Interpreter</a:t>
            </a:r>
          </a:p>
          <a:p>
            <a:r>
              <a:rPr lang="en-US" dirty="0">
                <a:latin typeface="Verdana" panose="020B0604030504040204" pitchFamily="34" charset="0"/>
                <a:ea typeface="Verdana" panose="020B0604030504040204" pitchFamily="34" charset="0"/>
              </a:rPr>
              <a:t>You can start Python from Unix, DOS, or any other system that provides you a command line interpreter or shell window.</a:t>
            </a:r>
          </a:p>
          <a:p>
            <a:r>
              <a:rPr lang="en-US" dirty="0">
                <a:latin typeface="Verdana" panose="020B0604030504040204" pitchFamily="34" charset="0"/>
                <a:ea typeface="Verdana" panose="020B0604030504040204" pitchFamily="34" charset="0"/>
              </a:rPr>
              <a:t>Enter python the command line.</a:t>
            </a:r>
          </a:p>
          <a:p>
            <a:endParaRPr lang="en-US" dirty="0">
              <a:latin typeface="Verdana" panose="020B0604030504040204" pitchFamily="34" charset="0"/>
              <a:ea typeface="Verdana" panose="020B0604030504040204" pitchFamily="34" charset="0"/>
            </a:endParaRPr>
          </a:p>
          <a:p>
            <a:r>
              <a:rPr lang="en-US" sz="1800" b="1" i="0" u="none" strike="noStrike" baseline="0" dirty="0">
                <a:solidFill>
                  <a:srgbClr val="000000"/>
                </a:solidFill>
                <a:latin typeface="Verdana" panose="020B0604030504040204" pitchFamily="34" charset="0"/>
                <a:ea typeface="Verdana" panose="020B0604030504040204" pitchFamily="34" charset="0"/>
              </a:rPr>
              <a:t>(2) Script from the Command-line </a:t>
            </a:r>
          </a:p>
          <a:p>
            <a:endParaRPr lang="en-US" sz="1800" b="1" i="0" u="none" strike="noStrike" baseline="0" dirty="0">
              <a:solidFill>
                <a:srgbClr val="000000"/>
              </a:solidFill>
              <a:latin typeface="Verdana" panose="020B0604030504040204" pitchFamily="34" charset="0"/>
              <a:ea typeface="Verdana" panose="020B0604030504040204" pitchFamily="34" charset="0"/>
            </a:endParaRPr>
          </a:p>
          <a:p>
            <a:r>
              <a:rPr lang="en-US" sz="1800" b="1" i="0" u="none" strike="noStrike" baseline="0" dirty="0">
                <a:solidFill>
                  <a:srgbClr val="000000"/>
                </a:solidFill>
                <a:latin typeface="Verdana" panose="020B0604030504040204" pitchFamily="34" charset="0"/>
                <a:ea typeface="Verdana" panose="020B0604030504040204" pitchFamily="34" charset="0"/>
              </a:rPr>
              <a:t>(3) Integrated Development Environment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62068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B12182-2496-4ECA-9F9C-C68FDB8882DF}"/>
              </a:ext>
            </a:extLst>
          </p:cNvPr>
          <p:cNvSpPr>
            <a:spLocks noGrp="1"/>
          </p:cNvSpPr>
          <p:nvPr>
            <p:ph idx="1"/>
          </p:nvPr>
        </p:nvSpPr>
        <p:spPr>
          <a:xfrm>
            <a:off x="606994" y="1227015"/>
            <a:ext cx="10914445" cy="4908062"/>
          </a:xfrm>
        </p:spPr>
        <p:txBody>
          <a:bodyPr>
            <a:normAutofit fontScale="92500" lnSpcReduction="20000"/>
          </a:bodyPr>
          <a:lstStyle/>
          <a:p>
            <a:r>
              <a:rPr lang="en-US" sz="1800" b="1" i="1" u="none" strike="noStrike" baseline="0" dirty="0">
                <a:solidFill>
                  <a:srgbClr val="000000"/>
                </a:solidFill>
                <a:latin typeface="Verdana" panose="020B0604030504040204" pitchFamily="34" charset="0"/>
                <a:ea typeface="Verdana" panose="020B0604030504040204" pitchFamily="34" charset="0"/>
              </a:rPr>
              <a:t>What is Debugging ?</a:t>
            </a:r>
            <a:r>
              <a:rPr lang="en-US" sz="1800" b="0" i="0" u="none" strike="noStrike" baseline="0" dirty="0">
                <a:solidFill>
                  <a:srgbClr val="000000"/>
                </a:solidFill>
                <a:latin typeface="Verdana" panose="020B0604030504040204" pitchFamily="34" charset="0"/>
                <a:ea typeface="Verdana" panose="020B0604030504040204" pitchFamily="34" charset="0"/>
              </a:rPr>
              <a:t>	</a:t>
            </a:r>
          </a:p>
          <a:p>
            <a:r>
              <a:rPr lang="en-US" sz="1800" b="0" i="0" u="none" strike="noStrike" baseline="0" dirty="0">
                <a:solidFill>
                  <a:srgbClr val="000000"/>
                </a:solidFill>
                <a:latin typeface="Verdana" panose="020B0604030504040204" pitchFamily="34" charset="0"/>
                <a:ea typeface="Verdana" panose="020B0604030504040204" pitchFamily="34" charset="0"/>
              </a:rPr>
              <a:t>Programming is a complex process, and because it is done by human beings, programs often contain errors. For whimsical reasons, programming errors are called </a:t>
            </a:r>
            <a:r>
              <a:rPr lang="en-US" sz="1800" b="1" i="0" u="none" strike="noStrike" baseline="0" dirty="0">
                <a:solidFill>
                  <a:srgbClr val="000000"/>
                </a:solidFill>
                <a:latin typeface="Verdana" panose="020B0604030504040204" pitchFamily="34" charset="0"/>
                <a:ea typeface="Verdana" panose="020B0604030504040204" pitchFamily="34" charset="0"/>
              </a:rPr>
              <a:t>bugs </a:t>
            </a:r>
            <a:r>
              <a:rPr lang="en-US" sz="1800" b="0" i="0" u="none" strike="noStrike" baseline="0" dirty="0">
                <a:solidFill>
                  <a:srgbClr val="000000"/>
                </a:solidFill>
                <a:latin typeface="Verdana" panose="020B0604030504040204" pitchFamily="34" charset="0"/>
                <a:ea typeface="Verdana" panose="020B0604030504040204" pitchFamily="34" charset="0"/>
              </a:rPr>
              <a:t>and the process of tracking them down and correcting them is called </a:t>
            </a:r>
            <a:r>
              <a:rPr lang="en-US" sz="1800" b="1" i="0" u="none" strike="noStrike" baseline="0" dirty="0">
                <a:solidFill>
                  <a:srgbClr val="000000"/>
                </a:solidFill>
                <a:latin typeface="Verdana" panose="020B0604030504040204" pitchFamily="34" charset="0"/>
                <a:ea typeface="Verdana" panose="020B0604030504040204" pitchFamily="34" charset="0"/>
              </a:rPr>
              <a:t>debugging</a:t>
            </a:r>
            <a:r>
              <a:rPr lang="en-US" sz="1800" b="0" i="0" u="none" strike="noStrike" baseline="0" dirty="0">
                <a:solidFill>
                  <a:srgbClr val="000000"/>
                </a:solidFill>
                <a:latin typeface="Verdana" panose="020B0604030504040204" pitchFamily="34" charset="0"/>
                <a:ea typeface="Verdana" panose="020B0604030504040204" pitchFamily="34" charset="0"/>
              </a:rPr>
              <a:t>. </a:t>
            </a:r>
          </a:p>
          <a:p>
            <a:r>
              <a:rPr lang="en-US" sz="1800" b="0" i="0" u="none" strike="noStrike" baseline="0" dirty="0">
                <a:solidFill>
                  <a:srgbClr val="000000"/>
                </a:solidFill>
                <a:latin typeface="Verdana" panose="020B0604030504040204" pitchFamily="34" charset="0"/>
                <a:ea typeface="Verdana" panose="020B0604030504040204" pitchFamily="34" charset="0"/>
              </a:rPr>
              <a:t>Three kinds of errors can occur in a program: syntax errors, runtime errors, and semantic errors. It is useful to distinguish between them in order to track them down more quickly</a:t>
            </a:r>
            <a:r>
              <a:rPr lang="en-US" dirty="0"/>
              <a:t> --------------------------------------------------------------------------------------------------------------------</a:t>
            </a:r>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1" i="1" u="none" strike="noStrike" baseline="0" dirty="0">
                <a:solidFill>
                  <a:srgbClr val="000000"/>
                </a:solidFill>
                <a:latin typeface="Verdana" panose="020B0604030504040204" pitchFamily="34" charset="0"/>
                <a:ea typeface="Verdana" panose="020B0604030504040204" pitchFamily="34" charset="0"/>
              </a:rPr>
              <a:t>Syntax errors </a:t>
            </a:r>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Python can only execute a program if the program is syntactically correct; otherwise, the process fails and returns an error message. </a:t>
            </a:r>
            <a:r>
              <a:rPr lang="en-US" sz="1800" b="1" i="0" u="none" strike="noStrike" baseline="0" dirty="0">
                <a:solidFill>
                  <a:srgbClr val="000000"/>
                </a:solidFill>
                <a:latin typeface="Verdana" panose="020B0604030504040204" pitchFamily="34" charset="0"/>
                <a:ea typeface="Verdana" panose="020B0604030504040204" pitchFamily="34" charset="0"/>
              </a:rPr>
              <a:t>Syntax </a:t>
            </a:r>
            <a:r>
              <a:rPr lang="en-US" sz="1800" b="0" i="0" u="none" strike="noStrike" baseline="0" dirty="0">
                <a:solidFill>
                  <a:srgbClr val="000000"/>
                </a:solidFill>
                <a:latin typeface="Verdana" panose="020B0604030504040204" pitchFamily="34" charset="0"/>
                <a:ea typeface="Verdana" panose="020B0604030504040204" pitchFamily="34" charset="0"/>
              </a:rPr>
              <a:t>refers to the structure of a program and the rules about that structure. For example, in English, a sentence must begin with a capital letter and end with a period. this sentence contains a </a:t>
            </a:r>
            <a:r>
              <a:rPr lang="en-US" sz="1800" b="1" i="0" u="none" strike="noStrike" baseline="0" dirty="0">
                <a:solidFill>
                  <a:srgbClr val="000000"/>
                </a:solidFill>
                <a:latin typeface="Verdana" panose="020B0604030504040204" pitchFamily="34" charset="0"/>
                <a:ea typeface="Verdana" panose="020B0604030504040204" pitchFamily="34" charset="0"/>
              </a:rPr>
              <a:t>syntax error</a:t>
            </a:r>
            <a:r>
              <a:rPr lang="en-US" sz="1800" b="0" i="0" u="none" strike="noStrike" baseline="0" dirty="0">
                <a:solidFill>
                  <a:srgbClr val="000000"/>
                </a:solidFill>
                <a:latin typeface="Verdana" panose="020B0604030504040204" pitchFamily="34" charset="0"/>
                <a:ea typeface="Verdana" panose="020B0604030504040204" pitchFamily="34" charset="0"/>
              </a:rPr>
              <a:t>. </a:t>
            </a:r>
          </a:p>
          <a:p>
            <a:r>
              <a:rPr lang="en-US" sz="1800" b="0" i="0" u="none" strike="noStrike" baseline="0" dirty="0">
                <a:solidFill>
                  <a:srgbClr val="000000"/>
                </a:solidFill>
                <a:latin typeface="Verdana" panose="020B0604030504040204" pitchFamily="34" charset="0"/>
                <a:ea typeface="Verdana" panose="020B0604030504040204" pitchFamily="34" charset="0"/>
              </a:rPr>
              <a:t>So does this one  For most readers, a few syntax errors are not a significant problem, which is why we can read the poetry of e. e. cummings without spewing error messages. Python is not so forgiving. If there is a single syntax error anywhere in your program, Python will print an error message and quit, and you will not be able to run your program. </a:t>
            </a:r>
          </a:p>
          <a:p>
            <a:r>
              <a:rPr lang="en-US" sz="1800" b="0" i="0" u="none" strike="noStrike" baseline="0" dirty="0">
                <a:solidFill>
                  <a:srgbClr val="000000"/>
                </a:solidFill>
                <a:latin typeface="Verdana" panose="020B0604030504040204" pitchFamily="34" charset="0"/>
                <a:ea typeface="Verdana" panose="020B0604030504040204" pitchFamily="34" charset="0"/>
              </a:rPr>
              <a:t>During the first few weeks of your programming career, you will probably spend a lot of time tracking down syntax errors. As you gain experience, though, you will make fewer syntax errors and find them faster. 	</a:t>
            </a:r>
          </a:p>
          <a:p>
            <a:endParaRPr lang="en-US" dirty="0"/>
          </a:p>
        </p:txBody>
      </p:sp>
    </p:spTree>
    <p:extLst>
      <p:ext uri="{BB962C8B-B14F-4D97-AF65-F5344CB8AC3E}">
        <p14:creationId xmlns:p14="http://schemas.microsoft.com/office/powerpoint/2010/main" val="2991953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D58118-C309-4FE4-ACDA-B27675F816F9}"/>
              </a:ext>
            </a:extLst>
          </p:cNvPr>
          <p:cNvSpPr>
            <a:spLocks noGrp="1"/>
          </p:cNvSpPr>
          <p:nvPr>
            <p:ph idx="1"/>
          </p:nvPr>
        </p:nvSpPr>
        <p:spPr>
          <a:xfrm>
            <a:off x="769555" y="1330596"/>
            <a:ext cx="10886310" cy="5210881"/>
          </a:xfrm>
        </p:spPr>
        <p:txBody>
          <a:bodyPr>
            <a:normAutofit lnSpcReduction="10000"/>
          </a:bodyPr>
          <a:lstStyle/>
          <a:p>
            <a:r>
              <a:rPr lang="en-US" sz="1800" b="1" i="1" u="none" strike="noStrike" baseline="0" dirty="0">
                <a:solidFill>
                  <a:srgbClr val="000000"/>
                </a:solidFill>
                <a:latin typeface="Verdana" panose="020B0604030504040204" pitchFamily="34" charset="0"/>
                <a:ea typeface="Verdana" panose="020B0604030504040204" pitchFamily="34" charset="0"/>
              </a:rPr>
              <a:t>Runtime errors </a:t>
            </a:r>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The second type of error is a runtime error, so called because the error does not appear until you run the program. These errors are also called </a:t>
            </a:r>
            <a:r>
              <a:rPr lang="en-US" sz="1800" b="1" i="0" u="none" strike="noStrike" baseline="0" dirty="0">
                <a:solidFill>
                  <a:srgbClr val="000000"/>
                </a:solidFill>
                <a:latin typeface="Verdana" panose="020B0604030504040204" pitchFamily="34" charset="0"/>
                <a:ea typeface="Verdana" panose="020B0604030504040204" pitchFamily="34" charset="0"/>
              </a:rPr>
              <a:t>exceptions </a:t>
            </a:r>
            <a:r>
              <a:rPr lang="en-US" sz="1800" b="0" i="0" u="none" strike="noStrike" baseline="0" dirty="0">
                <a:solidFill>
                  <a:srgbClr val="000000"/>
                </a:solidFill>
                <a:latin typeface="Verdana" panose="020B0604030504040204" pitchFamily="34" charset="0"/>
                <a:ea typeface="Verdana" panose="020B0604030504040204" pitchFamily="34" charset="0"/>
              </a:rPr>
              <a:t>because they usually indicate that something exceptional (and bad) has happened. Runtime errors are rare in the simple programs you will see in the first few chapters, so it might be a while before you encounter one.	</a:t>
            </a:r>
          </a:p>
          <a:p>
            <a:endParaRPr lang="en-US" dirty="0"/>
          </a:p>
          <a:p>
            <a:r>
              <a:rPr lang="en-US" sz="1800" b="1" i="1" u="none" strike="noStrike" baseline="0" dirty="0">
                <a:solidFill>
                  <a:srgbClr val="000000"/>
                </a:solidFill>
                <a:latin typeface="Verdana" panose="020B0604030504040204" pitchFamily="34" charset="0"/>
                <a:ea typeface="Verdana" panose="020B0604030504040204" pitchFamily="34" charset="0"/>
              </a:rPr>
              <a:t>Semantic errors </a:t>
            </a:r>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The third type of error is the </a:t>
            </a:r>
            <a:r>
              <a:rPr lang="en-US" sz="1800" b="1" i="0" u="none" strike="noStrike" baseline="0" dirty="0">
                <a:solidFill>
                  <a:srgbClr val="000000"/>
                </a:solidFill>
                <a:latin typeface="Verdana" panose="020B0604030504040204" pitchFamily="34" charset="0"/>
                <a:ea typeface="Verdana" panose="020B0604030504040204" pitchFamily="34" charset="0"/>
              </a:rPr>
              <a:t>semantic error</a:t>
            </a:r>
            <a:r>
              <a:rPr lang="en-US" sz="1800" b="0" i="0" u="none" strike="noStrike" baseline="0" dirty="0">
                <a:solidFill>
                  <a:srgbClr val="000000"/>
                </a:solidFill>
                <a:latin typeface="Verdana" panose="020B0604030504040204" pitchFamily="34" charset="0"/>
                <a:ea typeface="Verdana" panose="020B0604030504040204" pitchFamily="34" charset="0"/>
              </a:rPr>
              <a:t>. If there is a semantic error in your program, it will run successfully, in the sense that the computer will not generate any error messages, but it will not do the right thing. It will do something else. </a:t>
            </a:r>
          </a:p>
          <a:p>
            <a:r>
              <a:rPr lang="en-US" sz="1800" b="0" i="0" u="none" strike="noStrike" baseline="0" dirty="0">
                <a:solidFill>
                  <a:srgbClr val="000000"/>
                </a:solidFill>
                <a:latin typeface="Verdana" panose="020B0604030504040204" pitchFamily="34" charset="0"/>
                <a:ea typeface="Verdana" panose="020B0604030504040204" pitchFamily="34" charset="0"/>
              </a:rPr>
              <a:t>Specifically, it will do what you told it to do. </a:t>
            </a:r>
          </a:p>
          <a:p>
            <a:r>
              <a:rPr lang="en-US" sz="1800" b="0" i="0" u="none" strike="noStrike" baseline="0" dirty="0">
                <a:solidFill>
                  <a:srgbClr val="000000"/>
                </a:solidFill>
                <a:latin typeface="Verdana" panose="020B0604030504040204" pitchFamily="34" charset="0"/>
                <a:ea typeface="Verdana" panose="020B0604030504040204" pitchFamily="34" charset="0"/>
              </a:rPr>
              <a:t>The problem is that the program you wrote is not the program you wanted to write. The meaning of the program (its semantics) is wrong. Identifying semantic errors can be tricky because it requires you to work backward by looking at the output of the program and trying to figure out what it is doing. 	</a:t>
            </a:r>
          </a:p>
          <a:p>
            <a:endParaRPr lang="en-US" dirty="0"/>
          </a:p>
        </p:txBody>
      </p:sp>
    </p:spTree>
    <p:extLst>
      <p:ext uri="{BB962C8B-B14F-4D97-AF65-F5344CB8AC3E}">
        <p14:creationId xmlns:p14="http://schemas.microsoft.com/office/powerpoint/2010/main" val="4063687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A4735B-4404-4F05-A3E3-4843952D3A3B}"/>
              </a:ext>
            </a:extLst>
          </p:cNvPr>
          <p:cNvSpPr>
            <a:spLocks noGrp="1"/>
          </p:cNvSpPr>
          <p:nvPr>
            <p:ph idx="1"/>
          </p:nvPr>
        </p:nvSpPr>
        <p:spPr>
          <a:xfrm>
            <a:off x="636694" y="1228578"/>
            <a:ext cx="11420881" cy="6203852"/>
          </a:xfrm>
        </p:spPr>
        <p:txBody>
          <a:bodyPr>
            <a:normAutofit fontScale="70000" lnSpcReduction="20000"/>
          </a:bodyPr>
          <a:lstStyle/>
          <a:p>
            <a:r>
              <a:rPr lang="en-US" sz="2300" b="1" i="1" u="none" strike="noStrike" baseline="0" dirty="0">
                <a:solidFill>
                  <a:srgbClr val="000000"/>
                </a:solidFill>
                <a:latin typeface="Verdana" panose="020B0604030504040204" pitchFamily="34" charset="0"/>
                <a:ea typeface="Verdana" panose="020B0604030504040204" pitchFamily="34" charset="0"/>
              </a:rPr>
              <a:t>Formal and Natural Languages: </a:t>
            </a:r>
            <a:endParaRPr lang="en-US" sz="2300" b="0" i="0" u="none" strike="noStrike" baseline="0" dirty="0">
              <a:solidFill>
                <a:srgbClr val="000000"/>
              </a:solidFill>
              <a:latin typeface="Verdana" panose="020B0604030504040204" pitchFamily="34" charset="0"/>
              <a:ea typeface="Verdana" panose="020B0604030504040204" pitchFamily="34" charset="0"/>
            </a:endParaRPr>
          </a:p>
          <a:p>
            <a:r>
              <a:rPr lang="en-US" sz="2300" b="1" i="0" u="none" strike="noStrike" baseline="0" dirty="0">
                <a:solidFill>
                  <a:srgbClr val="000000"/>
                </a:solidFill>
                <a:latin typeface="Verdana" panose="020B0604030504040204" pitchFamily="34" charset="0"/>
                <a:ea typeface="Verdana" panose="020B0604030504040204" pitchFamily="34" charset="0"/>
              </a:rPr>
              <a:t>Natural languages </a:t>
            </a:r>
            <a:r>
              <a:rPr lang="en-US" sz="2300" b="0" i="0" u="none" strike="noStrike" baseline="0" dirty="0">
                <a:solidFill>
                  <a:srgbClr val="000000"/>
                </a:solidFill>
                <a:latin typeface="Verdana" panose="020B0604030504040204" pitchFamily="34" charset="0"/>
                <a:ea typeface="Verdana" panose="020B0604030504040204" pitchFamily="34" charset="0"/>
              </a:rPr>
              <a:t>are the languages that people speak, such as English, Spanish, and French. They were not designed by people (although people try to impose some order on them); they evolved naturally. </a:t>
            </a:r>
          </a:p>
          <a:p>
            <a:r>
              <a:rPr lang="en-US" sz="2300" b="1" i="0" u="none" strike="noStrike" baseline="0" dirty="0">
                <a:solidFill>
                  <a:srgbClr val="000000"/>
                </a:solidFill>
                <a:latin typeface="Verdana" panose="020B0604030504040204" pitchFamily="34" charset="0"/>
                <a:ea typeface="Verdana" panose="020B0604030504040204" pitchFamily="34" charset="0"/>
              </a:rPr>
              <a:t>Formal languages </a:t>
            </a:r>
            <a:r>
              <a:rPr lang="en-US" sz="2300" b="0" i="0" u="none" strike="noStrike" baseline="0" dirty="0">
                <a:solidFill>
                  <a:srgbClr val="000000"/>
                </a:solidFill>
                <a:latin typeface="Verdana" panose="020B0604030504040204" pitchFamily="34" charset="0"/>
                <a:ea typeface="Verdana" panose="020B0604030504040204" pitchFamily="34" charset="0"/>
              </a:rPr>
              <a:t>are languages that are designed by people for specific applications. For example, the notation that mathematicians use is a formal language that is particularly good at denoting relationships among numbers and symbols. </a:t>
            </a:r>
          </a:p>
          <a:p>
            <a:pPr marL="0" indent="0">
              <a:buNone/>
            </a:pPr>
            <a:r>
              <a:rPr lang="en-US" sz="2300" b="0" i="0" u="none" strike="noStrike" baseline="0" dirty="0">
                <a:solidFill>
                  <a:srgbClr val="000000"/>
                </a:solidFill>
                <a:latin typeface="Verdana" panose="020B0604030504040204" pitchFamily="34" charset="0"/>
                <a:ea typeface="Verdana" panose="020B0604030504040204" pitchFamily="34" charset="0"/>
              </a:rPr>
              <a:t>	</a:t>
            </a:r>
          </a:p>
          <a:p>
            <a:r>
              <a:rPr lang="en-US" sz="2300" b="1" i="1" u="none" strike="noStrike" baseline="0" dirty="0">
                <a:solidFill>
                  <a:schemeClr val="accent5"/>
                </a:solidFill>
                <a:latin typeface="Verdana" panose="020B0604030504040204" pitchFamily="34" charset="0"/>
                <a:ea typeface="Verdana" panose="020B0604030504040204" pitchFamily="34" charset="0"/>
              </a:rPr>
              <a:t>Programming languages are formal languages that have been designed to express computations</a:t>
            </a:r>
            <a:r>
              <a:rPr lang="en-US" sz="2300" b="0" i="1" u="none" strike="noStrike" baseline="0" dirty="0">
                <a:solidFill>
                  <a:srgbClr val="000000"/>
                </a:solidFill>
                <a:latin typeface="Verdana" panose="020B0604030504040204" pitchFamily="34" charset="0"/>
                <a:ea typeface="Verdana" panose="020B0604030504040204" pitchFamily="34" charset="0"/>
              </a:rPr>
              <a:t>.</a:t>
            </a:r>
          </a:p>
          <a:p>
            <a:endParaRPr lang="en-US" sz="2300" dirty="0">
              <a:latin typeface="Verdana" panose="020B0604030504040204" pitchFamily="34" charset="0"/>
              <a:ea typeface="Verdana" panose="020B0604030504040204" pitchFamily="34" charset="0"/>
            </a:endParaRPr>
          </a:p>
          <a:p>
            <a:r>
              <a:rPr lang="en-US" sz="2300" dirty="0">
                <a:latin typeface="Verdana" panose="020B0604030504040204" pitchFamily="34" charset="0"/>
                <a:ea typeface="Verdana" panose="020B0604030504040204" pitchFamily="34" charset="0"/>
              </a:rPr>
              <a:t>----------------------------------------------------------------------------------------------------------------------</a:t>
            </a:r>
          </a:p>
          <a:p>
            <a:r>
              <a:rPr lang="en-US" sz="2300" b="0" i="0" u="none" strike="noStrike" baseline="0" dirty="0">
                <a:solidFill>
                  <a:srgbClr val="000000"/>
                </a:solidFill>
                <a:latin typeface="Verdana" panose="020B0604030504040204" pitchFamily="34" charset="0"/>
                <a:ea typeface="Verdana" panose="020B0604030504040204" pitchFamily="34" charset="0"/>
              </a:rPr>
              <a:t>Although formal and natural languages have many features in common—tokens, structure, syntax, and semantics—there are many differences: </a:t>
            </a:r>
          </a:p>
          <a:p>
            <a:r>
              <a:rPr lang="en-US" sz="2300" b="1" i="0" u="none" strike="noStrike" baseline="0" dirty="0">
                <a:solidFill>
                  <a:srgbClr val="000000"/>
                </a:solidFill>
                <a:latin typeface="Verdana" panose="020B0604030504040204" pitchFamily="34" charset="0"/>
                <a:ea typeface="Verdana" panose="020B0604030504040204" pitchFamily="34" charset="0"/>
              </a:rPr>
              <a:t>ambiguity: </a:t>
            </a:r>
            <a:r>
              <a:rPr lang="en-US" sz="2300" b="0" i="0" u="none" strike="noStrike" baseline="0" dirty="0">
                <a:solidFill>
                  <a:srgbClr val="000000"/>
                </a:solidFill>
                <a:latin typeface="Verdana" panose="020B0604030504040204" pitchFamily="34" charset="0"/>
                <a:ea typeface="Verdana" panose="020B0604030504040204" pitchFamily="34" charset="0"/>
              </a:rPr>
              <a:t>Natural languages are full of ambiguity, which people deal with by using contextual clues and other information. Formal languages are designed to be nearly or completely unambiguous, which means that any statement has exactly one meaning, regardless of context. </a:t>
            </a:r>
          </a:p>
          <a:p>
            <a:r>
              <a:rPr lang="en-US" sz="2300" b="1" i="0" u="none" strike="noStrike" baseline="0" dirty="0">
                <a:solidFill>
                  <a:srgbClr val="000000"/>
                </a:solidFill>
                <a:latin typeface="Verdana" panose="020B0604030504040204" pitchFamily="34" charset="0"/>
                <a:ea typeface="Verdana" panose="020B0604030504040204" pitchFamily="34" charset="0"/>
              </a:rPr>
              <a:t>redundancy: </a:t>
            </a:r>
            <a:r>
              <a:rPr lang="en-US" sz="2300" b="0" i="0" u="none" strike="noStrike" baseline="0" dirty="0">
                <a:solidFill>
                  <a:srgbClr val="000000"/>
                </a:solidFill>
                <a:latin typeface="Verdana" panose="020B0604030504040204" pitchFamily="34" charset="0"/>
                <a:ea typeface="Verdana" panose="020B0604030504040204" pitchFamily="34" charset="0"/>
              </a:rPr>
              <a:t>In order to make up for ambiguity and reduce misunderstandings, natural languages employ lots of redundancy. As a result, they are often verbose. Formal languages are less redundant and more concise. </a:t>
            </a:r>
          </a:p>
          <a:p>
            <a:r>
              <a:rPr lang="en-US" sz="2300" b="1" i="0" u="none" strike="noStrike" baseline="0" dirty="0">
                <a:solidFill>
                  <a:srgbClr val="000000"/>
                </a:solidFill>
                <a:latin typeface="Verdana" panose="020B0604030504040204" pitchFamily="34" charset="0"/>
                <a:ea typeface="Verdana" panose="020B0604030504040204" pitchFamily="34" charset="0"/>
              </a:rPr>
              <a:t>literalness: </a:t>
            </a:r>
            <a:r>
              <a:rPr lang="en-US" sz="2300" b="0" i="0" u="none" strike="noStrike" baseline="0" dirty="0">
                <a:solidFill>
                  <a:srgbClr val="000000"/>
                </a:solidFill>
                <a:latin typeface="Verdana" panose="020B0604030504040204" pitchFamily="34" charset="0"/>
                <a:ea typeface="Verdana" panose="020B0604030504040204" pitchFamily="34" charset="0"/>
              </a:rPr>
              <a:t>Natural languages are full of idiom and metaphor. If someone says, “The penny dropped”, there is probably no penny and nothing dropped. Formal languages mean exactly what they say. </a:t>
            </a:r>
          </a:p>
          <a:p>
            <a:endParaRPr lang="en-US" dirty="0"/>
          </a:p>
        </p:txBody>
      </p:sp>
    </p:spTree>
    <p:extLst>
      <p:ext uri="{BB962C8B-B14F-4D97-AF65-F5344CB8AC3E}">
        <p14:creationId xmlns:p14="http://schemas.microsoft.com/office/powerpoint/2010/main" val="4102724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52F31-0010-4CE7-B34F-4C45CB166410}"/>
              </a:ext>
            </a:extLst>
          </p:cNvPr>
          <p:cNvSpPr>
            <a:spLocks noGrp="1"/>
          </p:cNvSpPr>
          <p:nvPr>
            <p:ph idx="1"/>
          </p:nvPr>
        </p:nvSpPr>
        <p:spPr>
          <a:xfrm>
            <a:off x="677334" y="1500555"/>
            <a:ext cx="11041054" cy="5011224"/>
          </a:xfrm>
        </p:spPr>
        <p:txBody>
          <a:bodyPr>
            <a:normAutofit/>
          </a:bodyPr>
          <a:lstStyle/>
          <a:p>
            <a:r>
              <a:rPr lang="en-US" b="0" i="0" u="none" strike="noStrike" baseline="0" dirty="0">
                <a:solidFill>
                  <a:srgbClr val="000000"/>
                </a:solidFill>
                <a:latin typeface="Verdana" panose="020B0604030504040204" pitchFamily="34" charset="0"/>
                <a:ea typeface="Verdana" panose="020B0604030504040204" pitchFamily="34" charset="0"/>
              </a:rPr>
              <a:t>People who grow up speaking a natural language—everyone—often have a hard time adjusting to formal languages. In some ways, the difference between formal and natural language is like the difference between poetry and prose, but more so: </a:t>
            </a:r>
          </a:p>
          <a:p>
            <a:r>
              <a:rPr lang="en-US" b="1" i="0" u="none" strike="noStrike" baseline="0" dirty="0">
                <a:solidFill>
                  <a:srgbClr val="000000"/>
                </a:solidFill>
                <a:latin typeface="Verdana" panose="020B0604030504040204" pitchFamily="34" charset="0"/>
                <a:ea typeface="Verdana" panose="020B0604030504040204" pitchFamily="34" charset="0"/>
              </a:rPr>
              <a:t>Poetry: </a:t>
            </a:r>
            <a:r>
              <a:rPr lang="en-US" b="0" i="0" u="none" strike="noStrike" baseline="0" dirty="0">
                <a:solidFill>
                  <a:srgbClr val="000000"/>
                </a:solidFill>
                <a:latin typeface="Verdana" panose="020B0604030504040204" pitchFamily="34" charset="0"/>
                <a:ea typeface="Verdana" panose="020B0604030504040204" pitchFamily="34" charset="0"/>
              </a:rPr>
              <a:t>Words are used for their sounds as well as for their meaning, and the whole poem together creates an effect or emotional response. Ambiguity is not only common but often deliberate. </a:t>
            </a:r>
          </a:p>
          <a:p>
            <a:r>
              <a:rPr lang="en-US" b="1" i="0" u="none" strike="noStrike" baseline="0" dirty="0">
                <a:solidFill>
                  <a:srgbClr val="000000"/>
                </a:solidFill>
                <a:latin typeface="Verdana" panose="020B0604030504040204" pitchFamily="34" charset="0"/>
                <a:ea typeface="Verdana" panose="020B0604030504040204" pitchFamily="34" charset="0"/>
              </a:rPr>
              <a:t>Prose: </a:t>
            </a:r>
            <a:r>
              <a:rPr lang="en-US" b="0" i="0" u="none" strike="noStrike" baseline="0" dirty="0">
                <a:solidFill>
                  <a:srgbClr val="000000"/>
                </a:solidFill>
                <a:latin typeface="Verdana" panose="020B0604030504040204" pitchFamily="34" charset="0"/>
                <a:ea typeface="Verdana" panose="020B0604030504040204" pitchFamily="34" charset="0"/>
              </a:rPr>
              <a:t>The literal meaning of words is more important, and the structure contributes</a:t>
            </a:r>
          </a:p>
          <a:p>
            <a:r>
              <a:rPr lang="en-US" b="0" i="0" u="none" strike="noStrike" baseline="0" dirty="0">
                <a:solidFill>
                  <a:srgbClr val="000000"/>
                </a:solidFill>
                <a:latin typeface="Verdana" panose="020B0604030504040204" pitchFamily="34" charset="0"/>
                <a:ea typeface="Verdana" panose="020B0604030504040204" pitchFamily="34" charset="0"/>
              </a:rPr>
              <a:t>12 more meaning. Prose is more amenable to analysis than poetry but still often ambiguous. </a:t>
            </a:r>
          </a:p>
          <a:p>
            <a:r>
              <a:rPr lang="en-US" b="1" i="0" u="none" strike="noStrike" baseline="0" dirty="0">
                <a:solidFill>
                  <a:srgbClr val="000000"/>
                </a:solidFill>
                <a:latin typeface="Verdana" panose="020B0604030504040204" pitchFamily="34" charset="0"/>
                <a:ea typeface="Verdana" panose="020B0604030504040204" pitchFamily="34" charset="0"/>
              </a:rPr>
              <a:t>Programs: </a:t>
            </a:r>
            <a:r>
              <a:rPr lang="en-US" b="0" i="0" u="none" strike="noStrike" baseline="0" dirty="0">
                <a:solidFill>
                  <a:srgbClr val="000000"/>
                </a:solidFill>
                <a:latin typeface="Verdana" panose="020B0604030504040204" pitchFamily="34" charset="0"/>
                <a:ea typeface="Verdana" panose="020B0604030504040204" pitchFamily="34" charset="0"/>
              </a:rPr>
              <a:t>The meaning of a computer program is unambiguous and literal, and can be understood entirely by analysis of the tokens and structure. 	</a:t>
            </a:r>
          </a:p>
          <a:p>
            <a:endParaRPr lang="en-US" dirty="0"/>
          </a:p>
        </p:txBody>
      </p:sp>
    </p:spTree>
    <p:extLst>
      <p:ext uri="{BB962C8B-B14F-4D97-AF65-F5344CB8AC3E}">
        <p14:creationId xmlns:p14="http://schemas.microsoft.com/office/powerpoint/2010/main" val="3158357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786748" y="1500970"/>
            <a:ext cx="10900378" cy="6097147"/>
          </a:xfrm>
        </p:spPr>
        <p:txBody>
          <a:bodyPr>
            <a:normAutofit/>
          </a:bodyPr>
          <a:lstStyle/>
          <a:p>
            <a:pPr>
              <a:buFont typeface="Arial" panose="020B0604020202020204" pitchFamily="34" charset="0"/>
              <a:buChar char="•"/>
            </a:pPr>
            <a:r>
              <a:rPr lang="en-US" sz="2400" b="1" i="1" u="none" strike="noStrike" baseline="0" dirty="0">
                <a:solidFill>
                  <a:srgbClr val="000000"/>
                </a:solidFill>
                <a:latin typeface="Times New Roman" panose="02020603050405020304" pitchFamily="18" charset="0"/>
              </a:rPr>
              <a:t>The Difference Between Brackets, Braces, and Parentheses: </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Verdana" panose="020B0604030504040204" pitchFamily="34" charset="0"/>
                <a:ea typeface="Verdana" panose="020B0604030504040204" pitchFamily="34" charset="0"/>
              </a:rPr>
              <a:t>Braces are used for different purposes. If you just want a list to contain some elements and organize them by index numbers (starting from 0), just use the [] and add elements as necessary. {} are special in that you can give custom id's to values like a = {"John":  14}. Now, instead of making a list with ages and remembering whose age is where, you can just access John's age by a["John"]. </a:t>
            </a:r>
          </a:p>
          <a:p>
            <a:r>
              <a:rPr lang="en-US" sz="1800" b="1" i="1" u="none" strike="noStrike" baseline="0" dirty="0">
                <a:solidFill>
                  <a:srgbClr val="000000"/>
                </a:solidFill>
                <a:latin typeface="Verdana" panose="020B0604030504040204" pitchFamily="34" charset="0"/>
                <a:ea typeface="Verdana" panose="020B0604030504040204" pitchFamily="34" charset="0"/>
              </a:rPr>
              <a:t>The [] is called a list and {} is called a dictionary (in Python). </a:t>
            </a:r>
          </a:p>
          <a:p>
            <a:r>
              <a:rPr lang="en-US" sz="1800" b="0" i="0" u="none" strike="noStrike" baseline="0" dirty="0">
                <a:solidFill>
                  <a:srgbClr val="000000"/>
                </a:solidFill>
                <a:latin typeface="Verdana" panose="020B0604030504040204" pitchFamily="34" charset="0"/>
                <a:ea typeface="Verdana" panose="020B0604030504040204" pitchFamily="34" charset="0"/>
              </a:rPr>
              <a:t>Dictionaries are basically a convenient form of list which allow you to access data in a much easier way. </a:t>
            </a:r>
          </a:p>
          <a:p>
            <a:r>
              <a:rPr lang="en-US" sz="1800" b="0" i="0" u="none" strike="noStrike" baseline="0" dirty="0">
                <a:solidFill>
                  <a:srgbClr val="000000"/>
                </a:solidFill>
                <a:latin typeface="Verdana" panose="020B0604030504040204" pitchFamily="34" charset="0"/>
                <a:ea typeface="Verdana" panose="020B0604030504040204" pitchFamily="34" charset="0"/>
              </a:rPr>
              <a:t>However, there is a catch to dictionaries. Many times, the data that you put in the dictionary doesn't stay in the same order as before. Hence, when you go through each value one by one, it won't be in the order you expect. There is a special dictionary to get around this, but you have to add this line from collections import </a:t>
            </a:r>
            <a:r>
              <a:rPr lang="en-US" sz="1800" b="0" i="0" u="none" strike="noStrike" baseline="0" dirty="0" err="1">
                <a:solidFill>
                  <a:srgbClr val="000000"/>
                </a:solidFill>
                <a:latin typeface="Verdana" panose="020B0604030504040204" pitchFamily="34" charset="0"/>
                <a:ea typeface="Verdana" panose="020B0604030504040204" pitchFamily="34" charset="0"/>
              </a:rPr>
              <a:t>OrderedDict</a:t>
            </a:r>
            <a:r>
              <a:rPr lang="en-US" sz="1800" b="0" i="0" u="none" strike="noStrike" baseline="0" dirty="0">
                <a:solidFill>
                  <a:srgbClr val="000000"/>
                </a:solidFill>
                <a:latin typeface="Verdana" panose="020B0604030504040204" pitchFamily="34" charset="0"/>
                <a:ea typeface="Verdana" panose="020B0604030504040204" pitchFamily="34" charset="0"/>
              </a:rPr>
              <a:t> and replace {} with </a:t>
            </a:r>
            <a:r>
              <a:rPr lang="en-US" sz="1800" b="0" i="0" u="none" strike="noStrike" baseline="0" dirty="0" err="1">
                <a:solidFill>
                  <a:srgbClr val="000000"/>
                </a:solidFill>
                <a:latin typeface="Verdana" panose="020B0604030504040204" pitchFamily="34" charset="0"/>
                <a:ea typeface="Verdana" panose="020B0604030504040204" pitchFamily="34" charset="0"/>
              </a:rPr>
              <a:t>OrderedDict</a:t>
            </a:r>
            <a:r>
              <a:rPr lang="en-US" sz="1800" b="0" i="0" u="none" strike="noStrike" baseline="0" dirty="0">
                <a:solidFill>
                  <a:srgbClr val="000000"/>
                </a:solidFill>
                <a:latin typeface="Verdana" panose="020B0604030504040204" pitchFamily="34" charset="0"/>
                <a:ea typeface="Verdana" panose="020B0604030504040204" pitchFamily="34" charset="0"/>
              </a:rPr>
              <a:t>(). But, I don't think you will need to worry about that for now.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025224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The Programming Cycle for Python</a:t>
            </a:r>
          </a:p>
        </p:txBody>
      </p:sp>
      <p:sp>
        <p:nvSpPr>
          <p:cNvPr id="3" name="Date Placeholder 2"/>
          <p:cNvSpPr>
            <a:spLocks noGrp="1"/>
          </p:cNvSpPr>
          <p:nvPr>
            <p:ph type="dt" sz="half" idx="10"/>
          </p:nvPr>
        </p:nvSpPr>
        <p:spPr/>
        <p:txBody>
          <a:bodyPr/>
          <a:lstStyle/>
          <a:p>
            <a:pPr>
              <a:defRPr/>
            </a:pPr>
            <a:fld id="{B8BCDC20-EF38-49F2-8D73-7DDF189FAA15}" type="datetime7">
              <a:rPr lang="en-US" smtClean="0"/>
              <a:t>Dec-23</a:t>
            </a:fld>
            <a:endParaRPr lang="en-US" dirty="0"/>
          </a:p>
        </p:txBody>
      </p:sp>
      <p:sp>
        <p:nvSpPr>
          <p:cNvPr id="4" name="Footer Placeholder 3"/>
          <p:cNvSpPr>
            <a:spLocks noGrp="1"/>
          </p:cNvSpPr>
          <p:nvPr>
            <p:ph type="ftr" sz="quarter" idx="11"/>
          </p:nvPr>
        </p:nvSpPr>
        <p:spPr/>
        <p:txBody>
          <a:bodyPr/>
          <a:lstStyle/>
          <a:p>
            <a:pPr>
              <a:defRPr/>
            </a:pPr>
            <a:r>
              <a:rPr lang="en-US"/>
              <a:t>Programming</a:t>
            </a:r>
            <a:endParaRPr lang="en-US" dirty="0"/>
          </a:p>
        </p:txBody>
      </p:sp>
      <p:sp>
        <p:nvSpPr>
          <p:cNvPr id="6" name="Slide Number Placeholder 5"/>
          <p:cNvSpPr>
            <a:spLocks noGrp="1"/>
          </p:cNvSpPr>
          <p:nvPr>
            <p:ph type="sldNum" sz="quarter" idx="12"/>
          </p:nvPr>
        </p:nvSpPr>
        <p:spPr/>
        <p:txBody>
          <a:bodyPr/>
          <a:lstStyle/>
          <a:p>
            <a:pPr>
              <a:defRPr/>
            </a:pPr>
            <a:fld id="{E106E5FE-2B70-4D48-BE0C-1D2745C5F17A}" type="slidenum">
              <a:rPr lang="en-US" smtClean="0"/>
              <a:pPr>
                <a:defRPr/>
              </a:pPr>
              <a:t>16</a:t>
            </a:fld>
            <a:endParaRPr lang="en-US" dirty="0"/>
          </a:p>
        </p:txBody>
      </p:sp>
    </p:spTree>
    <p:extLst>
      <p:ext uri="{BB962C8B-B14F-4D97-AF65-F5344CB8AC3E}">
        <p14:creationId xmlns:p14="http://schemas.microsoft.com/office/powerpoint/2010/main" val="202907255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AutoShape 4"/>
          <p:cNvSpPr>
            <a:spLocks noChangeArrowheads="1"/>
          </p:cNvSpPr>
          <p:nvPr/>
        </p:nvSpPr>
        <p:spPr bwMode="auto">
          <a:xfrm>
            <a:off x="2157062" y="2133601"/>
            <a:ext cx="3237277" cy="990599"/>
          </a:xfrm>
          <a:prstGeom prst="flowChartAlternateProcess">
            <a:avLst/>
          </a:prstGeom>
          <a:solidFill>
            <a:srgbClr val="8BE6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9pPr>
          </a:lstStyle>
          <a:p>
            <a:pPr algn="ctr">
              <a:buClrTx/>
              <a:buFontTx/>
              <a:buNone/>
            </a:pPr>
            <a:r>
              <a:rPr lang="en-US" altLang="en-US" sz="3200" dirty="0">
                <a:ea typeface="ＭＳ Ｐゴシック" pitchFamily="32" charset="-128"/>
              </a:rPr>
              <a:t>Write/Edit</a:t>
            </a:r>
          </a:p>
        </p:txBody>
      </p:sp>
      <p:sp>
        <p:nvSpPr>
          <p:cNvPr id="5126" name="AutoShape 6"/>
          <p:cNvSpPr>
            <a:spLocks noChangeArrowheads="1"/>
          </p:cNvSpPr>
          <p:nvPr/>
        </p:nvSpPr>
        <p:spPr bwMode="auto">
          <a:xfrm>
            <a:off x="6606807" y="505695"/>
            <a:ext cx="2323683" cy="907472"/>
          </a:xfrm>
          <a:prstGeom prst="flowChartAlternateProcess">
            <a:avLst/>
          </a:prstGeom>
          <a:solidFill>
            <a:srgbClr val="8BE6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9pPr>
          </a:lstStyle>
          <a:p>
            <a:pPr algn="ctr">
              <a:buClrTx/>
              <a:buFontTx/>
              <a:buNone/>
            </a:pPr>
            <a:r>
              <a:rPr lang="en-US" altLang="en-US" sz="3200" dirty="0">
                <a:ea typeface="ＭＳ Ｐゴシック" pitchFamily="32" charset="-128"/>
              </a:rPr>
              <a:t>Run</a:t>
            </a:r>
          </a:p>
          <a:p>
            <a:pPr algn="ctr">
              <a:buClrTx/>
              <a:buFontTx/>
              <a:buNone/>
            </a:pPr>
            <a:r>
              <a:rPr lang="en-US" altLang="en-US" sz="2000" dirty="0">
                <a:ea typeface="ＭＳ Ｐゴシック" pitchFamily="32" charset="-128"/>
              </a:rPr>
              <a:t>with some input</a:t>
            </a:r>
            <a:endParaRPr lang="en-US" altLang="en-US" sz="3200" dirty="0">
              <a:ea typeface="ＭＳ Ｐゴシック" pitchFamily="32" charset="-128"/>
            </a:endParaRPr>
          </a:p>
        </p:txBody>
      </p:sp>
      <p:sp>
        <p:nvSpPr>
          <p:cNvPr id="5136" name="AutoShape 16"/>
          <p:cNvSpPr>
            <a:spLocks noChangeArrowheads="1"/>
          </p:cNvSpPr>
          <p:nvPr/>
        </p:nvSpPr>
        <p:spPr bwMode="auto">
          <a:xfrm>
            <a:off x="6981638" y="2593416"/>
            <a:ext cx="2086162" cy="835585"/>
          </a:xfrm>
          <a:prstGeom prst="flowChartDecision">
            <a:avLst/>
          </a:prstGeom>
          <a:solidFill>
            <a:srgbClr val="8BE6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9pPr>
          </a:lstStyle>
          <a:p>
            <a:pPr algn="ctr">
              <a:buClrTx/>
              <a:buFontTx/>
              <a:buNone/>
            </a:pPr>
            <a:r>
              <a:rPr lang="en-US" altLang="en-US" sz="3200" dirty="0">
                <a:ea typeface="ＭＳ Ｐゴシック" pitchFamily="32" charset="-128"/>
              </a:rPr>
              <a:t>OK?</a:t>
            </a:r>
          </a:p>
        </p:txBody>
      </p:sp>
      <p:sp>
        <p:nvSpPr>
          <p:cNvPr id="5145" name="Text Box 25"/>
          <p:cNvSpPr txBox="1">
            <a:spLocks noChangeArrowheads="1"/>
          </p:cNvSpPr>
          <p:nvPr/>
        </p:nvSpPr>
        <p:spPr bwMode="auto">
          <a:xfrm>
            <a:off x="8060590" y="3532089"/>
            <a:ext cx="974803"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9pPr>
          </a:lstStyle>
          <a:p>
            <a:pPr>
              <a:buClrTx/>
              <a:buFontTx/>
              <a:buNone/>
            </a:pPr>
            <a:r>
              <a:rPr lang="en-US" altLang="en-US" sz="2800" dirty="0"/>
              <a:t>YES</a:t>
            </a:r>
          </a:p>
        </p:txBody>
      </p:sp>
      <p:pic>
        <p:nvPicPr>
          <p:cNvPr id="5151" name="Picture 31" descr="C:\Users\karkare\AppData\Local\Microsoft\Windows\INetCache\IE\DUA6OVIV\MC90005698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7870" y="3886201"/>
            <a:ext cx="2669384" cy="2780609"/>
          </a:xfrm>
          <a:prstGeom prst="rect">
            <a:avLst/>
          </a:prstGeom>
          <a:noFill/>
          <a:extLst>
            <a:ext uri="{909E8E84-426E-40DD-AFC4-6F175D3DCCD1}">
              <a14:hiddenFill xmlns:a14="http://schemas.microsoft.com/office/drawing/2010/main">
                <a:solidFill>
                  <a:srgbClr val="FFFFFF"/>
                </a:solidFill>
              </a14:hiddenFill>
            </a:ext>
          </a:extLst>
        </p:spPr>
      </p:pic>
      <p:pic>
        <p:nvPicPr>
          <p:cNvPr id="5152" name="Picture 32" descr="C:\Users\karkare\AppData\Local\Microsoft\Windows\INetCache\IE\45LGD9AS\MC900383348[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2434" y="255601"/>
            <a:ext cx="2904919" cy="2061555"/>
          </a:xfrm>
          <a:prstGeom prst="rect">
            <a:avLst/>
          </a:prstGeom>
          <a:noFill/>
          <a:extLst>
            <a:ext uri="{909E8E84-426E-40DD-AFC4-6F175D3DCCD1}">
              <a14:hiddenFill xmlns:a14="http://schemas.microsoft.com/office/drawing/2010/main">
                <a:solidFill>
                  <a:srgbClr val="FFFFFF"/>
                </a:solidFill>
              </a14:hiddenFill>
            </a:ext>
          </a:extLst>
        </p:spPr>
      </p:pic>
      <p:sp>
        <p:nvSpPr>
          <p:cNvPr id="43" name="AutoShape 16"/>
          <p:cNvSpPr>
            <a:spLocks noChangeArrowheads="1"/>
          </p:cNvSpPr>
          <p:nvPr/>
        </p:nvSpPr>
        <p:spPr bwMode="auto">
          <a:xfrm>
            <a:off x="6606807" y="4908897"/>
            <a:ext cx="3572975" cy="1142999"/>
          </a:xfrm>
          <a:prstGeom prst="flowChartDecision">
            <a:avLst/>
          </a:prstGeom>
          <a:solidFill>
            <a:srgbClr val="8BE6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9pPr>
          </a:lstStyle>
          <a:p>
            <a:pPr algn="ctr">
              <a:buClrTx/>
              <a:buFontTx/>
              <a:buNone/>
            </a:pPr>
            <a:r>
              <a:rPr lang="en-US" altLang="en-US" sz="3200" dirty="0">
                <a:ea typeface="ＭＳ Ｐゴシック" pitchFamily="32" charset="-128"/>
              </a:rPr>
              <a:t>More Inputs?</a:t>
            </a:r>
          </a:p>
        </p:txBody>
      </p:sp>
      <p:cxnSp>
        <p:nvCxnSpPr>
          <p:cNvPr id="20" name="Elbow Connector 19"/>
          <p:cNvCxnSpPr>
            <a:stCxn id="5124" idx="3"/>
            <a:endCxn id="5126" idx="1"/>
          </p:cNvCxnSpPr>
          <p:nvPr/>
        </p:nvCxnSpPr>
        <p:spPr>
          <a:xfrm flipV="1">
            <a:off x="5394338" y="959432"/>
            <a:ext cx="1212468" cy="1669469"/>
          </a:xfrm>
          <a:prstGeom prst="bentConnector3">
            <a:avLst/>
          </a:prstGeom>
          <a:ln w="34925" cmpd="sng">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5126" idx="2"/>
            <a:endCxn id="5136" idx="0"/>
          </p:cNvCxnSpPr>
          <p:nvPr/>
        </p:nvCxnSpPr>
        <p:spPr>
          <a:xfrm rot="16200000" flipH="1">
            <a:off x="7306559" y="1875256"/>
            <a:ext cx="1180248" cy="256071"/>
          </a:xfrm>
          <a:prstGeom prst="bentConnector3">
            <a:avLst/>
          </a:prstGeom>
          <a:ln w="34925" cmpd="sng">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5136" idx="2"/>
            <a:endCxn id="43" idx="0"/>
          </p:cNvCxnSpPr>
          <p:nvPr/>
        </p:nvCxnSpPr>
        <p:spPr>
          <a:xfrm rot="16200000" flipH="1">
            <a:off x="7469058" y="3984661"/>
            <a:ext cx="1479896" cy="368575"/>
          </a:xfrm>
          <a:prstGeom prst="bentConnector3">
            <a:avLst/>
          </a:prstGeom>
          <a:ln w="34925" cmpd="sng">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43" idx="1"/>
            <a:endCxn id="5151" idx="3"/>
          </p:cNvCxnSpPr>
          <p:nvPr/>
        </p:nvCxnSpPr>
        <p:spPr>
          <a:xfrm rot="10800000">
            <a:off x="4967254" y="5276507"/>
            <a:ext cx="1639552" cy="203891"/>
          </a:xfrm>
          <a:prstGeom prst="bentConnector3">
            <a:avLst/>
          </a:prstGeom>
          <a:ln w="34925" cmpd="sng">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43" idx="3"/>
            <a:endCxn id="5126" idx="3"/>
          </p:cNvCxnSpPr>
          <p:nvPr/>
        </p:nvCxnSpPr>
        <p:spPr>
          <a:xfrm flipH="1" flipV="1">
            <a:off x="8930489" y="959432"/>
            <a:ext cx="1249292" cy="4520965"/>
          </a:xfrm>
          <a:prstGeom prst="bentConnector3">
            <a:avLst>
              <a:gd name="adj1" fmla="val -18298"/>
            </a:avLst>
          </a:prstGeom>
          <a:ln w="34925" cmpd="sng">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5136" idx="1"/>
            <a:endCxn id="5124" idx="2"/>
          </p:cNvCxnSpPr>
          <p:nvPr/>
        </p:nvCxnSpPr>
        <p:spPr>
          <a:xfrm rot="10800000" flipV="1">
            <a:off x="3775700" y="3011208"/>
            <a:ext cx="3205938" cy="112991"/>
          </a:xfrm>
          <a:prstGeom prst="bentConnector4">
            <a:avLst>
              <a:gd name="adj1" fmla="val 24756"/>
              <a:gd name="adj2" fmla="val 572074"/>
            </a:avLst>
          </a:prstGeom>
          <a:ln w="34925" cmpd="sng">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8" name="Text Box 25"/>
          <p:cNvSpPr txBox="1">
            <a:spLocks noChangeArrowheads="1"/>
          </p:cNvSpPr>
          <p:nvPr/>
        </p:nvSpPr>
        <p:spPr bwMode="auto">
          <a:xfrm>
            <a:off x="9555136" y="4646196"/>
            <a:ext cx="974803"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9pPr>
          </a:lstStyle>
          <a:p>
            <a:pPr>
              <a:buClrTx/>
              <a:buFontTx/>
              <a:buNone/>
            </a:pPr>
            <a:r>
              <a:rPr lang="en-US" altLang="en-US" sz="2800" dirty="0"/>
              <a:t>YES</a:t>
            </a:r>
          </a:p>
        </p:txBody>
      </p:sp>
      <p:sp>
        <p:nvSpPr>
          <p:cNvPr id="59" name="Text Box 25"/>
          <p:cNvSpPr txBox="1">
            <a:spLocks noChangeArrowheads="1"/>
          </p:cNvSpPr>
          <p:nvPr/>
        </p:nvSpPr>
        <p:spPr bwMode="auto">
          <a:xfrm>
            <a:off x="5837620" y="4968275"/>
            <a:ext cx="781228"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9pPr>
          </a:lstStyle>
          <a:p>
            <a:pPr>
              <a:buClrTx/>
              <a:buFontTx/>
              <a:buNone/>
            </a:pPr>
            <a:r>
              <a:rPr lang="en-US" altLang="en-US" sz="2800" dirty="0"/>
              <a:t>NO</a:t>
            </a:r>
          </a:p>
        </p:txBody>
      </p:sp>
      <p:sp>
        <p:nvSpPr>
          <p:cNvPr id="60" name="Text Box 25"/>
          <p:cNvSpPr txBox="1">
            <a:spLocks noChangeArrowheads="1"/>
          </p:cNvSpPr>
          <p:nvPr/>
        </p:nvSpPr>
        <p:spPr bwMode="auto">
          <a:xfrm>
            <a:off x="5415672" y="3124200"/>
            <a:ext cx="781228"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9pPr>
          </a:lstStyle>
          <a:p>
            <a:pPr>
              <a:buClrTx/>
              <a:buFontTx/>
              <a:buNone/>
            </a:pPr>
            <a:r>
              <a:rPr lang="en-US" altLang="en-US" sz="2800" dirty="0"/>
              <a:t>NO</a:t>
            </a:r>
          </a:p>
        </p:txBody>
      </p:sp>
      <p:sp>
        <p:nvSpPr>
          <p:cNvPr id="2" name="Date Placeholder 1"/>
          <p:cNvSpPr>
            <a:spLocks noGrp="1"/>
          </p:cNvSpPr>
          <p:nvPr>
            <p:ph type="dt" sz="half" idx="10"/>
          </p:nvPr>
        </p:nvSpPr>
        <p:spPr/>
        <p:txBody>
          <a:bodyPr/>
          <a:lstStyle/>
          <a:p>
            <a:pPr>
              <a:defRPr/>
            </a:pPr>
            <a:fld id="{981BA880-BEFC-4FED-834E-826C857626C2}" type="datetime7">
              <a:rPr lang="en-US" smtClean="0"/>
              <a:t>Dec-23</a:t>
            </a:fld>
            <a:endParaRPr lang="en-US" dirty="0"/>
          </a:p>
        </p:txBody>
      </p:sp>
      <p:sp>
        <p:nvSpPr>
          <p:cNvPr id="3" name="Footer Placeholder 2"/>
          <p:cNvSpPr>
            <a:spLocks noGrp="1"/>
          </p:cNvSpPr>
          <p:nvPr>
            <p:ph type="ftr" sz="quarter" idx="11"/>
          </p:nvPr>
        </p:nvSpPr>
        <p:spPr/>
        <p:txBody>
          <a:bodyPr/>
          <a:lstStyle/>
          <a:p>
            <a:pPr>
              <a:defRPr/>
            </a:pPr>
            <a:r>
              <a:rPr lang="en-US"/>
              <a:t>Programming</a:t>
            </a:r>
            <a:endParaRPr lang="en-US" dirty="0"/>
          </a:p>
        </p:txBody>
      </p:sp>
      <p:sp>
        <p:nvSpPr>
          <p:cNvPr id="4" name="Slide Number Placeholder 3"/>
          <p:cNvSpPr>
            <a:spLocks noGrp="1"/>
          </p:cNvSpPr>
          <p:nvPr>
            <p:ph type="sldNum" sz="quarter" idx="12"/>
          </p:nvPr>
        </p:nvSpPr>
        <p:spPr/>
        <p:txBody>
          <a:bodyPr/>
          <a:lstStyle/>
          <a:p>
            <a:pPr>
              <a:defRPr/>
            </a:pPr>
            <a:fld id="{D4177CEF-F045-489F-806A-E1309C9B1F4F}" type="slidenum">
              <a:rPr lang="en-US" smtClean="0"/>
              <a:t>17</a:t>
            </a:fld>
            <a:endParaRPr lang="en-US" dirty="0"/>
          </a:p>
        </p:txBody>
      </p:sp>
    </p:spTree>
    <p:extLst>
      <p:ext uri="{BB962C8B-B14F-4D97-AF65-F5344CB8AC3E}">
        <p14:creationId xmlns:p14="http://schemas.microsoft.com/office/powerpoint/2010/main" val="12417852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animBg="1"/>
      <p:bldP spid="5136" grpId="0" animBg="1"/>
      <p:bldP spid="5145" grpId="0"/>
      <p:bldP spid="43" grpId="0" animBg="1"/>
      <p:bldP spid="58" grpId="0"/>
      <p:bldP spid="59" grpId="0"/>
      <p:bldP spid="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t="10606" r="56670" b="43366"/>
          <a:stretch/>
        </p:blipFill>
        <p:spPr bwMode="auto">
          <a:xfrm>
            <a:off x="1524000" y="228600"/>
            <a:ext cx="8902350" cy="5316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Date Placeholder 4"/>
          <p:cNvSpPr>
            <a:spLocks noGrp="1"/>
          </p:cNvSpPr>
          <p:nvPr>
            <p:ph type="dt" sz="half" idx="10"/>
          </p:nvPr>
        </p:nvSpPr>
        <p:spPr/>
        <p:txBody>
          <a:bodyPr/>
          <a:lstStyle/>
          <a:p>
            <a:pPr>
              <a:defRPr/>
            </a:pPr>
            <a:fld id="{027FC8A6-8585-49DF-A7BE-7D2CC5C0AF61}" type="datetime7">
              <a:rPr lang="en-US" smtClean="0"/>
              <a:t>Dec-23</a:t>
            </a:fld>
            <a:endParaRPr lang="en-US" dirty="0"/>
          </a:p>
        </p:txBody>
      </p:sp>
      <p:sp>
        <p:nvSpPr>
          <p:cNvPr id="6" name="Footer Placeholder 5"/>
          <p:cNvSpPr>
            <a:spLocks noGrp="1"/>
          </p:cNvSpPr>
          <p:nvPr>
            <p:ph type="ftr" sz="quarter" idx="11"/>
          </p:nvPr>
        </p:nvSpPr>
        <p:spPr/>
        <p:txBody>
          <a:bodyPr/>
          <a:lstStyle/>
          <a:p>
            <a:pPr>
              <a:defRPr/>
            </a:pPr>
            <a:r>
              <a:rPr lang="en-US" dirty="0"/>
              <a:t>Programming</a:t>
            </a:r>
          </a:p>
        </p:txBody>
      </p:sp>
      <p:sp>
        <p:nvSpPr>
          <p:cNvPr id="7" name="Slide Number Placeholder 6"/>
          <p:cNvSpPr>
            <a:spLocks noGrp="1"/>
          </p:cNvSpPr>
          <p:nvPr>
            <p:ph type="sldNum" sz="quarter" idx="12"/>
          </p:nvPr>
        </p:nvSpPr>
        <p:spPr/>
        <p:txBody>
          <a:bodyPr/>
          <a:lstStyle/>
          <a:p>
            <a:pPr>
              <a:defRPr/>
            </a:pPr>
            <a:fld id="{D4177CEF-F045-489F-806A-E1309C9B1F4F}" type="slidenum">
              <a:rPr lang="en-US" smtClean="0"/>
              <a:t>18</a:t>
            </a:fld>
            <a:endParaRPr lang="en-US" dirty="0"/>
          </a:p>
        </p:txBody>
      </p:sp>
      <p:grpSp>
        <p:nvGrpSpPr>
          <p:cNvPr id="13" name="Group 12"/>
          <p:cNvGrpSpPr/>
          <p:nvPr/>
        </p:nvGrpSpPr>
        <p:grpSpPr>
          <a:xfrm>
            <a:off x="1717963" y="484910"/>
            <a:ext cx="8901240" cy="5583593"/>
            <a:chOff x="193963" y="484909"/>
            <a:chExt cx="8901240" cy="5583593"/>
          </a:xfrm>
        </p:grpSpPr>
        <p:sp>
          <p:nvSpPr>
            <p:cNvPr id="2" name="Oval 1"/>
            <p:cNvSpPr/>
            <p:nvPr/>
          </p:nvSpPr>
          <p:spPr>
            <a:xfrm>
              <a:off x="193963" y="484909"/>
              <a:ext cx="1676400" cy="5334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a:stCxn id="8" idx="1"/>
              <a:endCxn id="2" idx="4"/>
            </p:cNvCxnSpPr>
            <p:nvPr/>
          </p:nvCxnSpPr>
          <p:spPr>
            <a:xfrm flipH="1" flipV="1">
              <a:off x="1032163" y="1018309"/>
              <a:ext cx="332508" cy="4788583"/>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364671" y="5545282"/>
              <a:ext cx="7730532" cy="523220"/>
            </a:xfrm>
            <a:prstGeom prst="rect">
              <a:avLst/>
            </a:prstGeom>
            <a:noFill/>
          </p:spPr>
          <p:txBody>
            <a:bodyPr wrap="square" rtlCol="0">
              <a:spAutoFit/>
            </a:bodyPr>
            <a:lstStyle/>
            <a:p>
              <a:r>
                <a:rPr lang="en-US" sz="2400" b="1" dirty="0">
                  <a:solidFill>
                    <a:schemeClr val="tx2"/>
                  </a:solidFill>
                </a:rPr>
                <a:t>Filename, preferred extension is </a:t>
              </a:r>
              <a:r>
                <a:rPr lang="en-US" sz="2800" b="1" dirty="0" err="1">
                  <a:solidFill>
                    <a:srgbClr val="FF0000"/>
                  </a:solidFill>
                </a:rPr>
                <a:t>py</a:t>
              </a:r>
              <a:endParaRPr lang="en-US" sz="2800" b="1" dirty="0">
                <a:solidFill>
                  <a:srgbClr val="FF0000"/>
                </a:solidFill>
              </a:endParaRPr>
            </a:p>
          </p:txBody>
        </p:sp>
      </p:grpSp>
      <p:grpSp>
        <p:nvGrpSpPr>
          <p:cNvPr id="17" name="Group 16"/>
          <p:cNvGrpSpPr/>
          <p:nvPr/>
        </p:nvGrpSpPr>
        <p:grpSpPr>
          <a:xfrm>
            <a:off x="1870362" y="772391"/>
            <a:ext cx="8555988" cy="4715011"/>
            <a:chOff x="346362" y="772390"/>
            <a:chExt cx="8555988" cy="4715011"/>
          </a:xfrm>
        </p:grpSpPr>
        <p:cxnSp>
          <p:nvCxnSpPr>
            <p:cNvPr id="15" name="Straight Arrow Connector 14"/>
            <p:cNvCxnSpPr>
              <a:stCxn id="16" idx="1"/>
            </p:cNvCxnSpPr>
            <p:nvPr/>
          </p:nvCxnSpPr>
          <p:spPr>
            <a:xfrm flipH="1" flipV="1">
              <a:off x="2473842" y="2057400"/>
              <a:ext cx="332508" cy="3199169"/>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06350" y="5025736"/>
              <a:ext cx="6096000" cy="461665"/>
            </a:xfrm>
            <a:prstGeom prst="rect">
              <a:avLst/>
            </a:prstGeom>
            <a:noFill/>
          </p:spPr>
          <p:txBody>
            <a:bodyPr wrap="square" rtlCol="0">
              <a:spAutoFit/>
            </a:bodyPr>
            <a:lstStyle/>
            <a:p>
              <a:r>
                <a:rPr lang="en-US" sz="2400" b="1" dirty="0">
                  <a:solidFill>
                    <a:schemeClr val="tx2"/>
                  </a:solidFill>
                </a:rPr>
                <a:t>User Program</a:t>
              </a:r>
              <a:endParaRPr lang="en-US" sz="2800" b="1" dirty="0">
                <a:solidFill>
                  <a:srgbClr val="FF0000"/>
                </a:solidFill>
              </a:endParaRPr>
            </a:p>
          </p:txBody>
        </p:sp>
        <p:sp>
          <p:nvSpPr>
            <p:cNvPr id="18" name="Oval 17"/>
            <p:cNvSpPr/>
            <p:nvPr/>
          </p:nvSpPr>
          <p:spPr>
            <a:xfrm>
              <a:off x="346362" y="772390"/>
              <a:ext cx="4454237" cy="136120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6182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C29E-A54D-924A-DC27-9A7C6270B955}"/>
              </a:ext>
            </a:extLst>
          </p:cNvPr>
          <p:cNvSpPr>
            <a:spLocks noGrp="1"/>
          </p:cNvSpPr>
          <p:nvPr>
            <p:ph type="title"/>
          </p:nvPr>
        </p:nvSpPr>
        <p:spPr/>
        <p:txBody>
          <a:bodyPr/>
          <a:lstStyle/>
          <a:p>
            <a:pPr algn="ctr"/>
            <a:r>
              <a:rPr lang="en-US" dirty="0"/>
              <a:t>Keywords &amp; Identifiers</a:t>
            </a:r>
            <a:endParaRPr lang="en-IN" dirty="0"/>
          </a:p>
        </p:txBody>
      </p:sp>
      <p:sp>
        <p:nvSpPr>
          <p:cNvPr id="3" name="Content Placeholder 2">
            <a:extLst>
              <a:ext uri="{FF2B5EF4-FFF2-40B4-BE49-F238E27FC236}">
                <a16:creationId xmlns:a16="http://schemas.microsoft.com/office/drawing/2014/main" id="{3446B9A5-AA0B-E0DE-C836-80E1227FF47F}"/>
              </a:ext>
            </a:extLst>
          </p:cNvPr>
          <p:cNvSpPr>
            <a:spLocks noGrp="1"/>
          </p:cNvSpPr>
          <p:nvPr>
            <p:ph idx="1"/>
          </p:nvPr>
        </p:nvSpPr>
        <p:spPr/>
        <p:txBody>
          <a:bodyPr/>
          <a:lstStyle/>
          <a:p>
            <a:r>
              <a:rPr lang="en-US" b="1" i="0" dirty="0">
                <a:solidFill>
                  <a:srgbClr val="273239"/>
                </a:solidFill>
                <a:effectLst/>
                <a:latin typeface="Nunito" pitchFamily="2" charset="0"/>
              </a:rPr>
              <a:t>Python Keywords</a:t>
            </a:r>
            <a:r>
              <a:rPr lang="en-US" b="0" i="0" dirty="0">
                <a:solidFill>
                  <a:srgbClr val="273239"/>
                </a:solidFill>
                <a:effectLst/>
                <a:latin typeface="Nunito" pitchFamily="2" charset="0"/>
              </a:rPr>
              <a:t> are some predefined and reserved words in Python that have special meanings. Keywords are used to define the syntax of the coding. The keyword cannot be used as an identifier, function, or variable name. All the keywords in Python are written in lowercase except True and False. There are 35 keywords in Python 3.11.</a:t>
            </a:r>
          </a:p>
          <a:p>
            <a:endParaRPr lang="en-IN" dirty="0"/>
          </a:p>
        </p:txBody>
      </p:sp>
    </p:spTree>
    <p:extLst>
      <p:ext uri="{BB962C8B-B14F-4D97-AF65-F5344CB8AC3E}">
        <p14:creationId xmlns:p14="http://schemas.microsoft.com/office/powerpoint/2010/main" val="1292521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4C7BBA-6DFF-4855-909A-EC4E66AB246F}"/>
              </a:ext>
            </a:extLst>
          </p:cNvPr>
          <p:cNvSpPr>
            <a:spLocks noGrp="1"/>
          </p:cNvSpPr>
          <p:nvPr>
            <p:ph idx="1"/>
          </p:nvPr>
        </p:nvSpPr>
        <p:spPr>
          <a:xfrm>
            <a:off x="677333" y="1289538"/>
            <a:ext cx="11069190" cy="5414498"/>
          </a:xfrm>
        </p:spPr>
        <p:txBody>
          <a:bodyPr>
            <a:normAutofit lnSpcReduction="10000"/>
          </a:bodyPr>
          <a:lstStyle/>
          <a:p>
            <a:endParaRPr lang="en-US" dirty="0"/>
          </a:p>
          <a:p>
            <a:r>
              <a:rPr lang="en-US" b="1" dirty="0">
                <a:latin typeface="Verdana" panose="020B0604030504040204" pitchFamily="34" charset="0"/>
                <a:ea typeface="Verdana" panose="020B0604030504040204" pitchFamily="34" charset="0"/>
              </a:rPr>
              <a:t>What is Python?</a:t>
            </a:r>
          </a:p>
          <a:p>
            <a:r>
              <a:rPr lang="en-US" dirty="0">
                <a:latin typeface="Verdana" panose="020B0604030504040204" pitchFamily="34" charset="0"/>
                <a:ea typeface="Verdana" panose="020B0604030504040204" pitchFamily="34" charset="0"/>
              </a:rPr>
              <a:t>Python is an example of a high-level language; other high-level languages you might have heard of are C++, PHP, and Java.</a:t>
            </a:r>
          </a:p>
          <a:p>
            <a:endParaRPr lang="en-US" dirty="0">
              <a:latin typeface="Verdana" panose="020B0604030504040204" pitchFamily="34" charset="0"/>
              <a:ea typeface="Verdana" panose="020B0604030504040204" pitchFamily="34" charset="0"/>
            </a:endParaRPr>
          </a:p>
          <a:p>
            <a:pPr>
              <a:buFont typeface="Wingdings" panose="05000000000000000000" pitchFamily="2" charset="2"/>
              <a:buChar char="§"/>
            </a:pPr>
            <a:r>
              <a:rPr lang="en-US" dirty="0">
                <a:latin typeface="Verdana" panose="020B0604030504040204" pitchFamily="34" charset="0"/>
                <a:ea typeface="Verdana" panose="020B0604030504040204" pitchFamily="34" charset="0"/>
              </a:rPr>
              <a:t>Multi-purpose (Web, GUI, Scripting, etc.)</a:t>
            </a:r>
          </a:p>
          <a:p>
            <a:pPr>
              <a:buFont typeface="Wingdings" panose="05000000000000000000" pitchFamily="2" charset="2"/>
              <a:buChar char="§"/>
            </a:pPr>
            <a:endParaRPr lang="en-US" dirty="0">
              <a:latin typeface="Verdana" panose="020B0604030504040204" pitchFamily="34" charset="0"/>
              <a:ea typeface="Verdana" panose="020B0604030504040204" pitchFamily="34" charset="0"/>
            </a:endParaRPr>
          </a:p>
          <a:p>
            <a:pPr>
              <a:buFont typeface="Arial" panose="020B0604020202020204" pitchFamily="34" charset="0"/>
              <a:buChar char="•"/>
            </a:pPr>
            <a:r>
              <a:rPr lang="en-US" dirty="0">
                <a:latin typeface="Verdana" panose="020B0604030504040204" pitchFamily="34" charset="0"/>
                <a:ea typeface="Verdana" panose="020B0604030504040204" pitchFamily="34" charset="0"/>
              </a:rPr>
              <a:t>• Object Oriented</a:t>
            </a:r>
          </a:p>
          <a:p>
            <a:pPr>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a:buFont typeface="Arial" panose="020B0604020202020204" pitchFamily="34" charset="0"/>
              <a:buChar char="•"/>
            </a:pPr>
            <a:r>
              <a:rPr lang="en-US" dirty="0">
                <a:latin typeface="Verdana" panose="020B0604030504040204" pitchFamily="34" charset="0"/>
                <a:ea typeface="Verdana" panose="020B0604030504040204" pitchFamily="34" charset="0"/>
              </a:rPr>
              <a:t>• Interpreted</a:t>
            </a:r>
          </a:p>
          <a:p>
            <a:pPr>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a:buFont typeface="Arial" panose="020B0604020202020204" pitchFamily="34" charset="0"/>
              <a:buChar char="•"/>
            </a:pPr>
            <a:r>
              <a:rPr lang="en-US" dirty="0">
                <a:latin typeface="Verdana" panose="020B0604030504040204" pitchFamily="34" charset="0"/>
                <a:ea typeface="Verdana" panose="020B0604030504040204" pitchFamily="34" charset="0"/>
              </a:rPr>
              <a:t>• Strongly typed and Dynamically typed</a:t>
            </a:r>
          </a:p>
          <a:p>
            <a:pPr>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a:buFont typeface="Arial" panose="020B0604020202020204" pitchFamily="34" charset="0"/>
              <a:buChar char="•"/>
            </a:pPr>
            <a:r>
              <a:rPr lang="en-US" dirty="0">
                <a:latin typeface="Verdana" panose="020B0604030504040204" pitchFamily="34" charset="0"/>
                <a:ea typeface="Verdana" panose="020B0604030504040204" pitchFamily="34" charset="0"/>
              </a:rPr>
              <a:t>• Focus on readability and productivity</a:t>
            </a:r>
          </a:p>
          <a:p>
            <a:pPr>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endParaRPr lang="en-US" dirty="0"/>
          </a:p>
        </p:txBody>
      </p:sp>
    </p:spTree>
    <p:extLst>
      <p:ext uri="{BB962C8B-B14F-4D97-AF65-F5344CB8AC3E}">
        <p14:creationId xmlns:p14="http://schemas.microsoft.com/office/powerpoint/2010/main" val="4064059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BD409F63-2608-3B92-19D8-7EE6B032AB7B}"/>
              </a:ext>
            </a:extLst>
          </p:cNvPr>
          <p:cNvGraphicFramePr>
            <a:graphicFrameLocks noGrp="1"/>
          </p:cNvGraphicFramePr>
          <p:nvPr>
            <p:extLst>
              <p:ext uri="{D42A27DB-BD31-4B8C-83A1-F6EECF244321}">
                <p14:modId xmlns:p14="http://schemas.microsoft.com/office/powerpoint/2010/main" val="551773983"/>
              </p:ext>
            </p:extLst>
          </p:nvPr>
        </p:nvGraphicFramePr>
        <p:xfrm>
          <a:off x="0" y="0"/>
          <a:ext cx="10957170" cy="6325871"/>
        </p:xfrm>
        <a:graphic>
          <a:graphicData uri="http://schemas.openxmlformats.org/drawingml/2006/table">
            <a:tbl>
              <a:tblPr/>
              <a:tblGrid>
                <a:gridCol w="5478585">
                  <a:extLst>
                    <a:ext uri="{9D8B030D-6E8A-4147-A177-3AD203B41FA5}">
                      <a16:colId xmlns:a16="http://schemas.microsoft.com/office/drawing/2014/main" val="2228305237"/>
                    </a:ext>
                  </a:extLst>
                </a:gridCol>
                <a:gridCol w="5478585">
                  <a:extLst>
                    <a:ext uri="{9D8B030D-6E8A-4147-A177-3AD203B41FA5}">
                      <a16:colId xmlns:a16="http://schemas.microsoft.com/office/drawing/2014/main" val="585817706"/>
                    </a:ext>
                  </a:extLst>
                </a:gridCol>
              </a:tblGrid>
              <a:tr h="482420">
                <a:tc>
                  <a:txBody>
                    <a:bodyPr/>
                    <a:lstStyle/>
                    <a:p>
                      <a:pPr algn="ctr" rtl="0" fontAlgn="base"/>
                      <a:r>
                        <a:rPr lang="en-IN" sz="1800" b="1">
                          <a:effectLst/>
                        </a:rPr>
                        <a:t>Keywords   </a:t>
                      </a:r>
                    </a:p>
                  </a:txBody>
                  <a:tcPr marL="38100" marR="38100" marT="47625" marB="4762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1">
                          <a:effectLst/>
                        </a:rPr>
                        <a:t>Description</a:t>
                      </a:r>
                    </a:p>
                  </a:txBody>
                  <a:tcPr marL="47625" marR="47625" marT="47625" marB="4762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34644867"/>
                  </a:ext>
                </a:extLst>
              </a:tr>
              <a:tr h="804034">
                <a:tc>
                  <a:txBody>
                    <a:bodyPr/>
                    <a:lstStyle/>
                    <a:p>
                      <a:pPr algn="ctr" fontAlgn="ctr"/>
                      <a:r>
                        <a:rPr lang="en-IN" sz="1800" b="0">
                          <a:effectLst/>
                        </a:rPr>
                        <a:t>and</a:t>
                      </a:r>
                    </a:p>
                  </a:txBody>
                  <a:tcPr marL="47625" marR="47625" marT="66675" marB="6667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effectLst/>
                        </a:rPr>
                        <a:t>This is a logical operator which returns true if both the operands are true else returns false.</a:t>
                      </a:r>
                    </a:p>
                  </a:txBody>
                  <a:tcPr marL="47625" marR="47625" marT="66675" marB="6667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857795492"/>
                  </a:ext>
                </a:extLst>
              </a:tr>
              <a:tr h="804034">
                <a:tc>
                  <a:txBody>
                    <a:bodyPr/>
                    <a:lstStyle/>
                    <a:p>
                      <a:pPr algn="ctr" fontAlgn="ctr"/>
                      <a:r>
                        <a:rPr lang="en-IN" sz="1800" b="0">
                          <a:effectLst/>
                        </a:rPr>
                        <a:t>or</a:t>
                      </a:r>
                    </a:p>
                  </a:txBody>
                  <a:tcPr marL="47625" marR="47625" marT="66675" marB="6667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effectLst/>
                        </a:rPr>
                        <a:t>This is also a logical operator which returns true if anyone operand is true else returns false.</a:t>
                      </a:r>
                    </a:p>
                  </a:txBody>
                  <a:tcPr marL="47625" marR="47625" marT="66675" marB="6667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51832311"/>
                  </a:ext>
                </a:extLst>
              </a:tr>
              <a:tr h="804034">
                <a:tc>
                  <a:txBody>
                    <a:bodyPr/>
                    <a:lstStyle/>
                    <a:p>
                      <a:pPr algn="ctr" fontAlgn="ctr"/>
                      <a:r>
                        <a:rPr lang="en-IN" sz="1800" b="0">
                          <a:effectLst/>
                        </a:rPr>
                        <a:t>not</a:t>
                      </a:r>
                    </a:p>
                  </a:txBody>
                  <a:tcPr marL="47625" marR="47625" marT="66675" marB="6667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effectLst/>
                        </a:rPr>
                        <a:t>This is again a logical operator it returns True if the operand is false else returns false.</a:t>
                      </a:r>
                    </a:p>
                  </a:txBody>
                  <a:tcPr marL="47625" marR="47625" marT="66675" marB="6667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262550336"/>
                  </a:ext>
                </a:extLst>
              </a:tr>
              <a:tr h="506243">
                <a:tc>
                  <a:txBody>
                    <a:bodyPr/>
                    <a:lstStyle/>
                    <a:p>
                      <a:pPr algn="ctr" fontAlgn="ctr"/>
                      <a:r>
                        <a:rPr lang="en-IN" sz="1800" b="0">
                          <a:effectLst/>
                        </a:rPr>
                        <a:t>if</a:t>
                      </a:r>
                    </a:p>
                  </a:txBody>
                  <a:tcPr marL="47625" marR="47625" marT="66675" marB="6667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effectLst/>
                        </a:rPr>
                        <a:t>This is used to make a conditional statement.</a:t>
                      </a:r>
                    </a:p>
                  </a:txBody>
                  <a:tcPr marL="47625" marR="47625" marT="66675" marB="6667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43183235"/>
                  </a:ext>
                </a:extLst>
              </a:tr>
              <a:tr h="839639">
                <a:tc>
                  <a:txBody>
                    <a:bodyPr/>
                    <a:lstStyle/>
                    <a:p>
                      <a:pPr algn="ctr" fontAlgn="ctr"/>
                      <a:r>
                        <a:rPr lang="en-IN" sz="1800" b="0" dirty="0" err="1">
                          <a:effectLst/>
                        </a:rPr>
                        <a:t>elif</a:t>
                      </a:r>
                      <a:endParaRPr lang="en-IN" sz="1800" b="0" dirty="0">
                        <a:effectLst/>
                      </a:endParaRPr>
                    </a:p>
                  </a:txBody>
                  <a:tcPr marL="47625" marR="47625" marT="66675" marB="6667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err="1">
                          <a:effectLst/>
                        </a:rPr>
                        <a:t>Elif</a:t>
                      </a:r>
                      <a:r>
                        <a:rPr lang="en-US" sz="1800" b="0" dirty="0">
                          <a:effectLst/>
                        </a:rPr>
                        <a:t> is a condition statement used with an if statement. The </a:t>
                      </a:r>
                      <a:r>
                        <a:rPr lang="en-US" sz="1800" b="0" dirty="0" err="1">
                          <a:effectLst/>
                        </a:rPr>
                        <a:t>elif</a:t>
                      </a:r>
                      <a:r>
                        <a:rPr lang="en-US" sz="1800" b="0" dirty="0">
                          <a:effectLst/>
                        </a:rPr>
                        <a:t> statement is executed if the previous conditions were not true.</a:t>
                      </a:r>
                    </a:p>
                  </a:txBody>
                  <a:tcPr marL="47625" marR="47625" marT="66675" marB="6667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19211864"/>
                  </a:ext>
                </a:extLst>
              </a:tr>
              <a:tr h="804034">
                <a:tc>
                  <a:txBody>
                    <a:bodyPr/>
                    <a:lstStyle/>
                    <a:p>
                      <a:pPr algn="ctr" fontAlgn="ctr"/>
                      <a:r>
                        <a:rPr lang="en-IN" sz="1800" b="0">
                          <a:effectLst/>
                        </a:rPr>
                        <a:t>else</a:t>
                      </a:r>
                    </a:p>
                  </a:txBody>
                  <a:tcPr marL="47625" marR="47625" marT="66675" marB="6667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Else is used with if and </a:t>
                      </a:r>
                      <a:r>
                        <a:rPr lang="en-US" sz="1800" b="0" dirty="0" err="1">
                          <a:effectLst/>
                        </a:rPr>
                        <a:t>elif</a:t>
                      </a:r>
                      <a:r>
                        <a:rPr lang="en-US" sz="1800" b="0" dirty="0">
                          <a:effectLst/>
                        </a:rPr>
                        <a:t> conditional statements. The else block is executed if the given condition is not true.</a:t>
                      </a:r>
                    </a:p>
                  </a:txBody>
                  <a:tcPr marL="47625" marR="47625" marT="66675" marB="6667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26619907"/>
                  </a:ext>
                </a:extLst>
              </a:tr>
              <a:tr h="506243">
                <a:tc>
                  <a:txBody>
                    <a:bodyPr/>
                    <a:lstStyle/>
                    <a:p>
                      <a:pPr algn="ctr" fontAlgn="ctr"/>
                      <a:r>
                        <a:rPr lang="en-IN" sz="1800" b="0" dirty="0">
                          <a:effectLst/>
                        </a:rPr>
                        <a:t>for</a:t>
                      </a:r>
                    </a:p>
                  </a:txBody>
                  <a:tcPr marL="47625" marR="47625" marT="66675" marB="6667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effectLst/>
                        </a:rPr>
                        <a:t>This is used to create a loop.</a:t>
                      </a:r>
                    </a:p>
                  </a:txBody>
                  <a:tcPr marL="47625" marR="47625" marT="66675" marB="6667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80418164"/>
                  </a:ext>
                </a:extLst>
              </a:tr>
              <a:tr h="506243">
                <a:tc>
                  <a:txBody>
                    <a:bodyPr/>
                    <a:lstStyle/>
                    <a:p>
                      <a:pPr algn="ctr" fontAlgn="ctr"/>
                      <a:r>
                        <a:rPr lang="en-IN" sz="1800" b="0">
                          <a:effectLst/>
                        </a:rPr>
                        <a:t>while</a:t>
                      </a:r>
                    </a:p>
                  </a:txBody>
                  <a:tcPr marL="47625" marR="47625" marT="66675" marB="6667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This keyword is used to create a while loop.        </a:t>
                      </a:r>
                    </a:p>
                  </a:txBody>
                  <a:tcPr marL="47625" marR="47625" marT="66675" marB="6667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551493487"/>
                  </a:ext>
                </a:extLst>
              </a:tr>
            </a:tbl>
          </a:graphicData>
        </a:graphic>
      </p:graphicFrame>
      <p:sp>
        <p:nvSpPr>
          <p:cNvPr id="9" name="TextBox 8">
            <a:extLst>
              <a:ext uri="{FF2B5EF4-FFF2-40B4-BE49-F238E27FC236}">
                <a16:creationId xmlns:a16="http://schemas.microsoft.com/office/drawing/2014/main" id="{E39FD83E-CDE6-BCC2-49BE-15665311F37A}"/>
              </a:ext>
            </a:extLst>
          </p:cNvPr>
          <p:cNvSpPr txBox="1"/>
          <p:nvPr/>
        </p:nvSpPr>
        <p:spPr>
          <a:xfrm>
            <a:off x="1602154" y="6299200"/>
            <a:ext cx="9018954" cy="369332"/>
          </a:xfrm>
          <a:prstGeom prst="rect">
            <a:avLst/>
          </a:prstGeom>
          <a:noFill/>
        </p:spPr>
        <p:txBody>
          <a:bodyPr wrap="square" rtlCol="0">
            <a:spAutoFit/>
          </a:bodyPr>
          <a:lstStyle/>
          <a:p>
            <a:r>
              <a:rPr lang="en-US" dirty="0"/>
              <a:t>For more visit this link: https://www.geeksforgeeks.org/python-keywords-and-identifiers/</a:t>
            </a:r>
            <a:endParaRPr lang="en-IN" dirty="0"/>
          </a:p>
        </p:txBody>
      </p:sp>
    </p:spTree>
    <p:extLst>
      <p:ext uri="{BB962C8B-B14F-4D97-AF65-F5344CB8AC3E}">
        <p14:creationId xmlns:p14="http://schemas.microsoft.com/office/powerpoint/2010/main" val="2501841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87174-7C7A-DB24-EE77-5BA74935FE26}"/>
              </a:ext>
            </a:extLst>
          </p:cNvPr>
          <p:cNvSpPr>
            <a:spLocks noGrp="1"/>
          </p:cNvSpPr>
          <p:nvPr>
            <p:ph type="title"/>
          </p:nvPr>
        </p:nvSpPr>
        <p:spPr>
          <a:xfrm>
            <a:off x="1760415" y="685556"/>
            <a:ext cx="10515600" cy="541037"/>
          </a:xfrm>
        </p:spPr>
        <p:txBody>
          <a:bodyPr>
            <a:normAutofit fontScale="90000"/>
          </a:bodyPr>
          <a:lstStyle/>
          <a:p>
            <a:r>
              <a:rPr kumimoji="0" lang="en-US" altLang="en-US" sz="4400" b="1" i="0" u="none" strike="noStrike" cap="none" normalizeH="0" baseline="0" dirty="0">
                <a:ln>
                  <a:noFill/>
                </a:ln>
                <a:solidFill>
                  <a:srgbClr val="273239"/>
                </a:solidFill>
                <a:effectLst/>
                <a:latin typeface="Nunito" pitchFamily="2" charset="0"/>
              </a:rPr>
              <a:t>Identifiers in Python</a:t>
            </a:r>
            <a:endParaRPr lang="en-IN" dirty="0"/>
          </a:p>
        </p:txBody>
      </p:sp>
      <p:sp>
        <p:nvSpPr>
          <p:cNvPr id="4" name="Rectangle 1">
            <a:extLst>
              <a:ext uri="{FF2B5EF4-FFF2-40B4-BE49-F238E27FC236}">
                <a16:creationId xmlns:a16="http://schemas.microsoft.com/office/drawing/2014/main" id="{11EE5C09-FEF1-E78C-259C-B1B845DA9DC2}"/>
              </a:ext>
            </a:extLst>
          </p:cNvPr>
          <p:cNvSpPr>
            <a:spLocks noGrp="1" noChangeArrowheads="1"/>
          </p:cNvSpPr>
          <p:nvPr>
            <p:ph idx="1"/>
          </p:nvPr>
        </p:nvSpPr>
        <p:spPr bwMode="auto">
          <a:xfrm>
            <a:off x="838200" y="2281611"/>
            <a:ext cx="10447638" cy="34393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1426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273239"/>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73239"/>
                </a:solidFill>
                <a:effectLst/>
                <a:latin typeface="+mn-lt"/>
              </a:rPr>
              <a:t>Identifier </a:t>
            </a:r>
            <a:r>
              <a:rPr kumimoji="0" lang="en-US" altLang="en-US" sz="1800" b="0" i="0" u="none" strike="noStrike" cap="none" normalizeH="0" baseline="0" dirty="0">
                <a:ln>
                  <a:noFill/>
                </a:ln>
                <a:solidFill>
                  <a:srgbClr val="273239"/>
                </a:solidFill>
                <a:effectLst/>
                <a:latin typeface="+mn-lt"/>
              </a:rPr>
              <a:t>is a user-defined name given to a variable, function, class, module, etc. The identifier is a combination of character digits and an underscore. They are case-sensitive i.e., ‘num’ and ‘Num’ and ‘NUM’ are three different identifiers in python. It is a good programming practice to give meaningful names to identifiers to make the code understandable.</a:t>
            </a:r>
            <a:r>
              <a:rPr kumimoji="0" lang="en-US" altLang="en-US" sz="1800" b="0" i="0" u="none" strike="noStrike" cap="none" normalizeH="0" baseline="0" dirty="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73239"/>
                </a:solidFill>
                <a:effectLst/>
                <a:latin typeface="+mn-lt"/>
              </a:rPr>
              <a:t>Rules for Naming Python Identifiers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73239"/>
                </a:solidFill>
                <a:effectLst/>
                <a:latin typeface="+mn-lt"/>
              </a:rPr>
              <a:t>It cannot be a reserved python keyword.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73239"/>
                </a:solidFill>
                <a:effectLst/>
                <a:latin typeface="+mn-lt"/>
              </a:rPr>
              <a:t>It should not contain white space.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73239"/>
                </a:solidFill>
                <a:effectLst/>
                <a:latin typeface="+mn-lt"/>
              </a:rPr>
              <a:t>It can be a combination of A-Z, a-z, 0-9, or underscore.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73239"/>
                </a:solidFill>
                <a:effectLst/>
                <a:latin typeface="+mn-lt"/>
              </a:rPr>
              <a:t>It should start with an alphabet character or an underscore ( _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73239"/>
                </a:solidFill>
                <a:effectLst/>
                <a:latin typeface="+mn-lt"/>
              </a:rPr>
              <a:t>It should not contain any special character other than an underscore ( _ ).</a:t>
            </a:r>
            <a:endParaRPr kumimoji="0" lang="en-US" altLang="en-US" sz="18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478337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228E0B-A726-764F-6825-51598C469E7B}"/>
              </a:ext>
            </a:extLst>
          </p:cNvPr>
          <p:cNvSpPr txBox="1"/>
          <p:nvPr/>
        </p:nvSpPr>
        <p:spPr>
          <a:xfrm>
            <a:off x="1477108" y="1352062"/>
            <a:ext cx="8917354" cy="412420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73239"/>
                </a:solidFill>
                <a:effectLst/>
                <a:latin typeface="Nunito" pitchFamily="2" charset="0"/>
              </a:rPr>
              <a:t>Examples of Python Identifiers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Valid identifiers: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var1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_var1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_1_var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var_1</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Invalid Identifiers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!var1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1var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1_var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var#1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var 1</a:t>
            </a:r>
          </a:p>
        </p:txBody>
      </p:sp>
    </p:spTree>
    <p:extLst>
      <p:ext uri="{BB962C8B-B14F-4D97-AF65-F5344CB8AC3E}">
        <p14:creationId xmlns:p14="http://schemas.microsoft.com/office/powerpoint/2010/main" val="1437801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16C4-C752-A1F3-B2CF-31E923B3A991}"/>
              </a:ext>
            </a:extLst>
          </p:cNvPr>
          <p:cNvSpPr>
            <a:spLocks noGrp="1"/>
          </p:cNvSpPr>
          <p:nvPr>
            <p:ph type="title"/>
          </p:nvPr>
        </p:nvSpPr>
        <p:spPr/>
        <p:txBody>
          <a:bodyPr/>
          <a:lstStyle/>
          <a:p>
            <a:r>
              <a:rPr lang="en-US" dirty="0"/>
              <a:t>Python Comments</a:t>
            </a:r>
            <a:endParaRPr lang="en-IN" dirty="0"/>
          </a:p>
        </p:txBody>
      </p:sp>
      <p:sp>
        <p:nvSpPr>
          <p:cNvPr id="3" name="Content Placeholder 2">
            <a:extLst>
              <a:ext uri="{FF2B5EF4-FFF2-40B4-BE49-F238E27FC236}">
                <a16:creationId xmlns:a16="http://schemas.microsoft.com/office/drawing/2014/main" id="{A25BDF44-E9BB-647A-EB0B-9CE920774C3D}"/>
              </a:ext>
            </a:extLst>
          </p:cNvPr>
          <p:cNvSpPr>
            <a:spLocks noGrp="1"/>
          </p:cNvSpPr>
          <p:nvPr>
            <p:ph idx="1"/>
          </p:nvPr>
        </p:nvSpPr>
        <p:spPr/>
        <p:txBody>
          <a:bodyPr>
            <a:normAutofit/>
          </a:bodyPr>
          <a:lstStyle/>
          <a:p>
            <a:pPr algn="l" fontAlgn="base"/>
            <a:r>
              <a:rPr lang="en-US" b="1" i="0" dirty="0">
                <a:solidFill>
                  <a:srgbClr val="273239"/>
                </a:solidFill>
                <a:effectLst/>
              </a:rPr>
              <a:t>Comments in Python</a:t>
            </a:r>
            <a:r>
              <a:rPr lang="en-US" b="0" i="0" dirty="0">
                <a:solidFill>
                  <a:srgbClr val="273239"/>
                </a:solidFill>
                <a:effectLst/>
              </a:rPr>
              <a:t> are the lines in the code that are ignored by the interpreter during the execution of the program. Comments enhance the readability of the code and help the programmers to understand the code very carefully. </a:t>
            </a:r>
          </a:p>
          <a:p>
            <a:pPr algn="l" fontAlgn="base"/>
            <a:r>
              <a:rPr lang="en-US" b="0" i="0" dirty="0">
                <a:solidFill>
                  <a:srgbClr val="273239"/>
                </a:solidFill>
                <a:effectLst/>
              </a:rPr>
              <a:t>There are three types of comments in </a:t>
            </a:r>
            <a:r>
              <a:rPr lang="en-US" b="0" i="0" u="sng" dirty="0">
                <a:solidFill>
                  <a:srgbClr val="273239"/>
                </a:solidFill>
                <a:effectLst/>
                <a:hlinkClick r:id="rId2"/>
              </a:rPr>
              <a:t>Python</a:t>
            </a:r>
            <a:r>
              <a:rPr lang="en-US" b="0" i="0" dirty="0">
                <a:solidFill>
                  <a:srgbClr val="273239"/>
                </a:solidFill>
                <a:effectLst/>
              </a:rPr>
              <a:t>:</a:t>
            </a:r>
          </a:p>
          <a:p>
            <a:pPr algn="l" fontAlgn="base">
              <a:buFont typeface="Arial" panose="020B0604020202020204" pitchFamily="34" charset="0"/>
              <a:buChar char="•"/>
            </a:pPr>
            <a:r>
              <a:rPr lang="en-US" b="0" i="0" dirty="0">
                <a:solidFill>
                  <a:srgbClr val="273239"/>
                </a:solidFill>
                <a:effectLst/>
              </a:rPr>
              <a:t>Single line Comments</a:t>
            </a:r>
          </a:p>
          <a:p>
            <a:pPr algn="l" fontAlgn="base">
              <a:buFont typeface="Arial" panose="020B0604020202020204" pitchFamily="34" charset="0"/>
              <a:buChar char="•"/>
            </a:pPr>
            <a:r>
              <a:rPr lang="en-US" b="0" i="0" dirty="0">
                <a:solidFill>
                  <a:srgbClr val="273239"/>
                </a:solidFill>
                <a:effectLst/>
              </a:rPr>
              <a:t>Multiline Comments</a:t>
            </a:r>
          </a:p>
          <a:p>
            <a:pPr algn="l" fontAlgn="base">
              <a:buFont typeface="Arial" panose="020B0604020202020204" pitchFamily="34" charset="0"/>
              <a:buChar char="•"/>
            </a:pPr>
            <a:r>
              <a:rPr lang="en-US" b="0" i="0" dirty="0">
                <a:solidFill>
                  <a:srgbClr val="273239"/>
                </a:solidFill>
                <a:effectLst/>
              </a:rPr>
              <a:t>Docstring Comments</a:t>
            </a:r>
          </a:p>
        </p:txBody>
      </p:sp>
    </p:spTree>
    <p:extLst>
      <p:ext uri="{BB962C8B-B14F-4D97-AF65-F5344CB8AC3E}">
        <p14:creationId xmlns:p14="http://schemas.microsoft.com/office/powerpoint/2010/main" val="4288693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FB311D-C148-B147-1A07-B9433F93D5AA}"/>
              </a:ext>
            </a:extLst>
          </p:cNvPr>
          <p:cNvSpPr>
            <a:spLocks noGrp="1"/>
          </p:cNvSpPr>
          <p:nvPr>
            <p:ph idx="1"/>
          </p:nvPr>
        </p:nvSpPr>
        <p:spPr>
          <a:xfrm>
            <a:off x="838199" y="1133231"/>
            <a:ext cx="4538785" cy="5035917"/>
          </a:xfrm>
        </p:spPr>
        <p:txBody>
          <a:bodyPr>
            <a:normAutofit/>
          </a:bodyPr>
          <a:lstStyle/>
          <a:p>
            <a:r>
              <a:rPr lang="en-US" dirty="0"/>
              <a:t>Single line comment:</a:t>
            </a:r>
          </a:p>
          <a:p>
            <a:pPr marL="0" indent="0">
              <a:buNone/>
            </a:pPr>
            <a:r>
              <a:rPr lang="en-US" sz="1800" dirty="0"/>
              <a:t># sample comment</a:t>
            </a:r>
          </a:p>
          <a:p>
            <a:pPr marL="0" indent="0">
              <a:buNone/>
            </a:pPr>
            <a:r>
              <a:rPr lang="en-US" sz="1800" dirty="0"/>
              <a:t>name =“RAM"</a:t>
            </a:r>
          </a:p>
          <a:p>
            <a:pPr marL="0" indent="0">
              <a:buNone/>
            </a:pPr>
            <a:r>
              <a:rPr lang="en-US" sz="1800" dirty="0"/>
              <a:t>print(name)</a:t>
            </a:r>
          </a:p>
          <a:p>
            <a:r>
              <a:rPr lang="en-US" dirty="0"/>
              <a:t>Multi line comments:</a:t>
            </a:r>
          </a:p>
          <a:p>
            <a:pPr marL="0" indent="0">
              <a:buNone/>
            </a:pPr>
            <a:r>
              <a:rPr lang="en-US" sz="1800" dirty="0"/>
              <a:t># Python program to demonstrate</a:t>
            </a:r>
          </a:p>
          <a:p>
            <a:pPr marL="0" indent="0">
              <a:buNone/>
            </a:pPr>
            <a:r>
              <a:rPr lang="en-US" sz="1800" dirty="0"/>
              <a:t># multiline comments</a:t>
            </a:r>
          </a:p>
          <a:p>
            <a:pPr marL="0" indent="0">
              <a:buNone/>
            </a:pPr>
            <a:r>
              <a:rPr lang="en-US" sz="1800" dirty="0"/>
              <a:t>print("Multiline comments")</a:t>
            </a:r>
          </a:p>
          <a:p>
            <a:endParaRPr lang="en-IN" dirty="0"/>
          </a:p>
        </p:txBody>
      </p:sp>
      <p:sp>
        <p:nvSpPr>
          <p:cNvPr id="5" name="TextBox 4">
            <a:extLst>
              <a:ext uri="{FF2B5EF4-FFF2-40B4-BE49-F238E27FC236}">
                <a16:creationId xmlns:a16="http://schemas.microsoft.com/office/drawing/2014/main" id="{C226792C-061D-2076-1436-EE27E4D69DBA}"/>
              </a:ext>
            </a:extLst>
          </p:cNvPr>
          <p:cNvSpPr txBox="1"/>
          <p:nvPr/>
        </p:nvSpPr>
        <p:spPr>
          <a:xfrm>
            <a:off x="5525477" y="1825625"/>
            <a:ext cx="6564923" cy="4524315"/>
          </a:xfrm>
          <a:prstGeom prst="rect">
            <a:avLst/>
          </a:prstGeom>
          <a:noFill/>
        </p:spPr>
        <p:txBody>
          <a:bodyPr wrap="square" rtlCol="0">
            <a:spAutoFit/>
          </a:bodyPr>
          <a:lstStyle/>
          <a:p>
            <a:r>
              <a:rPr lang="en-US" b="1" i="0" u="sng" dirty="0">
                <a:effectLst/>
                <a:latin typeface="Nunito" pitchFamily="2" charset="0"/>
                <a:hlinkClick r:id="rId2"/>
              </a:rPr>
              <a:t>Python docstring</a:t>
            </a:r>
            <a:r>
              <a:rPr lang="en-US" b="0" i="0" dirty="0">
                <a:solidFill>
                  <a:srgbClr val="273239"/>
                </a:solidFill>
                <a:effectLst/>
                <a:latin typeface="Nunito" pitchFamily="2" charset="0"/>
              </a:rPr>
              <a:t> is the string literals with triple quotes that are appeared right after the function.</a:t>
            </a:r>
            <a:r>
              <a:rPr lang="en-US" b="1" i="0" dirty="0">
                <a:solidFill>
                  <a:srgbClr val="273239"/>
                </a:solidFill>
                <a:effectLst/>
                <a:latin typeface="Nunito" pitchFamily="2" charset="0"/>
              </a:rPr>
              <a:t> </a:t>
            </a:r>
            <a:r>
              <a:rPr lang="en-US" b="0" i="0" dirty="0">
                <a:solidFill>
                  <a:srgbClr val="273239"/>
                </a:solidFill>
                <a:effectLst/>
                <a:latin typeface="Nunito" pitchFamily="2" charset="0"/>
              </a:rPr>
              <a:t>It is used to associate documentation that has been written with Python modules, functions, classes, and methods. It is added right below the functions, modules, or classes to describe what they do. In Python, the docstring is then made available via the </a:t>
            </a:r>
            <a:r>
              <a:rPr lang="en-US" b="0" i="0" u="sng" dirty="0">
                <a:effectLst/>
                <a:latin typeface="Nunito" pitchFamily="2" charset="0"/>
                <a:hlinkClick r:id="rId2"/>
              </a:rPr>
              <a:t>__doc__ attribute</a:t>
            </a:r>
            <a:r>
              <a:rPr lang="en-US" b="0" i="0" dirty="0">
                <a:solidFill>
                  <a:srgbClr val="273239"/>
                </a:solidFill>
                <a:effectLst/>
                <a:latin typeface="Nunito" pitchFamily="2" charset="0"/>
              </a:rPr>
              <a:t>.</a:t>
            </a:r>
          </a:p>
          <a:p>
            <a:endParaRPr lang="en-US" b="0" i="0" dirty="0">
              <a:solidFill>
                <a:srgbClr val="273239"/>
              </a:solidFill>
              <a:effectLst/>
              <a:latin typeface="Nunito" pitchFamily="2" charset="0"/>
            </a:endParaRPr>
          </a:p>
          <a:p>
            <a:r>
              <a:rPr lang="en-US" dirty="0"/>
              <a:t>def multiply(a, b):</a:t>
            </a:r>
          </a:p>
          <a:p>
            <a:r>
              <a:rPr lang="en-US" dirty="0"/>
              <a:t>	"""Multiplies the value of a and b"""</a:t>
            </a:r>
          </a:p>
          <a:p>
            <a:r>
              <a:rPr lang="en-US" dirty="0"/>
              <a:t>	return a*b</a:t>
            </a:r>
          </a:p>
          <a:p>
            <a:endParaRPr lang="en-US" dirty="0"/>
          </a:p>
          <a:p>
            <a:endParaRPr lang="en-US" dirty="0"/>
          </a:p>
          <a:p>
            <a:r>
              <a:rPr lang="en-US" dirty="0"/>
              <a:t># Print the docstring of multiply function</a:t>
            </a:r>
          </a:p>
          <a:p>
            <a:r>
              <a:rPr lang="en-US" dirty="0"/>
              <a:t>print(</a:t>
            </a:r>
            <a:r>
              <a:rPr lang="en-US" dirty="0" err="1"/>
              <a:t>multiply.__doc</a:t>
            </a:r>
            <a:r>
              <a:rPr lang="en-US" dirty="0"/>
              <a:t>__)</a:t>
            </a:r>
          </a:p>
          <a:p>
            <a:endParaRPr lang="en-IN" dirty="0"/>
          </a:p>
        </p:txBody>
      </p:sp>
    </p:spTree>
    <p:extLst>
      <p:ext uri="{BB962C8B-B14F-4D97-AF65-F5344CB8AC3E}">
        <p14:creationId xmlns:p14="http://schemas.microsoft.com/office/powerpoint/2010/main" val="416921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55" t="35442" r="17252" b="9994"/>
          <a:stretch/>
        </p:blipFill>
        <p:spPr bwMode="auto">
          <a:xfrm>
            <a:off x="2133600" y="450274"/>
            <a:ext cx="7952510" cy="4357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a:xfrm>
            <a:off x="2140527" y="5257800"/>
            <a:ext cx="8229600" cy="1143000"/>
          </a:xfrm>
        </p:spPr>
        <p:txBody>
          <a:bodyPr/>
          <a:lstStyle/>
          <a:p>
            <a:r>
              <a:rPr lang="en-US" dirty="0"/>
              <a:t>Python Shell is Interactive</a:t>
            </a:r>
          </a:p>
        </p:txBody>
      </p:sp>
      <p:sp>
        <p:nvSpPr>
          <p:cNvPr id="7" name="Date Placeholder 6"/>
          <p:cNvSpPr>
            <a:spLocks noGrp="1"/>
          </p:cNvSpPr>
          <p:nvPr>
            <p:ph type="dt" sz="half" idx="10"/>
          </p:nvPr>
        </p:nvSpPr>
        <p:spPr/>
        <p:txBody>
          <a:bodyPr/>
          <a:lstStyle/>
          <a:p>
            <a:pPr>
              <a:defRPr/>
            </a:pPr>
            <a:fld id="{42B9AD42-188E-43AB-8D35-830589C5D543}" type="datetime7">
              <a:rPr lang="en-US" smtClean="0"/>
              <a:t>Dec-23</a:t>
            </a:fld>
            <a:endParaRPr lang="en-US" dirty="0"/>
          </a:p>
        </p:txBody>
      </p:sp>
      <p:sp>
        <p:nvSpPr>
          <p:cNvPr id="8" name="Footer Placeholder 7"/>
          <p:cNvSpPr>
            <a:spLocks noGrp="1"/>
          </p:cNvSpPr>
          <p:nvPr>
            <p:ph type="ftr" sz="quarter" idx="11"/>
          </p:nvPr>
        </p:nvSpPr>
        <p:spPr/>
        <p:txBody>
          <a:bodyPr/>
          <a:lstStyle/>
          <a:p>
            <a:pPr>
              <a:defRPr/>
            </a:pPr>
            <a:r>
              <a:rPr lang="en-US"/>
              <a:t>Programming</a:t>
            </a:r>
            <a:endParaRPr lang="en-US" dirty="0"/>
          </a:p>
        </p:txBody>
      </p:sp>
      <p:sp>
        <p:nvSpPr>
          <p:cNvPr id="9" name="Slide Number Placeholder 8"/>
          <p:cNvSpPr>
            <a:spLocks noGrp="1"/>
          </p:cNvSpPr>
          <p:nvPr>
            <p:ph type="sldNum" sz="quarter" idx="12"/>
          </p:nvPr>
        </p:nvSpPr>
        <p:spPr/>
        <p:txBody>
          <a:bodyPr/>
          <a:lstStyle/>
          <a:p>
            <a:pPr>
              <a:defRPr/>
            </a:pPr>
            <a:fld id="{EC0A9AF3-268B-496B-8C8B-87FFEF969083}" type="slidenum">
              <a:rPr lang="en-US" smtClean="0"/>
              <a:pPr>
                <a:defRPr/>
              </a:pPr>
              <a:t>25</a:t>
            </a:fld>
            <a:endParaRPr lang="en-US" dirty="0"/>
          </a:p>
        </p:txBody>
      </p:sp>
      <p:sp>
        <p:nvSpPr>
          <p:cNvPr id="4" name="TextBox 3"/>
          <p:cNvSpPr txBox="1"/>
          <p:nvPr/>
        </p:nvSpPr>
        <p:spPr>
          <a:xfrm>
            <a:off x="1524001" y="450274"/>
            <a:ext cx="1665841" cy="584775"/>
          </a:xfrm>
          <a:prstGeom prst="rect">
            <a:avLst/>
          </a:prstGeom>
          <a:solidFill>
            <a:schemeClr val="bg1"/>
          </a:solidFill>
        </p:spPr>
        <p:txBody>
          <a:bodyPr wrap="none" rtlCol="0">
            <a:spAutoFit/>
          </a:bodyPr>
          <a:lstStyle/>
          <a:p>
            <a:r>
              <a:rPr lang="en-US" sz="3200" b="1" dirty="0">
                <a:latin typeface="Courier New" panose="02070309020205020404" pitchFamily="49" charset="0"/>
                <a:cs typeface="Courier New" panose="02070309020205020404" pitchFamily="49" charset="0"/>
              </a:rPr>
              <a:t>IN[1]:</a:t>
            </a:r>
          </a:p>
        </p:txBody>
      </p:sp>
      <p:sp>
        <p:nvSpPr>
          <p:cNvPr id="17" name="TextBox 16"/>
          <p:cNvSpPr txBox="1"/>
          <p:nvPr/>
        </p:nvSpPr>
        <p:spPr>
          <a:xfrm>
            <a:off x="1524001" y="1853626"/>
            <a:ext cx="1665841" cy="584775"/>
          </a:xfrm>
          <a:prstGeom prst="rect">
            <a:avLst/>
          </a:prstGeom>
          <a:solidFill>
            <a:schemeClr val="bg1"/>
          </a:solidFill>
        </p:spPr>
        <p:txBody>
          <a:bodyPr wrap="none" rtlCol="0">
            <a:spAutoFit/>
          </a:bodyPr>
          <a:lstStyle/>
          <a:p>
            <a:r>
              <a:rPr lang="en-US" sz="3200" b="1" dirty="0">
                <a:latin typeface="Courier New" panose="02070309020205020404" pitchFamily="49" charset="0"/>
                <a:cs typeface="Courier New" panose="02070309020205020404" pitchFamily="49" charset="0"/>
              </a:rPr>
              <a:t>IN[2]:</a:t>
            </a:r>
          </a:p>
        </p:txBody>
      </p:sp>
      <p:sp>
        <p:nvSpPr>
          <p:cNvPr id="19" name="TextBox 18"/>
          <p:cNvSpPr txBox="1"/>
          <p:nvPr/>
        </p:nvSpPr>
        <p:spPr>
          <a:xfrm>
            <a:off x="1534560" y="3834826"/>
            <a:ext cx="1665841" cy="584775"/>
          </a:xfrm>
          <a:prstGeom prst="rect">
            <a:avLst/>
          </a:prstGeom>
          <a:solidFill>
            <a:schemeClr val="bg1"/>
          </a:solidFill>
        </p:spPr>
        <p:txBody>
          <a:bodyPr wrap="none" rtlCol="0">
            <a:spAutoFit/>
          </a:bodyPr>
          <a:lstStyle/>
          <a:p>
            <a:r>
              <a:rPr lang="en-US" sz="3200" b="1" dirty="0">
                <a:latin typeface="Courier New" panose="02070309020205020404" pitchFamily="49" charset="0"/>
                <a:cs typeface="Courier New" panose="02070309020205020404" pitchFamily="49" charset="0"/>
              </a:rPr>
              <a:t>IN[4]:</a:t>
            </a:r>
          </a:p>
        </p:txBody>
      </p:sp>
      <p:sp>
        <p:nvSpPr>
          <p:cNvPr id="20" name="TextBox 19"/>
          <p:cNvSpPr txBox="1"/>
          <p:nvPr/>
        </p:nvSpPr>
        <p:spPr>
          <a:xfrm>
            <a:off x="1524000" y="2844226"/>
            <a:ext cx="1665841" cy="584775"/>
          </a:xfrm>
          <a:prstGeom prst="rect">
            <a:avLst/>
          </a:prstGeom>
          <a:solidFill>
            <a:schemeClr val="bg1"/>
          </a:solidFill>
        </p:spPr>
        <p:txBody>
          <a:bodyPr wrap="none" rtlCol="0">
            <a:spAutoFit/>
          </a:bodyPr>
          <a:lstStyle/>
          <a:p>
            <a:r>
              <a:rPr lang="en-US" sz="3200" b="1" dirty="0">
                <a:latin typeface="Courier New" panose="02070309020205020404" pitchFamily="49" charset="0"/>
                <a:cs typeface="Courier New" panose="02070309020205020404" pitchFamily="49" charset="0"/>
              </a:rPr>
              <a:t>IN[3]:</a:t>
            </a:r>
          </a:p>
        </p:txBody>
      </p:sp>
      <p:grpSp>
        <p:nvGrpSpPr>
          <p:cNvPr id="22" name="Group 21"/>
          <p:cNvGrpSpPr/>
          <p:nvPr/>
        </p:nvGrpSpPr>
        <p:grpSpPr>
          <a:xfrm>
            <a:off x="3189842" y="437718"/>
            <a:ext cx="6491969" cy="584775"/>
            <a:chOff x="1693550" y="1003011"/>
            <a:chExt cx="6491969" cy="584775"/>
          </a:xfrm>
        </p:grpSpPr>
        <p:cxnSp>
          <p:nvCxnSpPr>
            <p:cNvPr id="23" name="Straight Arrow Connector 22"/>
            <p:cNvCxnSpPr>
              <a:stCxn id="24" idx="1"/>
              <a:endCxn id="4" idx="3"/>
            </p:cNvCxnSpPr>
            <p:nvPr/>
          </p:nvCxnSpPr>
          <p:spPr>
            <a:xfrm flipH="1">
              <a:off x="1693550" y="1295399"/>
              <a:ext cx="2804741" cy="1255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4" name="TextBox 23"/>
            <p:cNvSpPr txBox="1"/>
            <p:nvPr/>
          </p:nvSpPr>
          <p:spPr>
            <a:xfrm>
              <a:off x="4498291" y="1003011"/>
              <a:ext cx="3687228" cy="584775"/>
            </a:xfrm>
            <a:prstGeom prst="rect">
              <a:avLst/>
            </a:prstGeom>
            <a:noFill/>
          </p:spPr>
          <p:txBody>
            <a:bodyPr wrap="none" rtlCol="0">
              <a:spAutoFit/>
            </a:bodyPr>
            <a:lstStyle/>
            <a:p>
              <a:r>
                <a:rPr lang="en-US" sz="3200" b="1" dirty="0">
                  <a:solidFill>
                    <a:srgbClr val="C00000"/>
                  </a:solidFill>
                </a:rPr>
                <a:t>Python Shell Prompt</a:t>
              </a:r>
            </a:p>
          </p:txBody>
        </p:sp>
      </p:grpSp>
      <p:grpSp>
        <p:nvGrpSpPr>
          <p:cNvPr id="33" name="Group 32"/>
          <p:cNvGrpSpPr/>
          <p:nvPr/>
        </p:nvGrpSpPr>
        <p:grpSpPr>
          <a:xfrm>
            <a:off x="4557576" y="2145151"/>
            <a:ext cx="4394871" cy="1689674"/>
            <a:chOff x="3200400" y="2362200"/>
            <a:chExt cx="4394871" cy="1689674"/>
          </a:xfrm>
        </p:grpSpPr>
        <p:grpSp>
          <p:nvGrpSpPr>
            <p:cNvPr id="34" name="Group 33"/>
            <p:cNvGrpSpPr/>
            <p:nvPr/>
          </p:nvGrpSpPr>
          <p:grpSpPr>
            <a:xfrm>
              <a:off x="3200400" y="2362200"/>
              <a:ext cx="4394871" cy="1305818"/>
              <a:chOff x="3075709" y="774411"/>
              <a:chExt cx="4394871" cy="1305818"/>
            </a:xfrm>
          </p:grpSpPr>
          <p:cxnSp>
            <p:nvCxnSpPr>
              <p:cNvPr id="36" name="Straight Arrow Connector 35"/>
              <p:cNvCxnSpPr>
                <a:stCxn id="37" idx="1"/>
              </p:cNvCxnSpPr>
              <p:nvPr/>
            </p:nvCxnSpPr>
            <p:spPr>
              <a:xfrm flipH="1" flipV="1">
                <a:off x="3075709" y="774411"/>
                <a:ext cx="1422582" cy="76720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7" name="TextBox 36"/>
              <p:cNvSpPr txBox="1"/>
              <p:nvPr/>
            </p:nvSpPr>
            <p:spPr>
              <a:xfrm>
                <a:off x="4498291" y="1003011"/>
                <a:ext cx="2972289" cy="1077218"/>
              </a:xfrm>
              <a:prstGeom prst="rect">
                <a:avLst/>
              </a:prstGeom>
              <a:noFill/>
            </p:spPr>
            <p:txBody>
              <a:bodyPr wrap="none" rtlCol="0">
                <a:spAutoFit/>
              </a:bodyPr>
              <a:lstStyle/>
              <a:p>
                <a:r>
                  <a:rPr lang="en-US" sz="3200" b="1" dirty="0">
                    <a:solidFill>
                      <a:srgbClr val="C00000"/>
                    </a:solidFill>
                  </a:rPr>
                  <a:t>User Commands</a:t>
                </a:r>
              </a:p>
              <a:p>
                <a:r>
                  <a:rPr lang="en-US" sz="3200" b="1" dirty="0">
                    <a:solidFill>
                      <a:srgbClr val="C00000"/>
                    </a:solidFill>
                  </a:rPr>
                  <a:t>(Statements)</a:t>
                </a:r>
              </a:p>
            </p:txBody>
          </p:sp>
        </p:grpSp>
        <p:cxnSp>
          <p:nvCxnSpPr>
            <p:cNvPr id="35" name="Straight Arrow Connector 34"/>
            <p:cNvCxnSpPr>
              <a:stCxn id="37" idx="2"/>
            </p:cNvCxnSpPr>
            <p:nvPr/>
          </p:nvCxnSpPr>
          <p:spPr>
            <a:xfrm flipH="1">
              <a:off x="4662060" y="3668018"/>
              <a:ext cx="1447067" cy="38385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grpSp>
        <p:nvGrpSpPr>
          <p:cNvPr id="38" name="Group 37"/>
          <p:cNvGrpSpPr/>
          <p:nvPr/>
        </p:nvGrpSpPr>
        <p:grpSpPr>
          <a:xfrm>
            <a:off x="3581400" y="3642898"/>
            <a:ext cx="5320450" cy="1575375"/>
            <a:chOff x="872192" y="1600200"/>
            <a:chExt cx="5320450" cy="1575375"/>
          </a:xfrm>
        </p:grpSpPr>
        <p:grpSp>
          <p:nvGrpSpPr>
            <p:cNvPr id="39" name="Group 38"/>
            <p:cNvGrpSpPr/>
            <p:nvPr/>
          </p:nvGrpSpPr>
          <p:grpSpPr>
            <a:xfrm>
              <a:off x="872192" y="1600200"/>
              <a:ext cx="5320450" cy="1575375"/>
              <a:chOff x="747501" y="12411"/>
              <a:chExt cx="5320450" cy="1575375"/>
            </a:xfrm>
          </p:grpSpPr>
          <p:cxnSp>
            <p:nvCxnSpPr>
              <p:cNvPr id="41" name="Straight Arrow Connector 40"/>
              <p:cNvCxnSpPr>
                <a:stCxn id="42" idx="1"/>
              </p:cNvCxnSpPr>
              <p:nvPr/>
            </p:nvCxnSpPr>
            <p:spPr>
              <a:xfrm flipH="1" flipV="1">
                <a:off x="747501" y="12411"/>
                <a:ext cx="3750790" cy="12829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42" name="TextBox 41"/>
              <p:cNvSpPr txBox="1"/>
              <p:nvPr/>
            </p:nvSpPr>
            <p:spPr>
              <a:xfrm>
                <a:off x="4498291" y="1003011"/>
                <a:ext cx="1569660" cy="584775"/>
              </a:xfrm>
              <a:prstGeom prst="rect">
                <a:avLst/>
              </a:prstGeom>
              <a:noFill/>
            </p:spPr>
            <p:txBody>
              <a:bodyPr wrap="none" rtlCol="0">
                <a:spAutoFit/>
              </a:bodyPr>
              <a:lstStyle/>
              <a:p>
                <a:r>
                  <a:rPr lang="en-US" sz="3200" b="1" dirty="0">
                    <a:solidFill>
                      <a:srgbClr val="C00000"/>
                    </a:solidFill>
                  </a:rPr>
                  <a:t>Outputs</a:t>
                </a:r>
              </a:p>
            </p:txBody>
          </p:sp>
        </p:grpSp>
        <p:cxnSp>
          <p:nvCxnSpPr>
            <p:cNvPr id="40" name="Straight Arrow Connector 39"/>
            <p:cNvCxnSpPr>
              <a:stCxn id="42" idx="2"/>
            </p:cNvCxnSpPr>
            <p:nvPr/>
          </p:nvCxnSpPr>
          <p:spPr>
            <a:xfrm flipH="1" flipV="1">
              <a:off x="2167592" y="2622694"/>
              <a:ext cx="3240220" cy="55288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
        <p:nvSpPr>
          <p:cNvPr id="43" name="TextBox 42"/>
          <p:cNvSpPr txBox="1"/>
          <p:nvPr/>
        </p:nvSpPr>
        <p:spPr>
          <a:xfrm>
            <a:off x="4572000" y="3810000"/>
            <a:ext cx="304892" cy="523220"/>
          </a:xfrm>
          <a:prstGeom prst="rect">
            <a:avLst/>
          </a:prstGeom>
          <a:noFill/>
        </p:spPr>
        <p:txBody>
          <a:bodyPr wrap="none" rtlCol="0">
            <a:spAutoFit/>
          </a:bodyPr>
          <a:lstStyle/>
          <a:p>
            <a:r>
              <a:rPr lang="en-US" sz="2800" dirty="0"/>
              <a:t>(</a:t>
            </a:r>
            <a:endParaRPr lang="en-US" dirty="0"/>
          </a:p>
        </p:txBody>
      </p:sp>
      <p:sp>
        <p:nvSpPr>
          <p:cNvPr id="44" name="TextBox 43"/>
          <p:cNvSpPr txBox="1"/>
          <p:nvPr/>
        </p:nvSpPr>
        <p:spPr>
          <a:xfrm>
            <a:off x="9118836" y="3810000"/>
            <a:ext cx="304892" cy="523220"/>
          </a:xfrm>
          <a:prstGeom prst="rect">
            <a:avLst/>
          </a:prstGeom>
          <a:noFill/>
        </p:spPr>
        <p:txBody>
          <a:bodyPr wrap="none" rtlCol="0">
            <a:spAutoFit/>
          </a:bodyPr>
          <a:lstStyle/>
          <a:p>
            <a:r>
              <a:rPr lang="en-US" sz="2800" dirty="0"/>
              <a:t>)</a:t>
            </a:r>
            <a:endParaRPr lang="en-US" dirty="0"/>
          </a:p>
        </p:txBody>
      </p:sp>
      <p:sp>
        <p:nvSpPr>
          <p:cNvPr id="27" name="Rectangle 26">
            <a:extLst>
              <a:ext uri="{FF2B5EF4-FFF2-40B4-BE49-F238E27FC236}">
                <a16:creationId xmlns:a16="http://schemas.microsoft.com/office/drawing/2014/main" id="{5B55EA20-7981-E644-ADE8-328812F68EA4}"/>
              </a:ext>
            </a:extLst>
          </p:cNvPr>
          <p:cNvSpPr/>
          <p:nvPr/>
        </p:nvSpPr>
        <p:spPr>
          <a:xfrm>
            <a:off x="3048001" y="1872964"/>
            <a:ext cx="7619999" cy="558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4426982-5724-DA44-88DC-D25C5E3ECDFF}"/>
              </a:ext>
            </a:extLst>
          </p:cNvPr>
          <p:cNvSpPr/>
          <p:nvPr/>
        </p:nvSpPr>
        <p:spPr>
          <a:xfrm>
            <a:off x="1524001" y="2438400"/>
            <a:ext cx="9133441" cy="558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4EABFE6-B2F7-2943-A205-E66A05ACB4DB}"/>
              </a:ext>
            </a:extLst>
          </p:cNvPr>
          <p:cNvSpPr/>
          <p:nvPr/>
        </p:nvSpPr>
        <p:spPr>
          <a:xfrm>
            <a:off x="1534560" y="2946690"/>
            <a:ext cx="9133441" cy="558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BDCAA6F-D91F-A849-8345-00D1A6C24192}"/>
              </a:ext>
            </a:extLst>
          </p:cNvPr>
          <p:cNvSpPr/>
          <p:nvPr/>
        </p:nvSpPr>
        <p:spPr>
          <a:xfrm>
            <a:off x="1524001" y="3327690"/>
            <a:ext cx="9133441" cy="558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F477453-B834-3A4C-8103-AE3F097CB8F3}"/>
              </a:ext>
            </a:extLst>
          </p:cNvPr>
          <p:cNvSpPr/>
          <p:nvPr/>
        </p:nvSpPr>
        <p:spPr>
          <a:xfrm>
            <a:off x="1524001" y="3784890"/>
            <a:ext cx="9133441" cy="558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0006BF2-1149-BC48-9E41-D1D9B2EEC0D4}"/>
              </a:ext>
            </a:extLst>
          </p:cNvPr>
          <p:cNvSpPr/>
          <p:nvPr/>
        </p:nvSpPr>
        <p:spPr>
          <a:xfrm>
            <a:off x="1524001" y="4318290"/>
            <a:ext cx="9133441" cy="558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527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2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2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2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0" nodeType="clickEffect">
                                  <p:stCondLst>
                                    <p:cond delay="0"/>
                                  </p:stCondLst>
                                  <p:childTnLst>
                                    <p:set>
                                      <p:cBhvr>
                                        <p:cTn id="27" dur="1" fill="hold">
                                          <p:stCondLst>
                                            <p:cond delay="0"/>
                                          </p:stCondLst>
                                        </p:cTn>
                                        <p:tgtEl>
                                          <p:spTgt spid="3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0" nodeType="clickEffect">
                                  <p:stCondLst>
                                    <p:cond delay="0"/>
                                  </p:stCondLst>
                                  <p:childTnLst>
                                    <p:set>
                                      <p:cBhvr>
                                        <p:cTn id="31" dur="1" fill="hold">
                                          <p:stCondLst>
                                            <p:cond delay="0"/>
                                          </p:stCondLst>
                                        </p:cTn>
                                        <p:tgtEl>
                                          <p:spTgt spid="31"/>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0" nodeType="clickEffect">
                                  <p:stCondLst>
                                    <p:cond delay="0"/>
                                  </p:stCondLst>
                                  <p:childTnLst>
                                    <p:set>
                                      <p:cBhvr>
                                        <p:cTn id="35" dur="1" fill="hold">
                                          <p:stCondLst>
                                            <p:cond delay="0"/>
                                          </p:stCondLst>
                                        </p:cTn>
                                        <p:tgtEl>
                                          <p:spTgt spid="3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7" grpId="0" animBg="1"/>
      <p:bldP spid="28" grpId="0" animBg="1"/>
      <p:bldP spid="29" grpId="0" animBg="1"/>
      <p:bldP spid="30" grpId="0" animBg="1"/>
      <p:bldP spid="31" grpId="0" animBg="1"/>
      <p:bldP spid="3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Interacting with Python Programs</a:t>
            </a:r>
          </a:p>
        </p:txBody>
      </p:sp>
      <p:sp>
        <p:nvSpPr>
          <p:cNvPr id="8" name="Content Placeholder 7"/>
          <p:cNvSpPr>
            <a:spLocks noGrp="1"/>
          </p:cNvSpPr>
          <p:nvPr>
            <p:ph idx="1"/>
          </p:nvPr>
        </p:nvSpPr>
        <p:spPr/>
        <p:txBody>
          <a:bodyPr/>
          <a:lstStyle/>
          <a:p>
            <a:r>
              <a:rPr lang="en-US" dirty="0"/>
              <a:t>Python program communicates its results to user using </a:t>
            </a:r>
            <a:r>
              <a:rPr lang="en-US" dirty="0">
                <a:solidFill>
                  <a:srgbClr val="FF0000"/>
                </a:solidFill>
              </a:rPr>
              <a:t>print</a:t>
            </a:r>
          </a:p>
          <a:p>
            <a:r>
              <a:rPr lang="en-US" dirty="0"/>
              <a:t>Most useful programs require information from users</a:t>
            </a:r>
          </a:p>
          <a:p>
            <a:pPr lvl="1"/>
            <a:r>
              <a:rPr lang="en-US" dirty="0"/>
              <a:t>Name and age for a travel reservation system</a:t>
            </a:r>
          </a:p>
          <a:p>
            <a:r>
              <a:rPr lang="en-US" dirty="0"/>
              <a:t>Python 3 uses </a:t>
            </a:r>
            <a:r>
              <a:rPr lang="en-US" dirty="0">
                <a:solidFill>
                  <a:srgbClr val="FF0000"/>
                </a:solidFill>
              </a:rPr>
              <a:t>input </a:t>
            </a:r>
            <a:r>
              <a:rPr lang="en-US" dirty="0"/>
              <a:t>to read user input as a string (</a:t>
            </a:r>
            <a:r>
              <a:rPr lang="en-US" dirty="0" err="1">
                <a:solidFill>
                  <a:srgbClr val="FF0000"/>
                </a:solidFill>
              </a:rPr>
              <a:t>str</a:t>
            </a:r>
            <a:r>
              <a:rPr lang="en-US" dirty="0"/>
              <a:t>)</a:t>
            </a:r>
          </a:p>
        </p:txBody>
      </p:sp>
      <p:sp>
        <p:nvSpPr>
          <p:cNvPr id="9" name="Date Placeholder 8"/>
          <p:cNvSpPr>
            <a:spLocks noGrp="1"/>
          </p:cNvSpPr>
          <p:nvPr>
            <p:ph type="dt" sz="half" idx="10"/>
          </p:nvPr>
        </p:nvSpPr>
        <p:spPr/>
        <p:txBody>
          <a:bodyPr/>
          <a:lstStyle/>
          <a:p>
            <a:pPr>
              <a:defRPr/>
            </a:pPr>
            <a:fld id="{AC34279D-E20C-405F-9425-C1349A140154}" type="datetime7">
              <a:rPr lang="en-US" smtClean="0"/>
              <a:t>Dec-23</a:t>
            </a:fld>
            <a:endParaRPr lang="en-US" dirty="0"/>
          </a:p>
        </p:txBody>
      </p:sp>
      <p:sp>
        <p:nvSpPr>
          <p:cNvPr id="10" name="Footer Placeholder 9"/>
          <p:cNvSpPr>
            <a:spLocks noGrp="1"/>
          </p:cNvSpPr>
          <p:nvPr>
            <p:ph type="ftr" sz="quarter" idx="11"/>
          </p:nvPr>
        </p:nvSpPr>
        <p:spPr/>
        <p:txBody>
          <a:bodyPr/>
          <a:lstStyle/>
          <a:p>
            <a:pPr>
              <a:defRPr/>
            </a:pPr>
            <a:r>
              <a:rPr lang="en-US"/>
              <a:t>Programming</a:t>
            </a:r>
            <a:endParaRPr lang="en-US" dirty="0"/>
          </a:p>
        </p:txBody>
      </p:sp>
      <p:sp>
        <p:nvSpPr>
          <p:cNvPr id="11" name="Slide Number Placeholder 10"/>
          <p:cNvSpPr>
            <a:spLocks noGrp="1"/>
          </p:cNvSpPr>
          <p:nvPr>
            <p:ph type="sldNum" sz="quarter" idx="12"/>
          </p:nvPr>
        </p:nvSpPr>
        <p:spPr/>
        <p:txBody>
          <a:bodyPr/>
          <a:lstStyle/>
          <a:p>
            <a:pPr>
              <a:defRPr/>
            </a:pPr>
            <a:fld id="{EC0A9AF3-268B-496B-8C8B-87FFEF969083}" type="slidenum">
              <a:rPr lang="en-US" smtClean="0"/>
              <a:pPr>
                <a:defRPr/>
              </a:pPr>
              <a:t>26</a:t>
            </a:fld>
            <a:endParaRPr lang="en-US" dirty="0"/>
          </a:p>
        </p:txBody>
      </p:sp>
    </p:spTree>
    <p:extLst>
      <p:ext uri="{BB962C8B-B14F-4D97-AF65-F5344CB8AC3E}">
        <p14:creationId xmlns:p14="http://schemas.microsoft.com/office/powerpoint/2010/main" val="246843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input</a:t>
            </a:r>
          </a:p>
        </p:txBody>
      </p:sp>
      <p:sp>
        <p:nvSpPr>
          <p:cNvPr id="8" name="Content Placeholder 7"/>
          <p:cNvSpPr>
            <a:spLocks noGrp="1"/>
          </p:cNvSpPr>
          <p:nvPr>
            <p:ph idx="1"/>
          </p:nvPr>
        </p:nvSpPr>
        <p:spPr/>
        <p:txBody>
          <a:bodyPr/>
          <a:lstStyle/>
          <a:p>
            <a:r>
              <a:rPr lang="en-US" dirty="0"/>
              <a:t>Take as argument a </a:t>
            </a:r>
            <a:r>
              <a:rPr lang="en-US" dirty="0">
                <a:solidFill>
                  <a:srgbClr val="FF0000"/>
                </a:solidFill>
              </a:rPr>
              <a:t>string</a:t>
            </a:r>
            <a:r>
              <a:rPr lang="en-US" dirty="0"/>
              <a:t> to print as a prompt</a:t>
            </a:r>
          </a:p>
          <a:p>
            <a:r>
              <a:rPr lang="en-US" dirty="0"/>
              <a:t>Returns the user typed value as a </a:t>
            </a:r>
            <a:r>
              <a:rPr lang="en-US" dirty="0">
                <a:solidFill>
                  <a:srgbClr val="FF0000"/>
                </a:solidFill>
              </a:rPr>
              <a:t>string</a:t>
            </a:r>
          </a:p>
          <a:p>
            <a:pPr lvl="1"/>
            <a:r>
              <a:rPr lang="en-US" dirty="0"/>
              <a:t>details of how to process user string later</a:t>
            </a:r>
          </a:p>
        </p:txBody>
      </p:sp>
      <p:sp>
        <p:nvSpPr>
          <p:cNvPr id="10" name="Date Placeholder 9"/>
          <p:cNvSpPr>
            <a:spLocks noGrp="1"/>
          </p:cNvSpPr>
          <p:nvPr>
            <p:ph type="dt" sz="half" idx="10"/>
          </p:nvPr>
        </p:nvSpPr>
        <p:spPr>
          <a:xfrm>
            <a:off x="1952780" y="6356351"/>
            <a:ext cx="2133600" cy="365125"/>
          </a:xfrm>
        </p:spPr>
        <p:txBody>
          <a:bodyPr/>
          <a:lstStyle/>
          <a:p>
            <a:pPr>
              <a:defRPr/>
            </a:pPr>
            <a:fld id="{9C27207B-5AB0-439F-968C-9D0DCB48B2B2}" type="datetime7">
              <a:rPr lang="en-US" smtClean="0"/>
              <a:t>Dec-23</a:t>
            </a:fld>
            <a:endParaRPr lang="en-US" dirty="0"/>
          </a:p>
        </p:txBody>
      </p:sp>
      <p:sp>
        <p:nvSpPr>
          <p:cNvPr id="11" name="Footer Placeholder 10"/>
          <p:cNvSpPr>
            <a:spLocks noGrp="1"/>
          </p:cNvSpPr>
          <p:nvPr>
            <p:ph type="ftr" sz="quarter" idx="11"/>
          </p:nvPr>
        </p:nvSpPr>
        <p:spPr>
          <a:xfrm>
            <a:off x="4619780" y="6356351"/>
            <a:ext cx="2895600" cy="365125"/>
          </a:xfrm>
        </p:spPr>
        <p:txBody>
          <a:bodyPr/>
          <a:lstStyle/>
          <a:p>
            <a:pPr>
              <a:defRPr/>
            </a:pPr>
            <a:r>
              <a:rPr lang="en-US"/>
              <a:t>Programming</a:t>
            </a:r>
            <a:endParaRPr lang="en-US" dirty="0"/>
          </a:p>
        </p:txBody>
      </p:sp>
      <p:sp>
        <p:nvSpPr>
          <p:cNvPr id="12" name="Slide Number Placeholder 11"/>
          <p:cNvSpPr>
            <a:spLocks noGrp="1"/>
          </p:cNvSpPr>
          <p:nvPr>
            <p:ph type="sldNum" sz="quarter" idx="12"/>
          </p:nvPr>
        </p:nvSpPr>
        <p:spPr>
          <a:xfrm>
            <a:off x="8048780" y="6356351"/>
            <a:ext cx="2133600" cy="365125"/>
          </a:xfrm>
        </p:spPr>
        <p:txBody>
          <a:bodyPr/>
          <a:lstStyle/>
          <a:p>
            <a:pPr>
              <a:defRPr/>
            </a:pPr>
            <a:fld id="{EC0A9AF3-268B-496B-8C8B-87FFEF969083}" type="slidenum">
              <a:rPr lang="en-US" smtClean="0"/>
              <a:pPr>
                <a:defRPr/>
              </a:pPr>
              <a:t>27</a:t>
            </a:fld>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2060"/>
          <a:stretch/>
        </p:blipFill>
        <p:spPr bwMode="auto">
          <a:xfrm>
            <a:off x="1752600" y="3786579"/>
            <a:ext cx="8810780" cy="757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9852" y="4694264"/>
            <a:ext cx="8463348" cy="792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6900" y="5476876"/>
            <a:ext cx="339090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552420" y="3505200"/>
            <a:ext cx="9039380" cy="297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410200" y="4217390"/>
            <a:ext cx="684910" cy="4308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10146" y="4191001"/>
            <a:ext cx="3623854" cy="476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661656" y="5051785"/>
            <a:ext cx="8463348" cy="476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514600" y="5476876"/>
            <a:ext cx="7848600" cy="476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920634" y="5923926"/>
            <a:ext cx="8463348" cy="476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038600" y="3786579"/>
            <a:ext cx="914400" cy="430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600200" y="3790890"/>
            <a:ext cx="1107996" cy="400110"/>
          </a:xfrm>
          <a:prstGeom prst="rect">
            <a:avLst/>
          </a:prstGeom>
          <a:solidFill>
            <a:schemeClr val="bg1"/>
          </a:solidFill>
        </p:spPr>
        <p:txBody>
          <a:bodyPr wrap="none" rtlCol="0">
            <a:spAutoFit/>
          </a:bodyPr>
          <a:lstStyle/>
          <a:p>
            <a:r>
              <a:rPr lang="en-US" sz="2000" b="1" dirty="0">
                <a:latin typeface="Courier New" panose="02070309020205020404" pitchFamily="49" charset="0"/>
                <a:cs typeface="Courier New" panose="02070309020205020404" pitchFamily="49" charset="0"/>
              </a:rPr>
              <a:t>IN[1]:</a:t>
            </a:r>
          </a:p>
        </p:txBody>
      </p:sp>
      <p:sp>
        <p:nvSpPr>
          <p:cNvPr id="23" name="TextBox 22"/>
          <p:cNvSpPr txBox="1"/>
          <p:nvPr/>
        </p:nvSpPr>
        <p:spPr>
          <a:xfrm>
            <a:off x="1636694" y="4724400"/>
            <a:ext cx="954107" cy="400110"/>
          </a:xfrm>
          <a:prstGeom prst="rect">
            <a:avLst/>
          </a:prstGeom>
          <a:solidFill>
            <a:schemeClr val="bg1"/>
          </a:solidFill>
        </p:spPr>
        <p:txBody>
          <a:bodyPr wrap="none" rtlCol="0">
            <a:spAutoFit/>
          </a:bodyPr>
          <a:lstStyle/>
          <a:p>
            <a:r>
              <a:rPr lang="en-US" sz="2000" b="1" dirty="0">
                <a:latin typeface="Courier New" panose="02070309020205020404" pitchFamily="49" charset="0"/>
                <a:cs typeface="Courier New" panose="02070309020205020404" pitchFamily="49" charset="0"/>
              </a:rPr>
              <a:t>     </a:t>
            </a:r>
          </a:p>
        </p:txBody>
      </p:sp>
      <p:sp>
        <p:nvSpPr>
          <p:cNvPr id="19" name="TextBox 18"/>
          <p:cNvSpPr txBox="1"/>
          <p:nvPr/>
        </p:nvSpPr>
        <p:spPr>
          <a:xfrm>
            <a:off x="1600200" y="4708070"/>
            <a:ext cx="1107996" cy="400110"/>
          </a:xfrm>
          <a:prstGeom prst="rect">
            <a:avLst/>
          </a:prstGeom>
          <a:solidFill>
            <a:schemeClr val="bg1"/>
          </a:solidFill>
        </p:spPr>
        <p:txBody>
          <a:bodyPr wrap="none" rtlCol="0">
            <a:spAutoFit/>
          </a:bodyPr>
          <a:lstStyle/>
          <a:p>
            <a:r>
              <a:rPr lang="en-US" sz="2000" b="1" dirty="0">
                <a:latin typeface="Courier New" panose="02070309020205020404" pitchFamily="49" charset="0"/>
                <a:cs typeface="Courier New" panose="02070309020205020404" pitchFamily="49" charset="0"/>
              </a:rPr>
              <a:t>IN[2]:</a:t>
            </a:r>
          </a:p>
        </p:txBody>
      </p:sp>
      <p:sp>
        <p:nvSpPr>
          <p:cNvPr id="24" name="TextBox 23"/>
          <p:cNvSpPr txBox="1"/>
          <p:nvPr/>
        </p:nvSpPr>
        <p:spPr>
          <a:xfrm>
            <a:off x="1600201" y="5486400"/>
            <a:ext cx="954107" cy="400110"/>
          </a:xfrm>
          <a:prstGeom prst="rect">
            <a:avLst/>
          </a:prstGeom>
          <a:solidFill>
            <a:schemeClr val="bg1"/>
          </a:solidFill>
        </p:spPr>
        <p:txBody>
          <a:bodyPr wrap="none" rtlCol="0">
            <a:spAutoFit/>
          </a:bodyPr>
          <a:lstStyle/>
          <a:p>
            <a:r>
              <a:rPr lang="en-US" sz="2000" b="1" dirty="0">
                <a:latin typeface="Courier New" panose="02070309020205020404" pitchFamily="49" charset="0"/>
                <a:cs typeface="Courier New" panose="02070309020205020404" pitchFamily="49" charset="0"/>
              </a:rPr>
              <a:t>     </a:t>
            </a:r>
          </a:p>
        </p:txBody>
      </p:sp>
      <p:sp>
        <p:nvSpPr>
          <p:cNvPr id="20" name="TextBox 19"/>
          <p:cNvSpPr txBox="1"/>
          <p:nvPr/>
        </p:nvSpPr>
        <p:spPr>
          <a:xfrm>
            <a:off x="1559004" y="5543490"/>
            <a:ext cx="1107996" cy="400110"/>
          </a:xfrm>
          <a:prstGeom prst="rect">
            <a:avLst/>
          </a:prstGeom>
          <a:solidFill>
            <a:schemeClr val="bg1"/>
          </a:solidFill>
        </p:spPr>
        <p:txBody>
          <a:bodyPr wrap="none" rtlCol="0">
            <a:spAutoFit/>
          </a:bodyPr>
          <a:lstStyle/>
          <a:p>
            <a:r>
              <a:rPr lang="en-US" sz="2000" b="1" dirty="0">
                <a:latin typeface="Courier New" panose="02070309020205020404" pitchFamily="49" charset="0"/>
                <a:cs typeface="Courier New" panose="02070309020205020404" pitchFamily="49" charset="0"/>
              </a:rPr>
              <a:t>IN[3]:</a:t>
            </a:r>
          </a:p>
        </p:txBody>
      </p:sp>
      <p:sp>
        <p:nvSpPr>
          <p:cNvPr id="25" name="TextBox 24"/>
          <p:cNvSpPr txBox="1"/>
          <p:nvPr/>
        </p:nvSpPr>
        <p:spPr>
          <a:xfrm>
            <a:off x="3886154" y="4572000"/>
            <a:ext cx="304892" cy="523220"/>
          </a:xfrm>
          <a:prstGeom prst="rect">
            <a:avLst/>
          </a:prstGeom>
          <a:noFill/>
        </p:spPr>
        <p:txBody>
          <a:bodyPr wrap="none" rtlCol="0">
            <a:spAutoFit/>
          </a:bodyPr>
          <a:lstStyle/>
          <a:p>
            <a:r>
              <a:rPr lang="en-US" sz="2800" dirty="0"/>
              <a:t>(</a:t>
            </a:r>
            <a:endParaRPr lang="en-US" dirty="0"/>
          </a:p>
        </p:txBody>
      </p:sp>
      <p:sp>
        <p:nvSpPr>
          <p:cNvPr id="26" name="TextBox 25"/>
          <p:cNvSpPr txBox="1"/>
          <p:nvPr/>
        </p:nvSpPr>
        <p:spPr>
          <a:xfrm>
            <a:off x="10058308" y="4544291"/>
            <a:ext cx="304892" cy="523220"/>
          </a:xfrm>
          <a:prstGeom prst="rect">
            <a:avLst/>
          </a:prstGeom>
          <a:noFill/>
        </p:spPr>
        <p:txBody>
          <a:bodyPr wrap="none" rtlCol="0">
            <a:spAutoFit/>
          </a:bodyPr>
          <a:lstStyle/>
          <a:p>
            <a:r>
              <a:rPr lang="en-US" sz="2800" dirty="0"/>
              <a:t>)</a:t>
            </a:r>
            <a:endParaRPr lang="en-US" dirty="0"/>
          </a:p>
        </p:txBody>
      </p:sp>
      <p:sp>
        <p:nvSpPr>
          <p:cNvPr id="13" name="Rectangle 12"/>
          <p:cNvSpPr/>
          <p:nvPr/>
        </p:nvSpPr>
        <p:spPr>
          <a:xfrm>
            <a:off x="2590800" y="4540274"/>
            <a:ext cx="7896380" cy="476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544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4"/>
                                        </p:tgtEl>
                                      </p:cBhvr>
                                    </p:animEffect>
                                    <p:set>
                                      <p:cBhvr>
                                        <p:cTn id="31" dur="1" fill="hold">
                                          <p:stCondLst>
                                            <p:cond delay="499"/>
                                          </p:stCondLst>
                                        </p:cTn>
                                        <p:tgtEl>
                                          <p:spTgt spid="14"/>
                                        </p:tgtEl>
                                        <p:attrNameLst>
                                          <p:attrName>style.visibility</p:attrName>
                                        </p:attrNameLst>
                                      </p:cBhvr>
                                      <p:to>
                                        <p:strVal val="hidden"/>
                                      </p:to>
                                    </p:se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15"/>
                                        </p:tgtEl>
                                      </p:cBhvr>
                                    </p:animEffect>
                                    <p:set>
                                      <p:cBhvr>
                                        <p:cTn id="39" dur="1" fill="hold">
                                          <p:stCondLst>
                                            <p:cond delay="499"/>
                                          </p:stCondLst>
                                        </p:cTn>
                                        <p:tgtEl>
                                          <p:spTgt spid="15"/>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0" nodeType="clickEffect">
                                  <p:stCondLst>
                                    <p:cond delay="0"/>
                                  </p:stCondLst>
                                  <p:childTnLst>
                                    <p:animEffect transition="out" filter="fade">
                                      <p:cBhvr>
                                        <p:cTn id="43" dur="500"/>
                                        <p:tgtEl>
                                          <p:spTgt spid="16"/>
                                        </p:tgtEl>
                                      </p:cBhvr>
                                    </p:animEffect>
                                    <p:set>
                                      <p:cBhvr>
                                        <p:cTn id="44"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P spid="14" grpId="0" animBg="1"/>
      <p:bldP spid="15" grpId="0" animBg="1"/>
      <p:bldP spid="16" grpId="0" animBg="1"/>
      <p:bldP spid="18" grpId="0" animBg="1"/>
      <p:bldP spid="19" grpId="0" animBg="1"/>
      <p:bldP spid="20"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Elements of Python</a:t>
            </a:r>
          </a:p>
        </p:txBody>
      </p:sp>
      <p:sp>
        <p:nvSpPr>
          <p:cNvPr id="8" name="Content Placeholder 7"/>
          <p:cNvSpPr>
            <a:spLocks noGrp="1"/>
          </p:cNvSpPr>
          <p:nvPr>
            <p:ph idx="1"/>
          </p:nvPr>
        </p:nvSpPr>
        <p:spPr/>
        <p:txBody>
          <a:bodyPr>
            <a:normAutofit/>
          </a:bodyPr>
          <a:lstStyle/>
          <a:p>
            <a:r>
              <a:rPr lang="en-US" dirty="0"/>
              <a:t>A Python program is a sequence of </a:t>
            </a:r>
            <a:r>
              <a:rPr lang="en-US" b="1" dirty="0"/>
              <a:t>definitions</a:t>
            </a:r>
            <a:r>
              <a:rPr lang="en-US" dirty="0"/>
              <a:t> and </a:t>
            </a:r>
            <a:r>
              <a:rPr lang="en-US" b="1" dirty="0"/>
              <a:t>commands (statements)</a:t>
            </a:r>
          </a:p>
          <a:p>
            <a:r>
              <a:rPr lang="en-US" dirty="0"/>
              <a:t>Commands manipulate </a:t>
            </a:r>
            <a:r>
              <a:rPr lang="en-US" b="1" dirty="0"/>
              <a:t>objects</a:t>
            </a:r>
          </a:p>
          <a:p>
            <a:r>
              <a:rPr lang="en-US" dirty="0"/>
              <a:t>Each object is associated with a </a:t>
            </a:r>
            <a:r>
              <a:rPr lang="en-US" b="1" dirty="0"/>
              <a:t>Type</a:t>
            </a:r>
          </a:p>
          <a:p>
            <a:r>
              <a:rPr lang="en-US" b="1" dirty="0"/>
              <a:t>Type:</a:t>
            </a:r>
            <a:r>
              <a:rPr lang="en-US" dirty="0"/>
              <a:t> </a:t>
            </a:r>
          </a:p>
          <a:p>
            <a:pPr lvl="1"/>
            <a:r>
              <a:rPr lang="en-US" dirty="0"/>
              <a:t>A set of values</a:t>
            </a:r>
          </a:p>
          <a:p>
            <a:pPr lvl="1"/>
            <a:r>
              <a:rPr lang="en-US" dirty="0"/>
              <a:t>A set of operations on these values</a:t>
            </a:r>
          </a:p>
          <a:p>
            <a:r>
              <a:rPr lang="en-US" b="1" dirty="0"/>
              <a:t>Expressions</a:t>
            </a:r>
            <a:r>
              <a:rPr lang="en-US" dirty="0"/>
              <a:t>: An operation (combination of objects and </a:t>
            </a:r>
            <a:r>
              <a:rPr lang="en-US" b="1" dirty="0"/>
              <a:t>operators</a:t>
            </a:r>
            <a:r>
              <a:rPr lang="en-US" dirty="0"/>
              <a:t>) </a:t>
            </a:r>
          </a:p>
          <a:p>
            <a:endParaRPr lang="en-US" dirty="0"/>
          </a:p>
        </p:txBody>
      </p:sp>
      <p:sp>
        <p:nvSpPr>
          <p:cNvPr id="2" name="Date Placeholder 1"/>
          <p:cNvSpPr>
            <a:spLocks noGrp="1"/>
          </p:cNvSpPr>
          <p:nvPr>
            <p:ph type="dt" sz="half" idx="10"/>
          </p:nvPr>
        </p:nvSpPr>
        <p:spPr/>
        <p:txBody>
          <a:bodyPr/>
          <a:lstStyle/>
          <a:p>
            <a:pPr>
              <a:defRPr/>
            </a:pPr>
            <a:fld id="{D8AB3006-23AF-456B-8B69-4DA12E28E176}" type="datetime7">
              <a:rPr lang="en-US" smtClean="0"/>
              <a:t>Dec-23</a:t>
            </a:fld>
            <a:endParaRPr lang="en-US" dirty="0"/>
          </a:p>
        </p:txBody>
      </p:sp>
      <p:sp>
        <p:nvSpPr>
          <p:cNvPr id="3" name="Footer Placeholder 2"/>
          <p:cNvSpPr>
            <a:spLocks noGrp="1"/>
          </p:cNvSpPr>
          <p:nvPr>
            <p:ph type="ftr" sz="quarter" idx="11"/>
          </p:nvPr>
        </p:nvSpPr>
        <p:spPr/>
        <p:txBody>
          <a:bodyPr/>
          <a:lstStyle/>
          <a:p>
            <a:pPr>
              <a:defRPr/>
            </a:pPr>
            <a:r>
              <a:rPr lang="en-US"/>
              <a:t>Programming</a:t>
            </a:r>
            <a:endParaRPr lang="en-US" dirty="0"/>
          </a:p>
        </p:txBody>
      </p:sp>
      <p:sp>
        <p:nvSpPr>
          <p:cNvPr id="9" name="Slide Number Placeholder 8"/>
          <p:cNvSpPr>
            <a:spLocks noGrp="1"/>
          </p:cNvSpPr>
          <p:nvPr>
            <p:ph type="sldNum" sz="quarter" idx="12"/>
          </p:nvPr>
        </p:nvSpPr>
        <p:spPr/>
        <p:txBody>
          <a:bodyPr/>
          <a:lstStyle/>
          <a:p>
            <a:pPr>
              <a:defRPr/>
            </a:pPr>
            <a:fld id="{EC0A9AF3-268B-496B-8C8B-87FFEF969083}" type="slidenum">
              <a:rPr lang="en-US" smtClean="0"/>
              <a:pPr>
                <a:defRPr/>
              </a:pPr>
              <a:t>28</a:t>
            </a:fld>
            <a:endParaRPr lang="en-US" dirty="0"/>
          </a:p>
        </p:txBody>
      </p:sp>
    </p:spTree>
    <p:extLst>
      <p:ext uri="{BB962C8B-B14F-4D97-AF65-F5344CB8AC3E}">
        <p14:creationId xmlns:p14="http://schemas.microsoft.com/office/powerpoint/2010/main" val="127561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500"/>
                                        <p:tgtEl>
                                          <p:spTgt spid="8">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fade">
                                      <p:cBhvr>
                                        <p:cTn id="28" dur="500"/>
                                        <p:tgtEl>
                                          <p:spTgt spid="8">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animEffect transition="in" filter="fade">
                                      <p:cBhvr>
                                        <p:cTn id="33"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04800"/>
            <a:ext cx="7772400" cy="838200"/>
          </a:xfrm>
        </p:spPr>
        <p:txBody>
          <a:bodyPr/>
          <a:lstStyle/>
          <a:p>
            <a:r>
              <a:rPr lang="en-US" dirty="0"/>
              <a:t>Types in Python</a:t>
            </a:r>
          </a:p>
        </p:txBody>
      </p:sp>
      <p:sp>
        <p:nvSpPr>
          <p:cNvPr id="3" name="Content Placeholder 2"/>
          <p:cNvSpPr>
            <a:spLocks noGrp="1"/>
          </p:cNvSpPr>
          <p:nvPr>
            <p:ph idx="1"/>
          </p:nvPr>
        </p:nvSpPr>
        <p:spPr>
          <a:xfrm>
            <a:off x="2362200" y="1447800"/>
            <a:ext cx="7772400" cy="4572000"/>
          </a:xfrm>
        </p:spPr>
        <p:txBody>
          <a:bodyPr>
            <a:normAutofit/>
          </a:bodyPr>
          <a:lstStyle/>
          <a:p>
            <a:r>
              <a:rPr lang="en-US" b="1" dirty="0" err="1">
                <a:solidFill>
                  <a:srgbClr val="FF0000"/>
                </a:solidFill>
              </a:rPr>
              <a:t>int</a:t>
            </a:r>
            <a:endParaRPr lang="en-US" b="1" dirty="0">
              <a:solidFill>
                <a:srgbClr val="FF0000"/>
              </a:solidFill>
            </a:endParaRPr>
          </a:p>
          <a:p>
            <a:pPr lvl="1"/>
            <a:r>
              <a:rPr lang="en-US" dirty="0">
                <a:solidFill>
                  <a:schemeClr val="accent4"/>
                </a:solidFill>
              </a:rPr>
              <a:t>Bounded integers, e.g. </a:t>
            </a:r>
            <a:r>
              <a:rPr lang="en-US" dirty="0">
                <a:solidFill>
                  <a:srgbClr val="FF0000"/>
                </a:solidFill>
              </a:rPr>
              <a:t>732</a:t>
            </a:r>
            <a:r>
              <a:rPr lang="en-US" dirty="0">
                <a:solidFill>
                  <a:schemeClr val="accent4"/>
                </a:solidFill>
              </a:rPr>
              <a:t> or </a:t>
            </a:r>
            <a:r>
              <a:rPr lang="en-US" dirty="0">
                <a:solidFill>
                  <a:srgbClr val="FF0000"/>
                </a:solidFill>
              </a:rPr>
              <a:t>-5</a:t>
            </a:r>
          </a:p>
          <a:p>
            <a:r>
              <a:rPr lang="en-US" b="1" dirty="0">
                <a:solidFill>
                  <a:srgbClr val="FF0000"/>
                </a:solidFill>
              </a:rPr>
              <a:t>float</a:t>
            </a:r>
          </a:p>
          <a:p>
            <a:pPr lvl="1"/>
            <a:r>
              <a:rPr lang="en-US" dirty="0">
                <a:solidFill>
                  <a:schemeClr val="accent4"/>
                </a:solidFill>
              </a:rPr>
              <a:t>Real numbers, e.g. </a:t>
            </a:r>
            <a:r>
              <a:rPr lang="en-US" dirty="0">
                <a:solidFill>
                  <a:srgbClr val="FF0000"/>
                </a:solidFill>
              </a:rPr>
              <a:t>3.14</a:t>
            </a:r>
            <a:r>
              <a:rPr lang="en-US" dirty="0">
                <a:solidFill>
                  <a:schemeClr val="accent4"/>
                </a:solidFill>
              </a:rPr>
              <a:t> or </a:t>
            </a:r>
            <a:r>
              <a:rPr lang="en-US" dirty="0">
                <a:solidFill>
                  <a:srgbClr val="FF0000"/>
                </a:solidFill>
              </a:rPr>
              <a:t>2.0</a:t>
            </a:r>
          </a:p>
          <a:p>
            <a:r>
              <a:rPr lang="en-US" b="1" dirty="0">
                <a:solidFill>
                  <a:srgbClr val="FF0000"/>
                </a:solidFill>
              </a:rPr>
              <a:t>long</a:t>
            </a:r>
          </a:p>
          <a:p>
            <a:pPr lvl="1"/>
            <a:r>
              <a:rPr lang="en-US" dirty="0">
                <a:solidFill>
                  <a:schemeClr val="accent4"/>
                </a:solidFill>
              </a:rPr>
              <a:t>Long integers with unlimited precision</a:t>
            </a:r>
          </a:p>
          <a:p>
            <a:r>
              <a:rPr lang="en-US" b="1" dirty="0" err="1">
                <a:solidFill>
                  <a:srgbClr val="FF0000"/>
                </a:solidFill>
              </a:rPr>
              <a:t>str</a:t>
            </a:r>
            <a:endParaRPr lang="en-US" b="1" dirty="0">
              <a:solidFill>
                <a:srgbClr val="FF0000"/>
              </a:solidFill>
            </a:endParaRPr>
          </a:p>
          <a:p>
            <a:pPr lvl="1"/>
            <a:r>
              <a:rPr lang="en-US" dirty="0">
                <a:solidFill>
                  <a:schemeClr val="accent4"/>
                </a:solidFill>
              </a:rPr>
              <a:t>Strings, e.g. </a:t>
            </a:r>
            <a:r>
              <a:rPr lang="en-US" dirty="0">
                <a:solidFill>
                  <a:srgbClr val="FF0000"/>
                </a:solidFill>
              </a:rPr>
              <a:t>‘hello’</a:t>
            </a:r>
            <a:r>
              <a:rPr lang="en-US" dirty="0">
                <a:solidFill>
                  <a:schemeClr val="accent4"/>
                </a:solidFill>
              </a:rPr>
              <a:t> or </a:t>
            </a:r>
            <a:r>
              <a:rPr lang="en-US" dirty="0">
                <a:solidFill>
                  <a:srgbClr val="FF0000"/>
                </a:solidFill>
              </a:rPr>
              <a:t>‘C’</a:t>
            </a:r>
          </a:p>
        </p:txBody>
      </p:sp>
      <p:sp>
        <p:nvSpPr>
          <p:cNvPr id="5" name="Date Placeholder 4"/>
          <p:cNvSpPr>
            <a:spLocks noGrp="1"/>
          </p:cNvSpPr>
          <p:nvPr>
            <p:ph type="dt" sz="half" idx="10"/>
          </p:nvPr>
        </p:nvSpPr>
        <p:spPr/>
        <p:txBody>
          <a:bodyPr/>
          <a:lstStyle/>
          <a:p>
            <a:pPr>
              <a:defRPr/>
            </a:pPr>
            <a:fld id="{70CBCC39-BD04-4404-B4D4-E953DF4CFB24}" type="datetime7">
              <a:rPr lang="en-US" smtClean="0"/>
              <a:t>Dec-23</a:t>
            </a:fld>
            <a:endParaRPr lang="en-US" dirty="0"/>
          </a:p>
        </p:txBody>
      </p:sp>
      <p:sp>
        <p:nvSpPr>
          <p:cNvPr id="6" name="Footer Placeholder 5"/>
          <p:cNvSpPr>
            <a:spLocks noGrp="1"/>
          </p:cNvSpPr>
          <p:nvPr>
            <p:ph type="ftr" sz="quarter" idx="11"/>
          </p:nvPr>
        </p:nvSpPr>
        <p:spPr/>
        <p:txBody>
          <a:bodyPr/>
          <a:lstStyle/>
          <a:p>
            <a:pPr>
              <a:defRPr/>
            </a:pPr>
            <a:r>
              <a:rPr lang="en-US"/>
              <a:t>Programming</a:t>
            </a:r>
            <a:endParaRPr lang="en-US" dirty="0"/>
          </a:p>
        </p:txBody>
      </p:sp>
      <p:sp>
        <p:nvSpPr>
          <p:cNvPr id="9" name="Slide Number Placeholder 8"/>
          <p:cNvSpPr>
            <a:spLocks noGrp="1"/>
          </p:cNvSpPr>
          <p:nvPr>
            <p:ph type="sldNum" sz="quarter" idx="12"/>
          </p:nvPr>
        </p:nvSpPr>
        <p:spPr/>
        <p:txBody>
          <a:bodyPr/>
          <a:lstStyle/>
          <a:p>
            <a:pPr>
              <a:defRPr/>
            </a:pPr>
            <a:fld id="{EC0A9AF3-268B-496B-8C8B-87FFEF969083}" type="slidenum">
              <a:rPr lang="en-US" smtClean="0"/>
              <a:pPr>
                <a:defRPr/>
              </a:pPr>
              <a:t>29</a:t>
            </a:fld>
            <a:endParaRPr lang="en-US" dirty="0"/>
          </a:p>
        </p:txBody>
      </p:sp>
    </p:spTree>
    <p:extLst>
      <p:ext uri="{BB962C8B-B14F-4D97-AF65-F5344CB8AC3E}">
        <p14:creationId xmlns:p14="http://schemas.microsoft.com/office/powerpoint/2010/main" val="136095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F3E4C0-DD3E-44B2-B37E-581991A97E1C}"/>
              </a:ext>
            </a:extLst>
          </p:cNvPr>
          <p:cNvSpPr>
            <a:spLocks noGrp="1"/>
          </p:cNvSpPr>
          <p:nvPr>
            <p:ph idx="1"/>
          </p:nvPr>
        </p:nvSpPr>
        <p:spPr>
          <a:xfrm>
            <a:off x="677333" y="1352062"/>
            <a:ext cx="11266137" cy="5330091"/>
          </a:xfrm>
        </p:spPr>
        <p:txBody>
          <a:bodyPr>
            <a:normAutofit fontScale="85000" lnSpcReduction="20000"/>
          </a:bodyPr>
          <a:lstStyle/>
          <a:p>
            <a:pPr>
              <a:buFont typeface="Arial" panose="020B0604020202020204" pitchFamily="34" charset="0"/>
              <a:buChar char="•"/>
            </a:pPr>
            <a:r>
              <a:rPr lang="en-US" sz="1800" b="1" i="1" u="none" strike="noStrike" baseline="0" dirty="0">
                <a:solidFill>
                  <a:srgbClr val="000000"/>
                </a:solidFill>
                <a:latin typeface="Verdana" panose="020B0604030504040204" pitchFamily="34" charset="0"/>
                <a:ea typeface="Verdana" panose="020B0604030504040204" pitchFamily="34" charset="0"/>
              </a:rPr>
              <a:t>History of Python: </a:t>
            </a:r>
            <a:r>
              <a:rPr lang="en-US" sz="1800" b="0" i="0" u="none" strike="noStrike" baseline="0" dirty="0">
                <a:solidFill>
                  <a:srgbClr val="000000"/>
                </a:solidFill>
                <a:latin typeface="Verdana" panose="020B0604030504040204" pitchFamily="34" charset="0"/>
                <a:ea typeface="Verdana" panose="020B0604030504040204" pitchFamily="34" charset="0"/>
              </a:rPr>
              <a:t>	</a:t>
            </a:r>
          </a:p>
          <a:p>
            <a:pPr>
              <a:buFont typeface="Arial" panose="020B0604020202020204" pitchFamily="34" charset="0"/>
              <a:buChar char="•"/>
            </a:pPr>
            <a:r>
              <a:rPr lang="en-US" sz="1800" b="0" i="0" u="none" strike="noStrike" baseline="0" dirty="0">
                <a:solidFill>
                  <a:srgbClr val="000000"/>
                </a:solidFill>
                <a:latin typeface="Verdana" panose="020B0604030504040204" pitchFamily="34" charset="0"/>
                <a:ea typeface="Verdana" panose="020B0604030504040204" pitchFamily="34" charset="0"/>
              </a:rPr>
              <a:t>Python was developed by </a:t>
            </a:r>
            <a:r>
              <a:rPr lang="en-US" sz="1800" b="0" i="0" u="sng" strike="noStrike" baseline="0" dirty="0">
                <a:solidFill>
                  <a:schemeClr val="accent4"/>
                </a:solidFill>
                <a:latin typeface="Verdana" panose="020B0604030504040204" pitchFamily="34" charset="0"/>
                <a:ea typeface="Verdana" panose="020B0604030504040204" pitchFamily="34" charset="0"/>
              </a:rPr>
              <a:t>Guido van Rossum </a:t>
            </a:r>
            <a:r>
              <a:rPr lang="en-US" sz="1800" b="0" i="0" u="none" strike="noStrike" baseline="0" dirty="0">
                <a:solidFill>
                  <a:srgbClr val="000000"/>
                </a:solidFill>
                <a:latin typeface="Verdana" panose="020B0604030504040204" pitchFamily="34" charset="0"/>
                <a:ea typeface="Verdana" panose="020B0604030504040204" pitchFamily="34" charset="0"/>
              </a:rPr>
              <a:t>in the late eighties and early nineties at the National Research Institute for Mathematics and Computer Science in the Netherland 	</a:t>
            </a:r>
          </a:p>
          <a:p>
            <a:pPr algn="l"/>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Python is derived from many other languages, including ABC, Modula-3, C, C++, Algol-68, SmallTalk, and Unix shell and other scripting languages.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 Python is copyrighted. Like Perl, Python source code is now available under the GNU General Public License (GPL).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 Python is now maintained by a core development team at the institute, although Guido van Rossum still holds a vital role in directing its progress.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 Python 1.0 was released in November 1994. In 2000, Python 2.0 was released. Python </a:t>
            </a:r>
          </a:p>
          <a:p>
            <a:r>
              <a:rPr lang="en-US" sz="1800" b="0" i="0" u="none" strike="noStrike" baseline="0" dirty="0">
                <a:solidFill>
                  <a:srgbClr val="000000"/>
                </a:solidFill>
                <a:latin typeface="Verdana" panose="020B0604030504040204" pitchFamily="34" charset="0"/>
                <a:ea typeface="Verdana" panose="020B0604030504040204" pitchFamily="34" charset="0"/>
              </a:rPr>
              <a:t>2.7.11 is the latest edition of Python 2. </a:t>
            </a:r>
          </a:p>
          <a:p>
            <a:r>
              <a:rPr lang="en-US" sz="1800" b="0" i="0" u="none" strike="noStrike" baseline="0" dirty="0">
                <a:solidFill>
                  <a:srgbClr val="000000"/>
                </a:solidFill>
                <a:latin typeface="Verdana" panose="020B0604030504040204" pitchFamily="34" charset="0"/>
                <a:ea typeface="Verdana" panose="020B0604030504040204" pitchFamily="34" charset="0"/>
              </a:rPr>
              <a:t>• Meanwhile, Python 3.0 was released in 2008. Python 3 is not backward compatible with Python 2. The emphasis in Python 3 had been on the removal of duplicate programming constructs and modules so that "There should be one -- and preferably only one -- obvious way to do it." Python 3.5.1 is the latest version of Python 3 </a:t>
            </a:r>
          </a:p>
          <a:p>
            <a:endParaRPr lang="en-US" dirty="0"/>
          </a:p>
        </p:txBody>
      </p:sp>
    </p:spTree>
    <p:extLst>
      <p:ext uri="{BB962C8B-B14F-4D97-AF65-F5344CB8AC3E}">
        <p14:creationId xmlns:p14="http://schemas.microsoft.com/office/powerpoint/2010/main" val="4086225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04800"/>
            <a:ext cx="7772400" cy="838200"/>
          </a:xfrm>
        </p:spPr>
        <p:txBody>
          <a:bodyPr/>
          <a:lstStyle/>
          <a:p>
            <a:r>
              <a:rPr lang="en-US" dirty="0"/>
              <a:t>Types in Python</a:t>
            </a:r>
          </a:p>
        </p:txBody>
      </p:sp>
      <p:sp>
        <p:nvSpPr>
          <p:cNvPr id="3" name="Content Placeholder 2"/>
          <p:cNvSpPr>
            <a:spLocks noGrp="1"/>
          </p:cNvSpPr>
          <p:nvPr>
            <p:ph idx="1"/>
          </p:nvPr>
        </p:nvSpPr>
        <p:spPr>
          <a:xfrm>
            <a:off x="2362200" y="1447800"/>
            <a:ext cx="7772400" cy="4572000"/>
          </a:xfrm>
        </p:spPr>
        <p:txBody>
          <a:bodyPr>
            <a:normAutofit/>
          </a:bodyPr>
          <a:lstStyle/>
          <a:p>
            <a:r>
              <a:rPr lang="en-US" b="1" dirty="0">
                <a:solidFill>
                  <a:srgbClr val="FF0000"/>
                </a:solidFill>
              </a:rPr>
              <a:t>Scalar</a:t>
            </a:r>
          </a:p>
          <a:p>
            <a:pPr lvl="1"/>
            <a:r>
              <a:rPr lang="en-US" dirty="0"/>
              <a:t>Indivisible objects that do not have internal structure</a:t>
            </a:r>
          </a:p>
          <a:p>
            <a:pPr lvl="1"/>
            <a:r>
              <a:rPr lang="en-US" b="1" dirty="0"/>
              <a:t>int </a:t>
            </a:r>
            <a:r>
              <a:rPr lang="en-US" dirty="0"/>
              <a:t>(signed integers),</a:t>
            </a:r>
            <a:r>
              <a:rPr lang="en-US" b="1" dirty="0"/>
              <a:t> float</a:t>
            </a:r>
            <a:r>
              <a:rPr lang="en-US" dirty="0"/>
              <a:t> (floating point),</a:t>
            </a:r>
            <a:r>
              <a:rPr lang="en-US" b="1" dirty="0"/>
              <a:t> bool</a:t>
            </a:r>
            <a:r>
              <a:rPr lang="en-US" dirty="0"/>
              <a:t> (Boolean),</a:t>
            </a:r>
            <a:r>
              <a:rPr lang="en-US" b="1" dirty="0"/>
              <a:t> </a:t>
            </a:r>
            <a:r>
              <a:rPr lang="en-US" b="1" i="1" dirty="0" err="1"/>
              <a:t>NoneType</a:t>
            </a:r>
            <a:endParaRPr lang="en-US" b="1" i="1" dirty="0"/>
          </a:p>
          <a:p>
            <a:pPr lvl="2"/>
            <a:r>
              <a:rPr lang="en-US" dirty="0" err="1"/>
              <a:t>NoneType</a:t>
            </a:r>
            <a:r>
              <a:rPr lang="en-US" dirty="0"/>
              <a:t> is a special type with a single value </a:t>
            </a:r>
          </a:p>
          <a:p>
            <a:pPr lvl="2"/>
            <a:r>
              <a:rPr lang="en-US" dirty="0"/>
              <a:t>The value is called </a:t>
            </a:r>
            <a:r>
              <a:rPr lang="en-US" b="1" dirty="0"/>
              <a:t>None</a:t>
            </a:r>
            <a:endParaRPr lang="en-US" b="1" i="1" dirty="0"/>
          </a:p>
          <a:p>
            <a:r>
              <a:rPr lang="en-US" b="1" dirty="0">
                <a:solidFill>
                  <a:srgbClr val="FF0000"/>
                </a:solidFill>
              </a:rPr>
              <a:t>Non-Scalar </a:t>
            </a:r>
          </a:p>
          <a:p>
            <a:pPr lvl="1"/>
            <a:r>
              <a:rPr lang="en-US" dirty="0"/>
              <a:t>Objects having internal structure</a:t>
            </a:r>
          </a:p>
          <a:p>
            <a:pPr lvl="1"/>
            <a:r>
              <a:rPr lang="en-US" b="1" dirty="0" err="1"/>
              <a:t>str</a:t>
            </a:r>
            <a:r>
              <a:rPr lang="en-US" dirty="0"/>
              <a:t> (strings)</a:t>
            </a:r>
            <a:endParaRPr lang="en-US" b="1" dirty="0"/>
          </a:p>
        </p:txBody>
      </p:sp>
      <p:sp>
        <p:nvSpPr>
          <p:cNvPr id="5" name="Date Placeholder 4"/>
          <p:cNvSpPr>
            <a:spLocks noGrp="1"/>
          </p:cNvSpPr>
          <p:nvPr>
            <p:ph type="dt" sz="half" idx="10"/>
          </p:nvPr>
        </p:nvSpPr>
        <p:spPr/>
        <p:txBody>
          <a:bodyPr/>
          <a:lstStyle/>
          <a:p>
            <a:pPr>
              <a:defRPr/>
            </a:pPr>
            <a:fld id="{8C412289-165F-43FA-8B3A-19D7904C77C3}" type="datetime7">
              <a:rPr lang="en-US" smtClean="0"/>
              <a:t>Dec-23</a:t>
            </a:fld>
            <a:endParaRPr lang="en-US" dirty="0"/>
          </a:p>
        </p:txBody>
      </p:sp>
      <p:sp>
        <p:nvSpPr>
          <p:cNvPr id="6" name="Footer Placeholder 5"/>
          <p:cNvSpPr>
            <a:spLocks noGrp="1"/>
          </p:cNvSpPr>
          <p:nvPr>
            <p:ph type="ftr" sz="quarter" idx="11"/>
          </p:nvPr>
        </p:nvSpPr>
        <p:spPr/>
        <p:txBody>
          <a:bodyPr/>
          <a:lstStyle/>
          <a:p>
            <a:pPr>
              <a:defRPr/>
            </a:pPr>
            <a:r>
              <a:rPr lang="en-US"/>
              <a:t>Programming</a:t>
            </a:r>
            <a:endParaRPr lang="en-US" dirty="0"/>
          </a:p>
        </p:txBody>
      </p:sp>
      <p:sp>
        <p:nvSpPr>
          <p:cNvPr id="9" name="Slide Number Placeholder 8"/>
          <p:cNvSpPr>
            <a:spLocks noGrp="1"/>
          </p:cNvSpPr>
          <p:nvPr>
            <p:ph type="sldNum" sz="quarter" idx="12"/>
          </p:nvPr>
        </p:nvSpPr>
        <p:spPr/>
        <p:txBody>
          <a:bodyPr/>
          <a:lstStyle/>
          <a:p>
            <a:pPr>
              <a:defRPr/>
            </a:pPr>
            <a:fld id="{EC0A9AF3-268B-496B-8C8B-87FFEF969083}" type="slidenum">
              <a:rPr lang="en-US" smtClean="0"/>
              <a:pPr>
                <a:defRPr/>
              </a:pPr>
              <a:t>30</a:t>
            </a:fld>
            <a:endParaRPr lang="en-US" dirty="0"/>
          </a:p>
        </p:txBody>
      </p:sp>
    </p:spTree>
    <p:extLst>
      <p:ext uri="{BB962C8B-B14F-4D97-AF65-F5344CB8AC3E}">
        <p14:creationId xmlns:p14="http://schemas.microsoft.com/office/powerpoint/2010/main" val="254825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914401"/>
            <a:ext cx="4191000" cy="5292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1981200" y="76200"/>
            <a:ext cx="8229600" cy="1143000"/>
          </a:xfrm>
        </p:spPr>
        <p:txBody>
          <a:bodyPr/>
          <a:lstStyle/>
          <a:p>
            <a:r>
              <a:rPr lang="en-US" dirty="0"/>
              <a:t>Example of Types</a:t>
            </a:r>
          </a:p>
        </p:txBody>
      </p:sp>
      <p:sp>
        <p:nvSpPr>
          <p:cNvPr id="3" name="Date Placeholder 2"/>
          <p:cNvSpPr>
            <a:spLocks noGrp="1"/>
          </p:cNvSpPr>
          <p:nvPr>
            <p:ph type="dt" sz="half" idx="10"/>
          </p:nvPr>
        </p:nvSpPr>
        <p:spPr/>
        <p:txBody>
          <a:bodyPr/>
          <a:lstStyle/>
          <a:p>
            <a:pPr>
              <a:defRPr/>
            </a:pPr>
            <a:fld id="{CB75CFDB-88ED-44CB-9D0F-96C4537B0859}" type="datetime7">
              <a:rPr lang="en-US" smtClean="0"/>
              <a:t>Dec-23</a:t>
            </a:fld>
            <a:endParaRPr lang="en-US" dirty="0"/>
          </a:p>
        </p:txBody>
      </p:sp>
      <p:sp>
        <p:nvSpPr>
          <p:cNvPr id="7" name="Footer Placeholder 6"/>
          <p:cNvSpPr>
            <a:spLocks noGrp="1"/>
          </p:cNvSpPr>
          <p:nvPr>
            <p:ph type="ftr" sz="quarter" idx="11"/>
          </p:nvPr>
        </p:nvSpPr>
        <p:spPr/>
        <p:txBody>
          <a:bodyPr/>
          <a:lstStyle/>
          <a:p>
            <a:pPr>
              <a:defRPr/>
            </a:pPr>
            <a:r>
              <a:rPr lang="en-US"/>
              <a:t>Programming</a:t>
            </a:r>
            <a:endParaRPr lang="en-US" dirty="0"/>
          </a:p>
        </p:txBody>
      </p:sp>
      <p:sp>
        <p:nvSpPr>
          <p:cNvPr id="8" name="Slide Number Placeholder 7"/>
          <p:cNvSpPr>
            <a:spLocks noGrp="1"/>
          </p:cNvSpPr>
          <p:nvPr>
            <p:ph type="sldNum" sz="quarter" idx="12"/>
          </p:nvPr>
        </p:nvSpPr>
        <p:spPr/>
        <p:txBody>
          <a:bodyPr/>
          <a:lstStyle/>
          <a:p>
            <a:pPr>
              <a:defRPr/>
            </a:pPr>
            <a:fld id="{EC0A9AF3-268B-496B-8C8B-87FFEF969083}" type="slidenum">
              <a:rPr lang="en-US" smtClean="0"/>
              <a:pPr>
                <a:defRPr/>
              </a:pPr>
              <a:t>31</a:t>
            </a:fld>
            <a:endParaRPr lang="en-US" dirty="0"/>
          </a:p>
        </p:txBody>
      </p:sp>
      <p:sp>
        <p:nvSpPr>
          <p:cNvPr id="4" name="Rectangle 3"/>
          <p:cNvSpPr/>
          <p:nvPr/>
        </p:nvSpPr>
        <p:spPr>
          <a:xfrm>
            <a:off x="1828800" y="1905000"/>
            <a:ext cx="7696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905000" y="2743200"/>
            <a:ext cx="7696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863436" y="3581400"/>
            <a:ext cx="7696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981200" y="4419600"/>
            <a:ext cx="7696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981200" y="5257800"/>
            <a:ext cx="7696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981200" y="6019800"/>
            <a:ext cx="4419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881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6"/>
                                        </p:tgtEl>
                                      </p:cBhvr>
                                    </p:animEffect>
                                    <p:set>
                                      <p:cBhvr>
                                        <p:cTn id="27"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15"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81200" y="76200"/>
            <a:ext cx="8229600" cy="1143000"/>
          </a:xfrm>
        </p:spPr>
        <p:txBody>
          <a:bodyPr>
            <a:normAutofit/>
          </a:bodyPr>
          <a:lstStyle/>
          <a:p>
            <a:r>
              <a:rPr lang="en-US" dirty="0"/>
              <a:t>Type Conversion (Type Cast)</a:t>
            </a: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lstStyle/>
              <a:p>
                <a:r>
                  <a:rPr lang="en-US" dirty="0"/>
                  <a:t>Conversion of value of one type to other</a:t>
                </a:r>
              </a:p>
              <a:p>
                <a:r>
                  <a:rPr lang="en-US" dirty="0"/>
                  <a:t>We are used to </a:t>
                </a:r>
                <a:r>
                  <a:rPr lang="en-US" dirty="0">
                    <a:solidFill>
                      <a:srgbClr val="FF0000"/>
                    </a:solidFill>
                  </a:rPr>
                  <a:t>int </a:t>
                </a:r>
                <a14:m>
                  <m:oMath xmlns:m="http://schemas.openxmlformats.org/officeDocument/2006/math">
                    <m:r>
                      <a:rPr lang="en-US" b="0" i="1" dirty="0" smtClean="0">
                        <a:solidFill>
                          <a:srgbClr val="FF0000"/>
                        </a:solidFill>
                        <a:latin typeface="Cambria Math"/>
                      </a:rPr>
                      <m:t>↔</m:t>
                    </m:r>
                    <m:r>
                      <a:rPr lang="en-US" b="0" i="1" dirty="0" smtClean="0">
                        <a:solidFill>
                          <a:srgbClr val="FF0000"/>
                        </a:solidFill>
                        <a:latin typeface="Cambria Math"/>
                      </a:rPr>
                      <m:t> </m:t>
                    </m:r>
                  </m:oMath>
                </a14:m>
                <a:r>
                  <a:rPr lang="en-US" dirty="0">
                    <a:solidFill>
                      <a:srgbClr val="FF0000"/>
                    </a:solidFill>
                  </a:rPr>
                  <a:t>float</a:t>
                </a:r>
                <a:r>
                  <a:rPr lang="en-US" dirty="0"/>
                  <a:t> conversion in Math</a:t>
                </a:r>
              </a:p>
              <a:p>
                <a:pPr lvl="1"/>
                <a:r>
                  <a:rPr lang="en-US" dirty="0"/>
                  <a:t>Integer 3 is  treated as float 3.0 when a real number is expected</a:t>
                </a:r>
              </a:p>
              <a:p>
                <a:pPr lvl="1"/>
                <a:r>
                  <a:rPr lang="en-US" dirty="0"/>
                  <a:t>Float 3.6 is truncated as 3, or rounded off as 4 for integer contexts</a:t>
                </a:r>
              </a:p>
              <a:p>
                <a:r>
                  <a:rPr lang="en-US" dirty="0"/>
                  <a:t>Type names are used as type converter functions</a:t>
                </a: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rotWithShape="1">
                <a:blip r:embed="rId2"/>
                <a:stretch>
                  <a:fillRect l="-1630" t="-1752" r="-519"/>
                </a:stretch>
              </a:blipFill>
            </p:spPr>
            <p:txBody>
              <a:bodyPr/>
              <a:lstStyle/>
              <a:p>
                <a:r>
                  <a:rPr lang="en-US">
                    <a:noFill/>
                  </a:rPr>
                  <a:t> </a:t>
                </a:r>
              </a:p>
            </p:txBody>
          </p:sp>
        </mc:Fallback>
      </mc:AlternateContent>
      <p:sp>
        <p:nvSpPr>
          <p:cNvPr id="10" name="Date Placeholder 9"/>
          <p:cNvSpPr>
            <a:spLocks noGrp="1"/>
          </p:cNvSpPr>
          <p:nvPr>
            <p:ph type="dt" sz="half" idx="10"/>
          </p:nvPr>
        </p:nvSpPr>
        <p:spPr/>
        <p:txBody>
          <a:bodyPr/>
          <a:lstStyle/>
          <a:p>
            <a:pPr>
              <a:defRPr/>
            </a:pPr>
            <a:fld id="{C8B77664-25AC-4349-8F76-FCB46AEB2526}" type="datetime7">
              <a:rPr lang="en-US" smtClean="0"/>
              <a:t>Dec-23</a:t>
            </a:fld>
            <a:endParaRPr lang="en-US" dirty="0"/>
          </a:p>
        </p:txBody>
      </p:sp>
      <p:sp>
        <p:nvSpPr>
          <p:cNvPr id="11" name="Footer Placeholder 10"/>
          <p:cNvSpPr>
            <a:spLocks noGrp="1"/>
          </p:cNvSpPr>
          <p:nvPr>
            <p:ph type="ftr" sz="quarter" idx="11"/>
          </p:nvPr>
        </p:nvSpPr>
        <p:spPr/>
        <p:txBody>
          <a:bodyPr/>
          <a:lstStyle/>
          <a:p>
            <a:pPr>
              <a:defRPr/>
            </a:pPr>
            <a:r>
              <a:rPr lang="en-US"/>
              <a:t>Programming</a:t>
            </a:r>
            <a:endParaRPr lang="en-US" dirty="0"/>
          </a:p>
        </p:txBody>
      </p:sp>
      <p:sp>
        <p:nvSpPr>
          <p:cNvPr id="12" name="Slide Number Placeholder 11"/>
          <p:cNvSpPr>
            <a:spLocks noGrp="1"/>
          </p:cNvSpPr>
          <p:nvPr>
            <p:ph type="sldNum" sz="quarter" idx="12"/>
          </p:nvPr>
        </p:nvSpPr>
        <p:spPr/>
        <p:txBody>
          <a:bodyPr/>
          <a:lstStyle/>
          <a:p>
            <a:pPr>
              <a:defRPr/>
            </a:pPr>
            <a:fld id="{EC0A9AF3-268B-496B-8C8B-87FFEF969083}" type="slidenum">
              <a:rPr lang="en-US" smtClean="0"/>
              <a:pPr>
                <a:defRPr/>
              </a:pPr>
              <a:t>32</a:t>
            </a:fld>
            <a:endParaRPr lang="en-US" dirty="0"/>
          </a:p>
        </p:txBody>
      </p:sp>
    </p:spTree>
    <p:extLst>
      <p:ext uri="{BB962C8B-B14F-4D97-AF65-F5344CB8AC3E}">
        <p14:creationId xmlns:p14="http://schemas.microsoft.com/office/powerpoint/2010/main" val="17084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81200" y="76200"/>
            <a:ext cx="8229600" cy="1143000"/>
          </a:xfrm>
        </p:spPr>
        <p:txBody>
          <a:bodyPr>
            <a:normAutofit/>
          </a:bodyPr>
          <a:lstStyle/>
          <a:p>
            <a:r>
              <a:rPr lang="en-US" dirty="0"/>
              <a:t>Type Conversion Examples</a:t>
            </a:r>
          </a:p>
        </p:txBody>
      </p:sp>
      <p:sp>
        <p:nvSpPr>
          <p:cNvPr id="10" name="Date Placeholder 9"/>
          <p:cNvSpPr>
            <a:spLocks noGrp="1"/>
          </p:cNvSpPr>
          <p:nvPr>
            <p:ph type="dt" sz="half" idx="10"/>
          </p:nvPr>
        </p:nvSpPr>
        <p:spPr/>
        <p:txBody>
          <a:bodyPr/>
          <a:lstStyle/>
          <a:p>
            <a:pPr>
              <a:defRPr/>
            </a:pPr>
            <a:fld id="{F39A66FF-7E78-4BF3-BD16-5C17BA70CC9F}" type="datetime7">
              <a:rPr lang="en-US" smtClean="0"/>
              <a:t>Dec-23</a:t>
            </a:fld>
            <a:endParaRPr lang="en-US" dirty="0"/>
          </a:p>
        </p:txBody>
      </p:sp>
      <p:sp>
        <p:nvSpPr>
          <p:cNvPr id="11" name="Footer Placeholder 10"/>
          <p:cNvSpPr>
            <a:spLocks noGrp="1"/>
          </p:cNvSpPr>
          <p:nvPr>
            <p:ph type="ftr" sz="quarter" idx="11"/>
          </p:nvPr>
        </p:nvSpPr>
        <p:spPr/>
        <p:txBody>
          <a:bodyPr/>
          <a:lstStyle/>
          <a:p>
            <a:pPr>
              <a:defRPr/>
            </a:pPr>
            <a:r>
              <a:rPr lang="en-US"/>
              <a:t>Programming</a:t>
            </a:r>
            <a:endParaRPr lang="en-US" dirty="0"/>
          </a:p>
        </p:txBody>
      </p:sp>
      <p:sp>
        <p:nvSpPr>
          <p:cNvPr id="12" name="Slide Number Placeholder 11"/>
          <p:cNvSpPr>
            <a:spLocks noGrp="1"/>
          </p:cNvSpPr>
          <p:nvPr>
            <p:ph type="sldNum" sz="quarter" idx="12"/>
          </p:nvPr>
        </p:nvSpPr>
        <p:spPr/>
        <p:txBody>
          <a:bodyPr/>
          <a:lstStyle/>
          <a:p>
            <a:pPr>
              <a:defRPr/>
            </a:pPr>
            <a:fld id="{EC0A9AF3-268B-496B-8C8B-87FFEF969083}" type="slidenum">
              <a:rPr lang="en-US" smtClean="0"/>
              <a:pPr>
                <a:defRPr/>
              </a:pPr>
              <a:t>33</a:t>
            </a:fld>
            <a:endParaRPr lang="en-US" dirty="0"/>
          </a:p>
        </p:txBody>
      </p:sp>
      <p:sp>
        <p:nvSpPr>
          <p:cNvPr id="17" name="TextBox 16"/>
          <p:cNvSpPr txBox="1"/>
          <p:nvPr/>
        </p:nvSpPr>
        <p:spPr>
          <a:xfrm>
            <a:off x="5715001" y="1194692"/>
            <a:ext cx="4870987" cy="95410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solidFill>
                  <a:schemeClr val="tx1"/>
                </a:solidFill>
              </a:rPr>
              <a:t>Note that float to int conversion</a:t>
            </a:r>
          </a:p>
          <a:p>
            <a:r>
              <a:rPr lang="en-US" sz="2800" dirty="0">
                <a:solidFill>
                  <a:schemeClr val="tx1"/>
                </a:solidFill>
              </a:rPr>
              <a:t>is truncation, not rounding off</a:t>
            </a:r>
          </a:p>
        </p:txBody>
      </p:sp>
      <p:cxnSp>
        <p:nvCxnSpPr>
          <p:cNvPr id="19" name="Elbow Connector 18"/>
          <p:cNvCxnSpPr/>
          <p:nvPr/>
        </p:nvCxnSpPr>
        <p:spPr>
          <a:xfrm rot="10800000" flipV="1">
            <a:off x="5167749" y="1644035"/>
            <a:ext cx="547253" cy="461856"/>
          </a:xfrm>
          <a:prstGeom prst="bent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051466"/>
            <a:ext cx="2362200" cy="2194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164548"/>
            <a:ext cx="2362200" cy="1410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1" y="4629150"/>
            <a:ext cx="7051007"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Brace 3"/>
          <p:cNvSpPr/>
          <p:nvPr/>
        </p:nvSpPr>
        <p:spPr>
          <a:xfrm>
            <a:off x="4800600" y="1051465"/>
            <a:ext cx="367147" cy="2113082"/>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1" y="2672196"/>
            <a:ext cx="2911811" cy="159500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0898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123"/>
                                        </p:tgtEl>
                                        <p:attrNameLst>
                                          <p:attrName>style.visibility</p:attrName>
                                        </p:attrNameLst>
                                      </p:cBhvr>
                                      <p:to>
                                        <p:strVal val="visible"/>
                                      </p:to>
                                    </p:set>
                                    <p:animEffect transition="in" filter="fade">
                                      <p:cBhvr>
                                        <p:cTn id="18" dur="500"/>
                                        <p:tgtEl>
                                          <p:spTgt spid="51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124"/>
                                        </p:tgtEl>
                                        <p:attrNameLst>
                                          <p:attrName>style.visibility</p:attrName>
                                        </p:attrNameLst>
                                      </p:cBhvr>
                                      <p:to>
                                        <p:strVal val="visible"/>
                                      </p:to>
                                    </p:set>
                                    <p:animEffect transition="in" filter="fade">
                                      <p:cBhvr>
                                        <p:cTn id="23" dur="500"/>
                                        <p:tgtEl>
                                          <p:spTgt spid="512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125"/>
                                        </p:tgtEl>
                                        <p:attrNameLst>
                                          <p:attrName>style.visibility</p:attrName>
                                        </p:attrNameLst>
                                      </p:cBhvr>
                                      <p:to>
                                        <p:strVal val="visible"/>
                                      </p:to>
                                    </p:set>
                                    <p:animEffect transition="in" filter="fade">
                                      <p:cBhvr>
                                        <p:cTn id="28"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81200" y="76200"/>
            <a:ext cx="8229600" cy="1143000"/>
          </a:xfrm>
        </p:spPr>
        <p:txBody>
          <a:bodyPr>
            <a:normAutofit/>
          </a:bodyPr>
          <a:lstStyle/>
          <a:p>
            <a:r>
              <a:rPr lang="en-US" dirty="0"/>
              <a:t>Type Conversion and Input</a:t>
            </a:r>
          </a:p>
        </p:txBody>
      </p:sp>
      <p:sp>
        <p:nvSpPr>
          <p:cNvPr id="3" name="Date Placeholder 2"/>
          <p:cNvSpPr>
            <a:spLocks noGrp="1"/>
          </p:cNvSpPr>
          <p:nvPr>
            <p:ph type="dt" sz="half" idx="10"/>
          </p:nvPr>
        </p:nvSpPr>
        <p:spPr/>
        <p:txBody>
          <a:bodyPr/>
          <a:lstStyle/>
          <a:p>
            <a:pPr>
              <a:defRPr/>
            </a:pPr>
            <a:fld id="{32198339-4314-4840-AC49-45B4F4C22F37}" type="datetime7">
              <a:rPr lang="en-US" smtClean="0"/>
              <a:t>Dec-23</a:t>
            </a:fld>
            <a:endParaRPr lang="en-US" dirty="0"/>
          </a:p>
        </p:txBody>
      </p:sp>
      <p:sp>
        <p:nvSpPr>
          <p:cNvPr id="4" name="Footer Placeholder 3"/>
          <p:cNvSpPr>
            <a:spLocks noGrp="1"/>
          </p:cNvSpPr>
          <p:nvPr>
            <p:ph type="ftr" sz="quarter" idx="11"/>
          </p:nvPr>
        </p:nvSpPr>
        <p:spPr/>
        <p:txBody>
          <a:bodyPr/>
          <a:lstStyle/>
          <a:p>
            <a:pPr>
              <a:defRPr/>
            </a:pPr>
            <a:r>
              <a:rPr lang="en-US"/>
              <a:t>Programming</a:t>
            </a:r>
            <a:endParaRPr lang="en-US" dirty="0"/>
          </a:p>
        </p:txBody>
      </p:sp>
      <p:sp>
        <p:nvSpPr>
          <p:cNvPr id="5" name="Slide Number Placeholder 4"/>
          <p:cNvSpPr>
            <a:spLocks noGrp="1"/>
          </p:cNvSpPr>
          <p:nvPr>
            <p:ph type="sldNum" sz="quarter" idx="12"/>
          </p:nvPr>
        </p:nvSpPr>
        <p:spPr/>
        <p:txBody>
          <a:bodyPr/>
          <a:lstStyle/>
          <a:p>
            <a:pPr>
              <a:defRPr/>
            </a:pPr>
            <a:fld id="{EC0A9AF3-268B-496B-8C8B-87FFEF969083}" type="slidenum">
              <a:rPr lang="en-US" smtClean="0"/>
              <a:pPr>
                <a:defRPr/>
              </a:pPr>
              <a:t>34</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0290" y="1066800"/>
            <a:ext cx="9015249"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289" y="4804497"/>
            <a:ext cx="9015250" cy="813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580290" y="2667000"/>
            <a:ext cx="9015249"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770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fade">
                                      <p:cBhvr>
                                        <p:cTn id="12"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81200" y="76200"/>
            <a:ext cx="8229600" cy="1143000"/>
          </a:xfrm>
        </p:spPr>
        <p:txBody>
          <a:bodyPr/>
          <a:lstStyle/>
          <a:p>
            <a:r>
              <a:rPr lang="en-US" dirty="0"/>
              <a:t>Operators</a:t>
            </a:r>
          </a:p>
        </p:txBody>
      </p:sp>
      <p:sp>
        <p:nvSpPr>
          <p:cNvPr id="8" name="Content Placeholder 7"/>
          <p:cNvSpPr>
            <a:spLocks noGrp="1"/>
          </p:cNvSpPr>
          <p:nvPr>
            <p:ph idx="1"/>
          </p:nvPr>
        </p:nvSpPr>
        <p:spPr>
          <a:xfrm>
            <a:off x="1828800" y="1066800"/>
            <a:ext cx="8534400" cy="5334000"/>
          </a:xfrm>
        </p:spPr>
        <p:txBody>
          <a:bodyPr>
            <a:normAutofit/>
          </a:bodyPr>
          <a:lstStyle/>
          <a:p>
            <a:r>
              <a:rPr lang="en-US" dirty="0"/>
              <a:t>Arithmetic</a:t>
            </a:r>
          </a:p>
          <a:p>
            <a:r>
              <a:rPr lang="en-US" dirty="0"/>
              <a:t>Comparison </a:t>
            </a:r>
          </a:p>
          <a:p>
            <a:r>
              <a:rPr lang="en-US" dirty="0"/>
              <a:t>Assignment</a:t>
            </a:r>
          </a:p>
          <a:p>
            <a:r>
              <a:rPr lang="en-US" dirty="0"/>
              <a:t>Logical</a:t>
            </a:r>
          </a:p>
          <a:p>
            <a:r>
              <a:rPr lang="en-US" dirty="0"/>
              <a:t>Bitwise</a:t>
            </a:r>
          </a:p>
          <a:p>
            <a:r>
              <a:rPr lang="en-US" dirty="0"/>
              <a:t>Membership</a:t>
            </a:r>
          </a:p>
          <a:p>
            <a:r>
              <a:rPr lang="en-US" dirty="0"/>
              <a:t>Identity</a:t>
            </a:r>
          </a:p>
        </p:txBody>
      </p:sp>
      <p:sp>
        <p:nvSpPr>
          <p:cNvPr id="2" name="Date Placeholder 1"/>
          <p:cNvSpPr>
            <a:spLocks noGrp="1"/>
          </p:cNvSpPr>
          <p:nvPr>
            <p:ph type="dt" sz="half" idx="10"/>
          </p:nvPr>
        </p:nvSpPr>
        <p:spPr/>
        <p:txBody>
          <a:bodyPr/>
          <a:lstStyle/>
          <a:p>
            <a:pPr>
              <a:defRPr/>
            </a:pPr>
            <a:fld id="{8942878A-97F2-4D42-9E06-A752A85B19E4}" type="datetime7">
              <a:rPr lang="en-US" smtClean="0"/>
              <a:t>Dec-23</a:t>
            </a:fld>
            <a:endParaRPr lang="en-US" dirty="0"/>
          </a:p>
        </p:txBody>
      </p:sp>
      <p:sp>
        <p:nvSpPr>
          <p:cNvPr id="3" name="Footer Placeholder 2"/>
          <p:cNvSpPr>
            <a:spLocks noGrp="1"/>
          </p:cNvSpPr>
          <p:nvPr>
            <p:ph type="ftr" sz="quarter" idx="11"/>
          </p:nvPr>
        </p:nvSpPr>
        <p:spPr/>
        <p:txBody>
          <a:bodyPr/>
          <a:lstStyle/>
          <a:p>
            <a:pPr>
              <a:defRPr/>
            </a:pPr>
            <a:r>
              <a:rPr lang="en-US"/>
              <a:t>Programming</a:t>
            </a:r>
            <a:endParaRPr lang="en-US" dirty="0"/>
          </a:p>
        </p:txBody>
      </p:sp>
      <p:sp>
        <p:nvSpPr>
          <p:cNvPr id="13" name="Slide Number Placeholder 12"/>
          <p:cNvSpPr>
            <a:spLocks noGrp="1"/>
          </p:cNvSpPr>
          <p:nvPr>
            <p:ph type="sldNum" sz="quarter" idx="12"/>
          </p:nvPr>
        </p:nvSpPr>
        <p:spPr/>
        <p:txBody>
          <a:bodyPr/>
          <a:lstStyle/>
          <a:p>
            <a:pPr>
              <a:defRPr/>
            </a:pPr>
            <a:fld id="{EC0A9AF3-268B-496B-8C8B-87FFEF969083}" type="slidenum">
              <a:rPr lang="en-US" smtClean="0"/>
              <a:pPr>
                <a:defRPr/>
              </a:pPr>
              <a:t>35</a:t>
            </a:fld>
            <a:endParaRPr lang="en-US" dirty="0"/>
          </a:p>
        </p:txBody>
      </p:sp>
      <p:graphicFrame>
        <p:nvGraphicFramePr>
          <p:cNvPr id="9" name="Table 8"/>
          <p:cNvGraphicFramePr>
            <a:graphicFrameLocks noGrp="1"/>
          </p:cNvGraphicFramePr>
          <p:nvPr/>
        </p:nvGraphicFramePr>
        <p:xfrm>
          <a:off x="4572000" y="1143000"/>
          <a:ext cx="5334000" cy="45720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370840">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4572000" y="1752600"/>
          <a:ext cx="4572000" cy="45720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tblGrid>
              <a:tr h="370840">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nvGraphicFramePr>
        <p:xfrm>
          <a:off x="4572000" y="2362200"/>
          <a:ext cx="5867400" cy="457200"/>
        </p:xfrm>
        <a:graphic>
          <a:graphicData uri="http://schemas.openxmlformats.org/drawingml/2006/table">
            <a:tbl>
              <a:tblPr firstRow="1" bandRow="1">
                <a:tableStyleId>{5940675A-B579-460E-94D1-54222C63F5DA}</a:tableStyleId>
              </a:tblPr>
              <a:tblGrid>
                <a:gridCol w="733425">
                  <a:extLst>
                    <a:ext uri="{9D8B030D-6E8A-4147-A177-3AD203B41FA5}">
                      <a16:colId xmlns:a16="http://schemas.microsoft.com/office/drawing/2014/main" val="20000"/>
                    </a:ext>
                  </a:extLst>
                </a:gridCol>
                <a:gridCol w="733425">
                  <a:extLst>
                    <a:ext uri="{9D8B030D-6E8A-4147-A177-3AD203B41FA5}">
                      <a16:colId xmlns:a16="http://schemas.microsoft.com/office/drawing/2014/main" val="20001"/>
                    </a:ext>
                  </a:extLst>
                </a:gridCol>
                <a:gridCol w="733425">
                  <a:extLst>
                    <a:ext uri="{9D8B030D-6E8A-4147-A177-3AD203B41FA5}">
                      <a16:colId xmlns:a16="http://schemas.microsoft.com/office/drawing/2014/main" val="20002"/>
                    </a:ext>
                  </a:extLst>
                </a:gridCol>
                <a:gridCol w="733425">
                  <a:extLst>
                    <a:ext uri="{9D8B030D-6E8A-4147-A177-3AD203B41FA5}">
                      <a16:colId xmlns:a16="http://schemas.microsoft.com/office/drawing/2014/main" val="20003"/>
                    </a:ext>
                  </a:extLst>
                </a:gridCol>
                <a:gridCol w="733425">
                  <a:extLst>
                    <a:ext uri="{9D8B030D-6E8A-4147-A177-3AD203B41FA5}">
                      <a16:colId xmlns:a16="http://schemas.microsoft.com/office/drawing/2014/main" val="20004"/>
                    </a:ext>
                  </a:extLst>
                </a:gridCol>
                <a:gridCol w="733425">
                  <a:extLst>
                    <a:ext uri="{9D8B030D-6E8A-4147-A177-3AD203B41FA5}">
                      <a16:colId xmlns:a16="http://schemas.microsoft.com/office/drawing/2014/main" val="20005"/>
                    </a:ext>
                  </a:extLst>
                </a:gridCol>
                <a:gridCol w="733425">
                  <a:extLst>
                    <a:ext uri="{9D8B030D-6E8A-4147-A177-3AD203B41FA5}">
                      <a16:colId xmlns:a16="http://schemas.microsoft.com/office/drawing/2014/main" val="20006"/>
                    </a:ext>
                  </a:extLst>
                </a:gridCol>
                <a:gridCol w="733425">
                  <a:extLst>
                    <a:ext uri="{9D8B030D-6E8A-4147-A177-3AD203B41FA5}">
                      <a16:colId xmlns:a16="http://schemas.microsoft.com/office/drawing/2014/main" val="20007"/>
                    </a:ext>
                  </a:extLst>
                </a:gridCol>
              </a:tblGrid>
              <a:tr h="370840">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nvGraphicFramePr>
        <p:xfrm>
          <a:off x="4572000" y="2895600"/>
          <a:ext cx="2286000" cy="82296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70840">
                <a:tc>
                  <a:txBody>
                    <a:bodyPr/>
                    <a:lstStyle/>
                    <a:p>
                      <a:pPr algn="ctr"/>
                      <a:r>
                        <a:rPr lang="en-US" sz="2400" b="1" dirty="0">
                          <a:solidFill>
                            <a:srgbClr val="C00000"/>
                          </a:solidFill>
                        </a:rPr>
                        <a:t>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not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nvGraphicFramePr>
        <p:xfrm>
          <a:off x="4572000" y="4114800"/>
          <a:ext cx="2209800" cy="457200"/>
        </p:xfrm>
        <a:graphic>
          <a:graphicData uri="http://schemas.openxmlformats.org/drawingml/2006/table">
            <a:tbl>
              <a:tblPr firstRow="1" bandRow="1">
                <a:tableStyleId>{5940675A-B579-460E-94D1-54222C63F5DA}</a:tableStyleId>
              </a:tblPr>
              <a:tblGrid>
                <a:gridCol w="784123">
                  <a:extLst>
                    <a:ext uri="{9D8B030D-6E8A-4147-A177-3AD203B41FA5}">
                      <a16:colId xmlns:a16="http://schemas.microsoft.com/office/drawing/2014/main" val="20000"/>
                    </a:ext>
                  </a:extLst>
                </a:gridCol>
                <a:gridCol w="1425677">
                  <a:extLst>
                    <a:ext uri="{9D8B030D-6E8A-4147-A177-3AD203B41FA5}">
                      <a16:colId xmlns:a16="http://schemas.microsoft.com/office/drawing/2014/main" val="20001"/>
                    </a:ext>
                  </a:extLst>
                </a:gridCol>
              </a:tblGrid>
              <a:tr h="370840">
                <a:tc>
                  <a:txBody>
                    <a:bodyPr/>
                    <a:lstStyle/>
                    <a:p>
                      <a:pPr algn="ctr"/>
                      <a:r>
                        <a:rPr lang="en-US" sz="2400" b="1" dirty="0">
                          <a:solidFill>
                            <a:srgbClr val="C00000"/>
                          </a:solidFill>
                        </a:rPr>
                        <a:t>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not 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nvGraphicFramePr>
        <p:xfrm>
          <a:off x="4572000" y="4648200"/>
          <a:ext cx="2209800" cy="45720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70840">
                <a:tc>
                  <a:txBody>
                    <a:bodyPr/>
                    <a:lstStyle/>
                    <a:p>
                      <a:pPr algn="ctr"/>
                      <a:r>
                        <a:rPr lang="en-US" sz="2400" b="1" dirty="0">
                          <a:solidFill>
                            <a:srgbClr val="C00000"/>
                          </a:solidFill>
                        </a:rPr>
                        <a:t>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is not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nvGraphicFramePr>
        <p:xfrm>
          <a:off x="4572000" y="3505200"/>
          <a:ext cx="4572000" cy="45720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tblGrid>
              <a:tr h="370840">
                <a:tc>
                  <a:txBody>
                    <a:bodyPr/>
                    <a:lstStyle/>
                    <a:p>
                      <a:pPr algn="ctr"/>
                      <a:r>
                        <a:rPr lang="en-US" sz="2400" b="1" dirty="0">
                          <a:solidFill>
                            <a:srgbClr val="C00000"/>
                          </a:solidFill>
                        </a:rPr>
                        <a:t>&amp;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&gt;&gt;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&lt;&lt;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53913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arkare\AppData\Local\Microsoft\Windows\INetCache\IE\YFTFC7G9\PS2_RAM_Module[1].jpg"/>
          <p:cNvPicPr>
            <a:picLocks noChangeAspect="1" noChangeArrowheads="1"/>
          </p:cNvPicPr>
          <p:nvPr/>
        </p:nvPicPr>
        <p:blipFill rotWithShape="1">
          <a:blip r:embed="rId2" cstate="print">
            <a:clrChange>
              <a:clrFrom>
                <a:srgbClr val="4B4B67"/>
              </a:clrFrom>
              <a:clrTo>
                <a:srgbClr val="4B4B67">
                  <a:alpha val="0"/>
                </a:srgbClr>
              </a:clrTo>
            </a:clrChang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23637" t="16467" r="8873" b="18243"/>
          <a:stretch/>
        </p:blipFill>
        <p:spPr bwMode="auto">
          <a:xfrm rot="5400000">
            <a:off x="5303598" y="2283745"/>
            <a:ext cx="6171318" cy="206102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133600" y="304800"/>
            <a:ext cx="4572000" cy="838200"/>
          </a:xfrm>
        </p:spPr>
        <p:txBody>
          <a:bodyPr/>
          <a:lstStyle/>
          <a:p>
            <a:r>
              <a:rPr lang="en-US" dirty="0"/>
              <a:t>Variables</a:t>
            </a:r>
          </a:p>
        </p:txBody>
      </p:sp>
      <p:sp>
        <p:nvSpPr>
          <p:cNvPr id="3" name="Content Placeholder 2"/>
          <p:cNvSpPr>
            <a:spLocks noGrp="1"/>
          </p:cNvSpPr>
          <p:nvPr>
            <p:ph idx="1"/>
          </p:nvPr>
        </p:nvSpPr>
        <p:spPr>
          <a:xfrm>
            <a:off x="2133600" y="1066800"/>
            <a:ext cx="5562600" cy="5638800"/>
          </a:xfrm>
        </p:spPr>
        <p:txBody>
          <a:bodyPr>
            <a:normAutofit/>
          </a:bodyPr>
          <a:lstStyle/>
          <a:p>
            <a:r>
              <a:rPr lang="en-US" dirty="0"/>
              <a:t>A name associated with an object</a:t>
            </a:r>
          </a:p>
          <a:p>
            <a:r>
              <a:rPr lang="en-US" dirty="0"/>
              <a:t>Assignment used for binding</a:t>
            </a:r>
          </a:p>
          <a:p>
            <a:pPr marL="0" indent="0">
              <a:buNone/>
            </a:pPr>
            <a:r>
              <a:rPr lang="en-US" dirty="0">
                <a:solidFill>
                  <a:srgbClr val="FF0000"/>
                </a:solidFill>
              </a:rPr>
              <a:t>m = 64; </a:t>
            </a:r>
          </a:p>
          <a:p>
            <a:pPr marL="0" indent="0">
              <a:buNone/>
            </a:pPr>
            <a:r>
              <a:rPr lang="en-US" dirty="0">
                <a:solidFill>
                  <a:srgbClr val="FF0000"/>
                </a:solidFill>
              </a:rPr>
              <a:t>c = ‘</a:t>
            </a:r>
            <a:r>
              <a:rPr lang="en-US" dirty="0" err="1">
                <a:solidFill>
                  <a:srgbClr val="FF0000"/>
                </a:solidFill>
              </a:rPr>
              <a:t>Acads</a:t>
            </a:r>
            <a:r>
              <a:rPr lang="en-US" dirty="0">
                <a:solidFill>
                  <a:srgbClr val="FF0000"/>
                </a:solidFill>
              </a:rPr>
              <a:t>’;</a:t>
            </a:r>
          </a:p>
          <a:p>
            <a:pPr marL="0" indent="0">
              <a:buNone/>
            </a:pPr>
            <a:r>
              <a:rPr lang="en-US" dirty="0">
                <a:solidFill>
                  <a:srgbClr val="FF0000"/>
                </a:solidFill>
              </a:rPr>
              <a:t>f = 3.1416;</a:t>
            </a:r>
          </a:p>
          <a:p>
            <a:pPr marL="0" indent="0">
              <a:buNone/>
            </a:pPr>
            <a:endParaRPr lang="en-US" dirty="0">
              <a:solidFill>
                <a:srgbClr val="FF0000"/>
              </a:solidFill>
            </a:endParaRPr>
          </a:p>
          <a:p>
            <a:r>
              <a:rPr lang="en-US" dirty="0"/>
              <a:t> Variables can change their bindings </a:t>
            </a:r>
          </a:p>
          <a:p>
            <a:pPr marL="0" indent="0">
              <a:buNone/>
            </a:pPr>
            <a:r>
              <a:rPr lang="en-US" dirty="0">
                <a:solidFill>
                  <a:srgbClr val="FF0000"/>
                </a:solidFill>
              </a:rPr>
              <a:t>f = 2.7183;</a:t>
            </a:r>
          </a:p>
          <a:p>
            <a:endParaRPr lang="en-US" dirty="0"/>
          </a:p>
        </p:txBody>
      </p:sp>
      <p:sp>
        <p:nvSpPr>
          <p:cNvPr id="8" name="Date Placeholder 7"/>
          <p:cNvSpPr>
            <a:spLocks noGrp="1"/>
          </p:cNvSpPr>
          <p:nvPr>
            <p:ph type="dt" sz="half" idx="10"/>
          </p:nvPr>
        </p:nvSpPr>
        <p:spPr/>
        <p:txBody>
          <a:bodyPr/>
          <a:lstStyle/>
          <a:p>
            <a:pPr>
              <a:defRPr/>
            </a:pPr>
            <a:fld id="{5426ADF6-6B84-4F02-849F-FEB1A2521ECD}" type="datetime7">
              <a:rPr lang="en-US" smtClean="0"/>
              <a:t>Dec-23</a:t>
            </a:fld>
            <a:endParaRPr lang="en-US" dirty="0"/>
          </a:p>
        </p:txBody>
      </p:sp>
      <p:sp>
        <p:nvSpPr>
          <p:cNvPr id="9" name="Footer Placeholder 8"/>
          <p:cNvSpPr>
            <a:spLocks noGrp="1"/>
          </p:cNvSpPr>
          <p:nvPr>
            <p:ph type="ftr" sz="quarter" idx="11"/>
          </p:nvPr>
        </p:nvSpPr>
        <p:spPr/>
        <p:txBody>
          <a:bodyPr/>
          <a:lstStyle/>
          <a:p>
            <a:pPr>
              <a:defRPr/>
            </a:pPr>
            <a:r>
              <a:rPr lang="en-US"/>
              <a:t>Programming</a:t>
            </a:r>
            <a:endParaRPr lang="en-US" dirty="0"/>
          </a:p>
        </p:txBody>
      </p:sp>
      <p:sp>
        <p:nvSpPr>
          <p:cNvPr id="11" name="Slide Number Placeholder 10"/>
          <p:cNvSpPr>
            <a:spLocks noGrp="1"/>
          </p:cNvSpPr>
          <p:nvPr>
            <p:ph type="sldNum" sz="quarter" idx="12"/>
          </p:nvPr>
        </p:nvSpPr>
        <p:spPr/>
        <p:txBody>
          <a:bodyPr/>
          <a:lstStyle/>
          <a:p>
            <a:pPr>
              <a:defRPr/>
            </a:pPr>
            <a:fld id="{EC0A9AF3-268B-496B-8C8B-87FFEF969083}" type="slidenum">
              <a:rPr lang="en-US" smtClean="0"/>
              <a:pPr>
                <a:defRPr/>
              </a:pPr>
              <a:t>36</a:t>
            </a:fld>
            <a:endParaRPr lang="en-US" dirty="0"/>
          </a:p>
        </p:txBody>
      </p:sp>
      <p:sp>
        <p:nvSpPr>
          <p:cNvPr id="4" name="Rectangle 3"/>
          <p:cNvSpPr/>
          <p:nvPr/>
        </p:nvSpPr>
        <p:spPr bwMode="auto">
          <a:xfrm>
            <a:off x="7417777" y="1524000"/>
            <a:ext cx="1600200" cy="457200"/>
          </a:xfrm>
          <a:prstGeom prst="rect">
            <a:avLst/>
          </a:prstGeom>
          <a:solidFill>
            <a:srgbClr val="FFFF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lnSpc>
                <a:spcPct val="90000"/>
              </a:lnSpc>
              <a:spcBef>
                <a:spcPct val="25000"/>
              </a:spcBef>
              <a:spcAft>
                <a:spcPct val="0"/>
              </a:spcAft>
              <a:buClr>
                <a:schemeClr val="bg1"/>
              </a:buClr>
              <a:buSzPct val="100000"/>
            </a:pPr>
            <a:r>
              <a:rPr lang="en-US" sz="2800" dirty="0">
                <a:latin typeface="Verdana" pitchFamily="34" charset="0"/>
              </a:rPr>
              <a:t>64</a:t>
            </a:r>
            <a:endParaRPr lang="en-US" sz="2000" dirty="0">
              <a:latin typeface="Verdana" pitchFamily="34" charset="0"/>
            </a:endParaRPr>
          </a:p>
        </p:txBody>
      </p:sp>
      <p:sp>
        <p:nvSpPr>
          <p:cNvPr id="5" name="Rectangle 4"/>
          <p:cNvSpPr/>
          <p:nvPr/>
        </p:nvSpPr>
        <p:spPr bwMode="auto">
          <a:xfrm>
            <a:off x="7438559" y="2209800"/>
            <a:ext cx="1506682" cy="457200"/>
          </a:xfrm>
          <a:prstGeom prst="rect">
            <a:avLst/>
          </a:prstGeom>
          <a:solidFill>
            <a:srgbClr val="FFFF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lnSpc>
                <a:spcPct val="90000"/>
              </a:lnSpc>
              <a:spcBef>
                <a:spcPct val="25000"/>
              </a:spcBef>
              <a:spcAft>
                <a:spcPct val="0"/>
              </a:spcAft>
              <a:buClr>
                <a:schemeClr val="bg1"/>
              </a:buClr>
              <a:buSzPct val="100000"/>
            </a:pPr>
            <a:r>
              <a:rPr lang="en-US" sz="2800" dirty="0" err="1">
                <a:latin typeface="Verdana" pitchFamily="34" charset="0"/>
              </a:rPr>
              <a:t>Acads</a:t>
            </a:r>
            <a:endParaRPr lang="en-US" sz="2000" dirty="0">
              <a:latin typeface="Verdana" pitchFamily="34" charset="0"/>
            </a:endParaRPr>
          </a:p>
        </p:txBody>
      </p:sp>
      <p:sp>
        <p:nvSpPr>
          <p:cNvPr id="6" name="Rectangle 5"/>
          <p:cNvSpPr/>
          <p:nvPr/>
        </p:nvSpPr>
        <p:spPr bwMode="auto">
          <a:xfrm>
            <a:off x="7391401" y="2971800"/>
            <a:ext cx="1922318" cy="457200"/>
          </a:xfrm>
          <a:prstGeom prst="rect">
            <a:avLst/>
          </a:prstGeom>
          <a:solidFill>
            <a:srgbClr val="FFFF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lnSpc>
                <a:spcPct val="90000"/>
              </a:lnSpc>
              <a:spcBef>
                <a:spcPct val="25000"/>
              </a:spcBef>
              <a:spcAft>
                <a:spcPct val="0"/>
              </a:spcAft>
              <a:buClr>
                <a:schemeClr val="bg1"/>
              </a:buClr>
              <a:buSzPct val="100000"/>
            </a:pPr>
            <a:r>
              <a:rPr lang="en-US" sz="3200" dirty="0">
                <a:latin typeface="Verdana" pitchFamily="34" charset="0"/>
              </a:rPr>
              <a:t>3.1416</a:t>
            </a:r>
          </a:p>
        </p:txBody>
      </p:sp>
      <p:sp>
        <p:nvSpPr>
          <p:cNvPr id="14" name="Rectangle 13"/>
          <p:cNvSpPr/>
          <p:nvPr/>
        </p:nvSpPr>
        <p:spPr bwMode="auto">
          <a:xfrm>
            <a:off x="7391400" y="4953000"/>
            <a:ext cx="1922318" cy="457200"/>
          </a:xfrm>
          <a:prstGeom prst="rect">
            <a:avLst/>
          </a:prstGeom>
          <a:solidFill>
            <a:srgbClr val="FFFF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lnSpc>
                <a:spcPct val="90000"/>
              </a:lnSpc>
              <a:spcBef>
                <a:spcPct val="25000"/>
              </a:spcBef>
              <a:spcAft>
                <a:spcPct val="0"/>
              </a:spcAft>
              <a:buClr>
                <a:schemeClr val="bg1"/>
              </a:buClr>
              <a:buSzPct val="100000"/>
            </a:pPr>
            <a:r>
              <a:rPr lang="en-US" sz="3200" dirty="0">
                <a:latin typeface="Verdana" pitchFamily="34" charset="0"/>
              </a:rPr>
              <a:t>2.7183</a:t>
            </a:r>
          </a:p>
        </p:txBody>
      </p:sp>
      <p:sp>
        <p:nvSpPr>
          <p:cNvPr id="10" name="TextBox 9"/>
          <p:cNvSpPr txBox="1"/>
          <p:nvPr/>
        </p:nvSpPr>
        <p:spPr>
          <a:xfrm>
            <a:off x="9911800" y="928916"/>
            <a:ext cx="559769" cy="646331"/>
          </a:xfrm>
          <a:prstGeom prst="rect">
            <a:avLst/>
          </a:prstGeom>
          <a:noFill/>
        </p:spPr>
        <p:txBody>
          <a:bodyPr wrap="none" rtlCol="0">
            <a:spAutoFit/>
          </a:bodyPr>
          <a:lstStyle/>
          <a:p>
            <a:r>
              <a:rPr lang="en-US" sz="3600" b="1" dirty="0">
                <a:solidFill>
                  <a:srgbClr val="C00000"/>
                </a:solidFill>
              </a:rPr>
              <a:t>m</a:t>
            </a:r>
          </a:p>
        </p:txBody>
      </p:sp>
      <p:sp>
        <p:nvSpPr>
          <p:cNvPr id="15" name="TextBox 14"/>
          <p:cNvSpPr txBox="1"/>
          <p:nvPr/>
        </p:nvSpPr>
        <p:spPr>
          <a:xfrm>
            <a:off x="10065688" y="2477870"/>
            <a:ext cx="378630" cy="646331"/>
          </a:xfrm>
          <a:prstGeom prst="rect">
            <a:avLst/>
          </a:prstGeom>
          <a:noFill/>
        </p:spPr>
        <p:txBody>
          <a:bodyPr wrap="none" rtlCol="0">
            <a:spAutoFit/>
          </a:bodyPr>
          <a:lstStyle/>
          <a:p>
            <a:r>
              <a:rPr lang="en-US" sz="3600" b="1" dirty="0">
                <a:solidFill>
                  <a:srgbClr val="C00000"/>
                </a:solidFill>
              </a:rPr>
              <a:t>c</a:t>
            </a:r>
          </a:p>
        </p:txBody>
      </p:sp>
      <p:sp>
        <p:nvSpPr>
          <p:cNvPr id="16" name="TextBox 15"/>
          <p:cNvSpPr txBox="1"/>
          <p:nvPr/>
        </p:nvSpPr>
        <p:spPr>
          <a:xfrm>
            <a:off x="10116984" y="3730498"/>
            <a:ext cx="338554" cy="646331"/>
          </a:xfrm>
          <a:prstGeom prst="rect">
            <a:avLst/>
          </a:prstGeom>
          <a:noFill/>
        </p:spPr>
        <p:txBody>
          <a:bodyPr wrap="none" rtlCol="0">
            <a:spAutoFit/>
          </a:bodyPr>
          <a:lstStyle/>
          <a:p>
            <a:r>
              <a:rPr lang="en-US" sz="3600" b="1" dirty="0">
                <a:solidFill>
                  <a:srgbClr val="C00000"/>
                </a:solidFill>
              </a:rPr>
              <a:t>f</a:t>
            </a:r>
          </a:p>
        </p:txBody>
      </p:sp>
      <p:cxnSp>
        <p:nvCxnSpPr>
          <p:cNvPr id="17" name="Curved Connector 16"/>
          <p:cNvCxnSpPr>
            <a:stCxn id="10" idx="1"/>
            <a:endCxn id="4" idx="3"/>
          </p:cNvCxnSpPr>
          <p:nvPr/>
        </p:nvCxnSpPr>
        <p:spPr>
          <a:xfrm rot="10800000" flipV="1">
            <a:off x="9017977" y="1252081"/>
            <a:ext cx="893822" cy="500519"/>
          </a:xfrm>
          <a:prstGeom prst="curvedConnector3">
            <a:avLst/>
          </a:prstGeom>
          <a:ln>
            <a:solidFill>
              <a:srgbClr val="0070C0"/>
            </a:solidFill>
            <a:tailEnd type="arrow"/>
          </a:ln>
        </p:spPr>
        <p:style>
          <a:lnRef idx="3">
            <a:schemeClr val="dk1"/>
          </a:lnRef>
          <a:fillRef idx="0">
            <a:schemeClr val="dk1"/>
          </a:fillRef>
          <a:effectRef idx="2">
            <a:schemeClr val="dk1"/>
          </a:effectRef>
          <a:fontRef idx="minor">
            <a:schemeClr val="tx1"/>
          </a:fontRef>
        </p:style>
      </p:cxnSp>
      <p:cxnSp>
        <p:nvCxnSpPr>
          <p:cNvPr id="18" name="Curved Connector 17"/>
          <p:cNvCxnSpPr>
            <a:stCxn id="15" idx="1"/>
            <a:endCxn id="5" idx="3"/>
          </p:cNvCxnSpPr>
          <p:nvPr/>
        </p:nvCxnSpPr>
        <p:spPr>
          <a:xfrm rot="10800000">
            <a:off x="8945243" y="2438402"/>
            <a:ext cx="1120447" cy="362635"/>
          </a:xfrm>
          <a:prstGeom prst="curvedConnector3">
            <a:avLst/>
          </a:prstGeom>
          <a:ln>
            <a:solidFill>
              <a:srgbClr val="0070C0"/>
            </a:solidFill>
            <a:tailEnd type="arrow"/>
          </a:ln>
        </p:spPr>
        <p:style>
          <a:lnRef idx="3">
            <a:schemeClr val="dk1"/>
          </a:lnRef>
          <a:fillRef idx="0">
            <a:schemeClr val="dk1"/>
          </a:fillRef>
          <a:effectRef idx="2">
            <a:schemeClr val="dk1"/>
          </a:effectRef>
          <a:fontRef idx="minor">
            <a:schemeClr val="tx1"/>
          </a:fontRef>
        </p:style>
      </p:cxnSp>
      <p:cxnSp>
        <p:nvCxnSpPr>
          <p:cNvPr id="19" name="Curved Connector 18"/>
          <p:cNvCxnSpPr>
            <a:stCxn id="16" idx="1"/>
            <a:endCxn id="6" idx="3"/>
          </p:cNvCxnSpPr>
          <p:nvPr/>
        </p:nvCxnSpPr>
        <p:spPr>
          <a:xfrm rot="10800000">
            <a:off x="9313721" y="3200402"/>
            <a:ext cx="803265" cy="853263"/>
          </a:xfrm>
          <a:prstGeom prst="curvedConnector3">
            <a:avLst/>
          </a:prstGeom>
          <a:ln>
            <a:solidFill>
              <a:srgbClr val="0070C0"/>
            </a:solidFill>
            <a:tailEnd type="arrow"/>
          </a:ln>
        </p:spPr>
        <p:style>
          <a:lnRef idx="3">
            <a:schemeClr val="dk1"/>
          </a:lnRef>
          <a:fillRef idx="0">
            <a:schemeClr val="dk1"/>
          </a:fillRef>
          <a:effectRef idx="2">
            <a:schemeClr val="dk1"/>
          </a:effectRef>
          <a:fontRef idx="minor">
            <a:schemeClr val="tx1"/>
          </a:fontRef>
        </p:style>
      </p:cxnSp>
      <p:cxnSp>
        <p:nvCxnSpPr>
          <p:cNvPr id="20" name="Curved Connector 19"/>
          <p:cNvCxnSpPr>
            <a:stCxn id="16" idx="1"/>
            <a:endCxn id="14" idx="3"/>
          </p:cNvCxnSpPr>
          <p:nvPr/>
        </p:nvCxnSpPr>
        <p:spPr>
          <a:xfrm rot="10800000" flipV="1">
            <a:off x="9313718" y="4053663"/>
            <a:ext cx="803266" cy="1127937"/>
          </a:xfrm>
          <a:prstGeom prst="curvedConnector3">
            <a:avLst/>
          </a:prstGeom>
          <a:ln>
            <a:solidFill>
              <a:srgbClr val="0070C0"/>
            </a:solidFill>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6524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500"/>
                                        <p:tgtEl>
                                          <p:spTgt spid="3">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500"/>
                                        <p:tgtEl>
                                          <p:spTgt spid="6"/>
                                        </p:tgtEl>
                                      </p:cBhvr>
                                    </p:animEffec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Effect transition="in" filter="fade">
                                      <p:cBhvr>
                                        <p:cTn id="67" dur="500"/>
                                        <p:tgtEl>
                                          <p:spTgt spid="3">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7" end="7"/>
                                            </p:txEl>
                                          </p:spTgt>
                                        </p:tgtEl>
                                        <p:attrNameLst>
                                          <p:attrName>style.visibility</p:attrName>
                                        </p:attrNameLst>
                                      </p:cBhvr>
                                      <p:to>
                                        <p:strVal val="visible"/>
                                      </p:to>
                                    </p:set>
                                    <p:animEffect transition="in" filter="fade">
                                      <p:cBhvr>
                                        <p:cTn id="72" dur="500"/>
                                        <p:tgtEl>
                                          <p:spTgt spid="3">
                                            <p:txEl>
                                              <p:pRg st="7" end="7"/>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500"/>
                                        <p:tgtEl>
                                          <p:spTgt spid="14"/>
                                        </p:tgtEl>
                                      </p:cBhvr>
                                    </p:animEffect>
                                  </p:childTnLst>
                                </p:cTn>
                              </p:par>
                            </p:childTnLst>
                          </p:cTn>
                        </p:par>
                        <p:par>
                          <p:cTn id="78" fill="hold">
                            <p:stCondLst>
                              <p:cond delay="500"/>
                            </p:stCondLst>
                            <p:childTnLst>
                              <p:par>
                                <p:cTn id="79" presetID="10" presetClass="exit" presetSubtype="0" fill="hold" nodeType="afterEffect">
                                  <p:stCondLst>
                                    <p:cond delay="0"/>
                                  </p:stCondLst>
                                  <p:childTnLst>
                                    <p:animEffect transition="out" filter="fade">
                                      <p:cBhvr>
                                        <p:cTn id="80" dur="500"/>
                                        <p:tgtEl>
                                          <p:spTgt spid="19"/>
                                        </p:tgtEl>
                                      </p:cBhvr>
                                    </p:animEffect>
                                    <p:set>
                                      <p:cBhvr>
                                        <p:cTn id="81" dur="1" fill="hold">
                                          <p:stCondLst>
                                            <p:cond delay="499"/>
                                          </p:stCondLst>
                                        </p:cTn>
                                        <p:tgtEl>
                                          <p:spTgt spid="19"/>
                                        </p:tgtEl>
                                        <p:attrNameLst>
                                          <p:attrName>style.visibility</p:attrName>
                                        </p:attrNameLst>
                                      </p:cBhvr>
                                      <p:to>
                                        <p:strVal val="hidden"/>
                                      </p:to>
                                    </p:set>
                                  </p:childTnLst>
                                </p:cTn>
                              </p:par>
                            </p:childTnLst>
                          </p:cTn>
                        </p:par>
                        <p:par>
                          <p:cTn id="82" fill="hold">
                            <p:stCondLst>
                              <p:cond delay="1000"/>
                            </p:stCondLst>
                            <p:childTnLst>
                              <p:par>
                                <p:cTn id="83" presetID="10" presetClass="entr" presetSubtype="0" fill="hold" nodeType="after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fade">
                                      <p:cBhvr>
                                        <p:cTn id="8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14" grpId="0" animBg="1"/>
      <p:bldP spid="10" grpId="0"/>
      <p:bldP spid="15" grpId="0"/>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Statement</a:t>
            </a:r>
          </a:p>
        </p:txBody>
      </p:sp>
      <p:sp>
        <p:nvSpPr>
          <p:cNvPr id="3" name="Content Placeholder 2"/>
          <p:cNvSpPr>
            <a:spLocks noGrp="1"/>
          </p:cNvSpPr>
          <p:nvPr>
            <p:ph idx="1"/>
          </p:nvPr>
        </p:nvSpPr>
        <p:spPr/>
        <p:txBody>
          <a:bodyPr>
            <a:normAutofit/>
          </a:bodyPr>
          <a:lstStyle/>
          <a:p>
            <a:r>
              <a:rPr lang="en-US" dirty="0"/>
              <a:t>A simple assignment statement</a:t>
            </a:r>
          </a:p>
          <a:p>
            <a:pPr marL="0" indent="0" algn="ctr">
              <a:buNone/>
            </a:pPr>
            <a:r>
              <a:rPr lang="en-US" i="1" dirty="0"/>
              <a:t>Variable = Expression;</a:t>
            </a:r>
          </a:p>
          <a:p>
            <a:r>
              <a:rPr lang="en-US" dirty="0"/>
              <a:t>Computes the value (object) of the expression on the right hand side expression (</a:t>
            </a:r>
            <a:r>
              <a:rPr lang="en-US" dirty="0">
                <a:solidFill>
                  <a:srgbClr val="FF0000"/>
                </a:solidFill>
              </a:rPr>
              <a:t>RHS</a:t>
            </a:r>
            <a:r>
              <a:rPr lang="en-US" dirty="0"/>
              <a:t>)</a:t>
            </a:r>
          </a:p>
          <a:p>
            <a:r>
              <a:rPr lang="en-US" dirty="0"/>
              <a:t>Associates the name (variable) on the left hand side (</a:t>
            </a:r>
            <a:r>
              <a:rPr lang="en-US" dirty="0">
                <a:solidFill>
                  <a:srgbClr val="FF0000"/>
                </a:solidFill>
              </a:rPr>
              <a:t>LHS</a:t>
            </a:r>
            <a:r>
              <a:rPr lang="en-US" dirty="0"/>
              <a:t>) with the RHS value</a:t>
            </a:r>
          </a:p>
          <a:p>
            <a:r>
              <a:rPr lang="en-US" dirty="0">
                <a:solidFill>
                  <a:srgbClr val="FF0000"/>
                </a:solidFill>
              </a:rPr>
              <a:t>=</a:t>
            </a:r>
            <a:r>
              <a:rPr lang="en-US" dirty="0"/>
              <a:t> is known as the assignment operator.</a:t>
            </a:r>
          </a:p>
        </p:txBody>
      </p:sp>
      <p:sp>
        <p:nvSpPr>
          <p:cNvPr id="7" name="Date Placeholder 6"/>
          <p:cNvSpPr>
            <a:spLocks noGrp="1"/>
          </p:cNvSpPr>
          <p:nvPr>
            <p:ph type="dt" sz="half" idx="10"/>
          </p:nvPr>
        </p:nvSpPr>
        <p:spPr/>
        <p:txBody>
          <a:bodyPr/>
          <a:lstStyle/>
          <a:p>
            <a:pPr>
              <a:defRPr/>
            </a:pPr>
            <a:fld id="{89820295-BBF2-45EF-9D44-B648C015D9DE}" type="datetime7">
              <a:rPr lang="en-US" smtClean="0"/>
              <a:t>Dec-23</a:t>
            </a:fld>
            <a:endParaRPr lang="en-US" dirty="0"/>
          </a:p>
        </p:txBody>
      </p:sp>
      <p:sp>
        <p:nvSpPr>
          <p:cNvPr id="8" name="Footer Placeholder 7"/>
          <p:cNvSpPr>
            <a:spLocks noGrp="1"/>
          </p:cNvSpPr>
          <p:nvPr>
            <p:ph type="ftr" sz="quarter" idx="11"/>
          </p:nvPr>
        </p:nvSpPr>
        <p:spPr/>
        <p:txBody>
          <a:bodyPr/>
          <a:lstStyle/>
          <a:p>
            <a:pPr>
              <a:defRPr/>
            </a:pPr>
            <a:r>
              <a:rPr lang="en-US"/>
              <a:t>Programming</a:t>
            </a:r>
            <a:endParaRPr lang="en-US" dirty="0"/>
          </a:p>
        </p:txBody>
      </p:sp>
      <p:sp>
        <p:nvSpPr>
          <p:cNvPr id="9" name="Slide Number Placeholder 8"/>
          <p:cNvSpPr>
            <a:spLocks noGrp="1"/>
          </p:cNvSpPr>
          <p:nvPr>
            <p:ph type="sldNum" sz="quarter" idx="12"/>
          </p:nvPr>
        </p:nvSpPr>
        <p:spPr/>
        <p:txBody>
          <a:bodyPr/>
          <a:lstStyle/>
          <a:p>
            <a:pPr>
              <a:defRPr/>
            </a:pPr>
            <a:fld id="{EC0A9AF3-268B-496B-8C8B-87FFEF969083}" type="slidenum">
              <a:rPr lang="en-US" smtClean="0"/>
              <a:pPr>
                <a:defRPr/>
              </a:pPr>
              <a:t>37</a:t>
            </a:fld>
            <a:endParaRPr lang="en-US" dirty="0"/>
          </a:p>
        </p:txBody>
      </p:sp>
    </p:spTree>
    <p:extLst>
      <p:ext uri="{BB962C8B-B14F-4D97-AF65-F5344CB8AC3E}">
        <p14:creationId xmlns:p14="http://schemas.microsoft.com/office/powerpoint/2010/main" val="222141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Assignments</a:t>
            </a:r>
          </a:p>
        </p:txBody>
      </p:sp>
      <p:sp>
        <p:nvSpPr>
          <p:cNvPr id="3" name="Content Placeholder 2"/>
          <p:cNvSpPr>
            <a:spLocks noGrp="1"/>
          </p:cNvSpPr>
          <p:nvPr>
            <p:ph idx="1"/>
          </p:nvPr>
        </p:nvSpPr>
        <p:spPr>
          <a:xfrm>
            <a:off x="2133600" y="1524000"/>
            <a:ext cx="8229600" cy="4876800"/>
          </a:xfrm>
        </p:spPr>
        <p:txBody>
          <a:bodyPr>
            <a:normAutofit/>
          </a:bodyPr>
          <a:lstStyle/>
          <a:p>
            <a:r>
              <a:rPr lang="en-US" dirty="0"/>
              <a:t>Python allows multiple assignments</a:t>
            </a:r>
          </a:p>
          <a:p>
            <a:pPr marL="857250" lvl="2" indent="0">
              <a:buNone/>
            </a:pPr>
            <a:r>
              <a:rPr lang="en-US" sz="2800" b="1" dirty="0">
                <a:solidFill>
                  <a:srgbClr val="FF0000"/>
                </a:solidFill>
                <a:latin typeface="Courier New" panose="02070309020205020404" pitchFamily="49" charset="0"/>
                <a:cs typeface="Courier New" panose="02070309020205020404" pitchFamily="49" charset="0"/>
              </a:rPr>
              <a:t>x, y = 10, 20 </a:t>
            </a:r>
          </a:p>
          <a:p>
            <a:r>
              <a:rPr lang="en-US" dirty="0"/>
              <a:t>Evaluation of multiple assignment statement:</a:t>
            </a:r>
          </a:p>
          <a:p>
            <a:pPr lvl="1"/>
            <a:r>
              <a:rPr lang="en-US" dirty="0"/>
              <a:t>All the expressions on the RHS of the </a:t>
            </a:r>
            <a:r>
              <a:rPr lang="en-US" dirty="0">
                <a:solidFill>
                  <a:srgbClr val="FF0000"/>
                </a:solidFill>
              </a:rPr>
              <a:t>=</a:t>
            </a:r>
            <a:r>
              <a:rPr lang="en-US" dirty="0"/>
              <a:t> are first evaluated </a:t>
            </a:r>
            <a:r>
              <a:rPr lang="en-US" b="1" dirty="0"/>
              <a:t>before any binding happens</a:t>
            </a:r>
            <a:r>
              <a:rPr lang="en-US" dirty="0"/>
              <a:t>.</a:t>
            </a:r>
          </a:p>
          <a:p>
            <a:pPr lvl="1"/>
            <a:r>
              <a:rPr lang="en-US" dirty="0"/>
              <a:t>Values of the expressions are bound to the corresponding variable on the LHS.</a:t>
            </a:r>
          </a:p>
          <a:p>
            <a:pPr marL="857250" lvl="2" indent="0">
              <a:buNone/>
            </a:pPr>
            <a:r>
              <a:rPr lang="en-US" sz="2800" b="1" dirty="0">
                <a:solidFill>
                  <a:srgbClr val="FF0000"/>
                </a:solidFill>
                <a:latin typeface="Courier New" panose="02070309020205020404" pitchFamily="49" charset="0"/>
                <a:cs typeface="Courier New" panose="02070309020205020404" pitchFamily="49" charset="0"/>
              </a:rPr>
              <a:t>x, y = 10, 20 </a:t>
            </a:r>
          </a:p>
          <a:p>
            <a:pPr marL="857250" lvl="2" indent="0">
              <a:buNone/>
            </a:pPr>
            <a:r>
              <a:rPr lang="en-US" sz="2800" b="1" dirty="0">
                <a:solidFill>
                  <a:srgbClr val="FF0000"/>
                </a:solidFill>
                <a:latin typeface="Courier New" panose="02070309020205020404" pitchFamily="49" charset="0"/>
                <a:cs typeface="Courier New" panose="02070309020205020404" pitchFamily="49" charset="0"/>
              </a:rPr>
              <a:t>x, y = y+1, x+1</a:t>
            </a:r>
            <a:endParaRPr lang="en-US" dirty="0"/>
          </a:p>
        </p:txBody>
      </p:sp>
      <p:sp>
        <p:nvSpPr>
          <p:cNvPr id="8" name="Date Placeholder 7"/>
          <p:cNvSpPr>
            <a:spLocks noGrp="1"/>
          </p:cNvSpPr>
          <p:nvPr>
            <p:ph type="dt" sz="half" idx="10"/>
          </p:nvPr>
        </p:nvSpPr>
        <p:spPr/>
        <p:txBody>
          <a:bodyPr/>
          <a:lstStyle/>
          <a:p>
            <a:pPr>
              <a:defRPr/>
            </a:pPr>
            <a:fld id="{3E5A133D-5387-4A22-9D86-FBCEE727685F}" type="datetime7">
              <a:rPr lang="en-US" smtClean="0"/>
              <a:t>Dec-23</a:t>
            </a:fld>
            <a:endParaRPr lang="en-US" dirty="0"/>
          </a:p>
        </p:txBody>
      </p:sp>
      <p:sp>
        <p:nvSpPr>
          <p:cNvPr id="10" name="Footer Placeholder 9"/>
          <p:cNvSpPr>
            <a:spLocks noGrp="1"/>
          </p:cNvSpPr>
          <p:nvPr>
            <p:ph type="ftr" sz="quarter" idx="11"/>
          </p:nvPr>
        </p:nvSpPr>
        <p:spPr/>
        <p:txBody>
          <a:bodyPr/>
          <a:lstStyle/>
          <a:p>
            <a:pPr>
              <a:defRPr/>
            </a:pPr>
            <a:r>
              <a:rPr lang="en-US"/>
              <a:t>Programming</a:t>
            </a:r>
            <a:endParaRPr lang="en-US" dirty="0"/>
          </a:p>
        </p:txBody>
      </p:sp>
      <p:sp>
        <p:nvSpPr>
          <p:cNvPr id="11" name="Slide Number Placeholder 10"/>
          <p:cNvSpPr>
            <a:spLocks noGrp="1"/>
          </p:cNvSpPr>
          <p:nvPr>
            <p:ph type="sldNum" sz="quarter" idx="12"/>
          </p:nvPr>
        </p:nvSpPr>
        <p:spPr/>
        <p:txBody>
          <a:bodyPr/>
          <a:lstStyle/>
          <a:p>
            <a:pPr>
              <a:defRPr/>
            </a:pPr>
            <a:fld id="{EC0A9AF3-268B-496B-8C8B-87FFEF969083}" type="slidenum">
              <a:rPr lang="en-US" smtClean="0"/>
              <a:pPr>
                <a:defRPr/>
              </a:pPr>
              <a:t>38</a:t>
            </a:fld>
            <a:endParaRPr lang="en-US" dirty="0"/>
          </a:p>
        </p:txBody>
      </p:sp>
      <p:sp>
        <p:nvSpPr>
          <p:cNvPr id="7" name="Rounded Rectangle 6"/>
          <p:cNvSpPr/>
          <p:nvPr/>
        </p:nvSpPr>
        <p:spPr bwMode="auto">
          <a:xfrm>
            <a:off x="6172200" y="2057400"/>
            <a:ext cx="4267200" cy="571500"/>
          </a:xfrm>
          <a:prstGeom prst="roundRect">
            <a:avLst/>
          </a:prstGeom>
          <a:solidFill>
            <a:schemeClr val="accent1">
              <a:lumMod val="60000"/>
              <a:lumOff val="40000"/>
            </a:scheme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fontAlgn="base">
              <a:lnSpc>
                <a:spcPct val="90000"/>
              </a:lnSpc>
              <a:spcBef>
                <a:spcPct val="25000"/>
              </a:spcBef>
              <a:spcAft>
                <a:spcPct val="0"/>
              </a:spcAft>
              <a:buClr>
                <a:schemeClr val="bg1"/>
              </a:buClr>
              <a:buSzPct val="100000"/>
            </a:pPr>
            <a:r>
              <a:rPr lang="en-US" sz="2400" dirty="0">
                <a:latin typeface="Verdana" pitchFamily="34" charset="0"/>
              </a:rPr>
              <a:t>Binds x to 10 and y to 20</a:t>
            </a:r>
          </a:p>
        </p:txBody>
      </p:sp>
      <p:sp>
        <p:nvSpPr>
          <p:cNvPr id="9" name="Rounded Rectangle 8"/>
          <p:cNvSpPr/>
          <p:nvPr/>
        </p:nvSpPr>
        <p:spPr bwMode="auto">
          <a:xfrm>
            <a:off x="6553200" y="5029200"/>
            <a:ext cx="3886200" cy="1371600"/>
          </a:xfrm>
          <a:prstGeom prst="roundRect">
            <a:avLst/>
          </a:prstGeom>
          <a:solidFill>
            <a:schemeClr val="accent1">
              <a:lumMod val="60000"/>
              <a:lumOff val="40000"/>
            </a:scheme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fontAlgn="base">
              <a:lnSpc>
                <a:spcPct val="90000"/>
              </a:lnSpc>
              <a:spcBef>
                <a:spcPct val="25000"/>
              </a:spcBef>
              <a:spcAft>
                <a:spcPct val="0"/>
              </a:spcAft>
              <a:buClr>
                <a:schemeClr val="bg1"/>
              </a:buClr>
              <a:buSzPct val="100000"/>
            </a:pPr>
            <a:r>
              <a:rPr lang="en-US" sz="2800" dirty="0">
                <a:latin typeface="Verdana" pitchFamily="34" charset="0"/>
              </a:rPr>
              <a:t>x is bound to 21 and y to 11 at the end of the program</a:t>
            </a:r>
          </a:p>
        </p:txBody>
      </p:sp>
    </p:spTree>
    <p:extLst>
      <p:ext uri="{BB962C8B-B14F-4D97-AF65-F5344CB8AC3E}">
        <p14:creationId xmlns:p14="http://schemas.microsoft.com/office/powerpoint/2010/main" val="415033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Programming using Python</a:t>
            </a:r>
          </a:p>
        </p:txBody>
      </p:sp>
      <p:sp>
        <p:nvSpPr>
          <p:cNvPr id="3" name="Subtitle 2"/>
          <p:cNvSpPr>
            <a:spLocks noGrp="1"/>
          </p:cNvSpPr>
          <p:nvPr>
            <p:ph type="subTitle" idx="1"/>
          </p:nvPr>
        </p:nvSpPr>
        <p:spPr/>
        <p:txBody>
          <a:bodyPr/>
          <a:lstStyle/>
          <a:p>
            <a:r>
              <a:rPr lang="en-US" dirty="0"/>
              <a:t>Operators and Expressions</a:t>
            </a:r>
          </a:p>
        </p:txBody>
      </p:sp>
      <p:sp>
        <p:nvSpPr>
          <p:cNvPr id="4" name="Date Placeholder 3"/>
          <p:cNvSpPr>
            <a:spLocks noGrp="1"/>
          </p:cNvSpPr>
          <p:nvPr>
            <p:ph type="dt" sz="half" idx="10"/>
          </p:nvPr>
        </p:nvSpPr>
        <p:spPr/>
        <p:txBody>
          <a:bodyPr/>
          <a:lstStyle/>
          <a:p>
            <a:pPr>
              <a:defRPr/>
            </a:pPr>
            <a:fld id="{F75F7A60-73A7-46B9-90FE-8C6A930167A9}" type="datetime1">
              <a:rPr lang="en-US" smtClean="0"/>
              <a:t>12/16/2023</a:t>
            </a:fld>
            <a:endParaRPr lang="en-US" dirty="0"/>
          </a:p>
        </p:txBody>
      </p:sp>
      <p:sp>
        <p:nvSpPr>
          <p:cNvPr id="7" name="Footer Placeholder 6"/>
          <p:cNvSpPr>
            <a:spLocks noGrp="1"/>
          </p:cNvSpPr>
          <p:nvPr>
            <p:ph type="ftr" sz="quarter" idx="11"/>
          </p:nvPr>
        </p:nvSpPr>
        <p:spPr/>
        <p:txBody>
          <a:bodyPr/>
          <a:lstStyle/>
          <a:p>
            <a:pPr>
              <a:defRPr/>
            </a:pPr>
            <a:r>
              <a:rPr lang="en-US" dirty="0"/>
              <a:t>Programming</a:t>
            </a:r>
          </a:p>
        </p:txBody>
      </p:sp>
      <p:sp>
        <p:nvSpPr>
          <p:cNvPr id="8" name="Slide Number Placeholder 7"/>
          <p:cNvSpPr>
            <a:spLocks noGrp="1"/>
          </p:cNvSpPr>
          <p:nvPr>
            <p:ph type="sldNum" sz="quarter" idx="12"/>
          </p:nvPr>
        </p:nvSpPr>
        <p:spPr/>
        <p:txBody>
          <a:bodyPr/>
          <a:lstStyle/>
          <a:p>
            <a:pPr>
              <a:defRPr/>
            </a:pPr>
            <a:fld id="{E106E5FE-2B70-4D48-BE0C-1D2745C5F17A}" type="slidenum">
              <a:rPr lang="en-US" smtClean="0"/>
              <a:t>39</a:t>
            </a:fld>
            <a:endParaRPr lang="en-US" dirty="0"/>
          </a:p>
        </p:txBody>
      </p:sp>
    </p:spTree>
    <p:extLst>
      <p:ext uri="{BB962C8B-B14F-4D97-AF65-F5344CB8AC3E}">
        <p14:creationId xmlns:p14="http://schemas.microsoft.com/office/powerpoint/2010/main" val="3797112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DCE5A2-451F-432A-BE64-C04DA280DB26}"/>
              </a:ext>
            </a:extLst>
          </p:cNvPr>
          <p:cNvSpPr>
            <a:spLocks noGrp="1"/>
          </p:cNvSpPr>
          <p:nvPr>
            <p:ph idx="1"/>
          </p:nvPr>
        </p:nvSpPr>
        <p:spPr>
          <a:xfrm>
            <a:off x="677333" y="1305168"/>
            <a:ext cx="10506481" cy="5455140"/>
          </a:xfrm>
        </p:spPr>
        <p:txBody>
          <a:bodyPr>
            <a:normAutofit fontScale="32500" lnSpcReduction="20000"/>
          </a:bodyPr>
          <a:lstStyle/>
          <a:p>
            <a:endParaRPr lang="en-US" sz="1800" b="0" i="0" u="none" strike="noStrike" baseline="0" dirty="0">
              <a:solidFill>
                <a:srgbClr val="000000"/>
              </a:solidFill>
              <a:latin typeface="Times New Roman" panose="02020603050405020304" pitchFamily="18" charset="0"/>
            </a:endParaRPr>
          </a:p>
          <a:p>
            <a:r>
              <a:rPr lang="en-US" sz="6400" b="1" i="1" u="none" strike="noStrike" baseline="0" dirty="0">
                <a:solidFill>
                  <a:srgbClr val="000000"/>
                </a:solidFill>
                <a:latin typeface="Verdana" panose="020B0604030504040204" pitchFamily="34" charset="0"/>
                <a:ea typeface="Verdana" panose="020B0604030504040204" pitchFamily="34" charset="0"/>
              </a:rPr>
              <a:t>Features of python: </a:t>
            </a:r>
            <a:endParaRPr lang="en-US" sz="6400" dirty="0">
              <a:solidFill>
                <a:srgbClr val="000000"/>
              </a:solidFill>
              <a:latin typeface="Verdana" panose="020B0604030504040204" pitchFamily="34" charset="0"/>
              <a:ea typeface="Verdana" panose="020B0604030504040204" pitchFamily="34" charset="0"/>
            </a:endParaRPr>
          </a:p>
          <a:p>
            <a:r>
              <a:rPr lang="en-US" sz="5500" b="0" i="0" u="none" strike="noStrike" baseline="0" dirty="0">
                <a:solidFill>
                  <a:srgbClr val="000000"/>
                </a:solidFill>
                <a:latin typeface="Verdana" panose="020B0604030504040204" pitchFamily="34" charset="0"/>
                <a:ea typeface="Verdana" panose="020B0604030504040204" pitchFamily="34" charset="0"/>
              </a:rPr>
              <a:t>Python's features include- </a:t>
            </a:r>
          </a:p>
          <a:p>
            <a:endParaRPr lang="en-US" sz="5500" b="0" i="0" u="none" strike="noStrike" baseline="0" dirty="0">
              <a:solidFill>
                <a:srgbClr val="000000"/>
              </a:solidFill>
              <a:latin typeface="Verdana" panose="020B0604030504040204" pitchFamily="34" charset="0"/>
              <a:ea typeface="Verdana" panose="020B0604030504040204" pitchFamily="34" charset="0"/>
            </a:endParaRPr>
          </a:p>
          <a:p>
            <a:r>
              <a:rPr lang="en-US" sz="5500" b="0" i="0" u="none" strike="noStrike" baseline="0" dirty="0">
                <a:solidFill>
                  <a:srgbClr val="000000"/>
                </a:solidFill>
                <a:latin typeface="Verdana" panose="020B0604030504040204" pitchFamily="34" charset="0"/>
                <a:ea typeface="Verdana" panose="020B0604030504040204" pitchFamily="34" charset="0"/>
              </a:rPr>
              <a:t>• </a:t>
            </a:r>
            <a:r>
              <a:rPr lang="en-US" sz="5500" b="1" i="0" u="none" strike="noStrike" baseline="0" dirty="0">
                <a:solidFill>
                  <a:srgbClr val="000000"/>
                </a:solidFill>
                <a:latin typeface="Verdana" panose="020B0604030504040204" pitchFamily="34" charset="0"/>
                <a:ea typeface="Verdana" panose="020B0604030504040204" pitchFamily="34" charset="0"/>
              </a:rPr>
              <a:t>Easy-to-learn: </a:t>
            </a:r>
            <a:r>
              <a:rPr lang="en-US" sz="5500" b="0" i="0" u="none" strike="noStrike" baseline="0" dirty="0">
                <a:solidFill>
                  <a:srgbClr val="000000"/>
                </a:solidFill>
                <a:latin typeface="Verdana" panose="020B0604030504040204" pitchFamily="34" charset="0"/>
                <a:ea typeface="Verdana" panose="020B0604030504040204" pitchFamily="34" charset="0"/>
              </a:rPr>
              <a:t>Python has few keywords, simple structure, and a clearly defined syntax. This allows a student to pick up the language quickly. </a:t>
            </a:r>
          </a:p>
          <a:p>
            <a:endParaRPr lang="en-US" sz="5500" b="0" i="0" u="none" strike="noStrike" baseline="0" dirty="0">
              <a:solidFill>
                <a:srgbClr val="000000"/>
              </a:solidFill>
              <a:latin typeface="Verdana" panose="020B0604030504040204" pitchFamily="34" charset="0"/>
              <a:ea typeface="Verdana" panose="020B0604030504040204" pitchFamily="34" charset="0"/>
            </a:endParaRPr>
          </a:p>
          <a:p>
            <a:r>
              <a:rPr lang="en-US" sz="5500" b="0" i="0" u="none" strike="noStrike" baseline="0" dirty="0">
                <a:solidFill>
                  <a:srgbClr val="000000"/>
                </a:solidFill>
                <a:latin typeface="Verdana" panose="020B0604030504040204" pitchFamily="34" charset="0"/>
                <a:ea typeface="Verdana" panose="020B0604030504040204" pitchFamily="34" charset="0"/>
              </a:rPr>
              <a:t>• </a:t>
            </a:r>
            <a:r>
              <a:rPr lang="en-US" sz="5500" b="1" i="0" u="none" strike="noStrike" baseline="0" dirty="0">
                <a:solidFill>
                  <a:srgbClr val="000000"/>
                </a:solidFill>
                <a:latin typeface="Verdana" panose="020B0604030504040204" pitchFamily="34" charset="0"/>
                <a:ea typeface="Verdana" panose="020B0604030504040204" pitchFamily="34" charset="0"/>
              </a:rPr>
              <a:t>Easy-to-read: </a:t>
            </a:r>
            <a:r>
              <a:rPr lang="en-US" sz="5500" b="0" i="0" u="none" strike="noStrike" baseline="0" dirty="0">
                <a:solidFill>
                  <a:srgbClr val="000000"/>
                </a:solidFill>
                <a:latin typeface="Verdana" panose="020B0604030504040204" pitchFamily="34" charset="0"/>
                <a:ea typeface="Verdana" panose="020B0604030504040204" pitchFamily="34" charset="0"/>
              </a:rPr>
              <a:t>Python code is more clearly defined and visible to the eyes. </a:t>
            </a:r>
          </a:p>
          <a:p>
            <a:endParaRPr lang="en-US" sz="5500" b="0" i="0" u="none" strike="noStrike" baseline="0" dirty="0">
              <a:solidFill>
                <a:srgbClr val="000000"/>
              </a:solidFill>
              <a:latin typeface="Verdana" panose="020B0604030504040204" pitchFamily="34" charset="0"/>
              <a:ea typeface="Verdana" panose="020B0604030504040204" pitchFamily="34" charset="0"/>
            </a:endParaRPr>
          </a:p>
          <a:p>
            <a:r>
              <a:rPr lang="en-US" sz="5500" b="0" i="0" u="none" strike="noStrike" baseline="0" dirty="0">
                <a:solidFill>
                  <a:srgbClr val="000000"/>
                </a:solidFill>
                <a:latin typeface="Verdana" panose="020B0604030504040204" pitchFamily="34" charset="0"/>
                <a:ea typeface="Verdana" panose="020B0604030504040204" pitchFamily="34" charset="0"/>
              </a:rPr>
              <a:t>• </a:t>
            </a:r>
            <a:r>
              <a:rPr lang="en-US" sz="5500" b="1" i="0" u="none" strike="noStrike" baseline="0" dirty="0">
                <a:solidFill>
                  <a:srgbClr val="000000"/>
                </a:solidFill>
                <a:latin typeface="Verdana" panose="020B0604030504040204" pitchFamily="34" charset="0"/>
                <a:ea typeface="Verdana" panose="020B0604030504040204" pitchFamily="34" charset="0"/>
              </a:rPr>
              <a:t>Easy-to-maintain: </a:t>
            </a:r>
            <a:r>
              <a:rPr lang="en-US" sz="5500" b="0" i="0" u="none" strike="noStrike" baseline="0" dirty="0">
                <a:solidFill>
                  <a:srgbClr val="000000"/>
                </a:solidFill>
                <a:latin typeface="Verdana" panose="020B0604030504040204" pitchFamily="34" charset="0"/>
                <a:ea typeface="Verdana" panose="020B0604030504040204" pitchFamily="34" charset="0"/>
              </a:rPr>
              <a:t>Python's source code is fairly easy-to-maintain. </a:t>
            </a:r>
          </a:p>
          <a:p>
            <a:endParaRPr lang="en-US" sz="5500" b="0" i="0" u="none" strike="noStrike" baseline="0" dirty="0">
              <a:solidFill>
                <a:srgbClr val="000000"/>
              </a:solidFill>
              <a:latin typeface="Verdana" panose="020B0604030504040204" pitchFamily="34" charset="0"/>
              <a:ea typeface="Verdana" panose="020B0604030504040204" pitchFamily="34" charset="0"/>
            </a:endParaRPr>
          </a:p>
          <a:p>
            <a:r>
              <a:rPr lang="en-US" sz="5500" b="0" i="0" u="none" strike="noStrike" baseline="0" dirty="0">
                <a:solidFill>
                  <a:srgbClr val="000000"/>
                </a:solidFill>
                <a:latin typeface="Verdana" panose="020B0604030504040204" pitchFamily="34" charset="0"/>
                <a:ea typeface="Verdana" panose="020B0604030504040204" pitchFamily="34" charset="0"/>
              </a:rPr>
              <a:t>• </a:t>
            </a:r>
            <a:r>
              <a:rPr lang="en-US" sz="5500" b="1" i="0" u="none" strike="noStrike" baseline="0" dirty="0">
                <a:solidFill>
                  <a:srgbClr val="000000"/>
                </a:solidFill>
                <a:latin typeface="Verdana" panose="020B0604030504040204" pitchFamily="34" charset="0"/>
                <a:ea typeface="Verdana" panose="020B0604030504040204" pitchFamily="34" charset="0"/>
              </a:rPr>
              <a:t>A broad standard library: </a:t>
            </a:r>
            <a:r>
              <a:rPr lang="en-US" sz="5500" b="0" i="0" u="none" strike="noStrike" baseline="0" dirty="0">
                <a:solidFill>
                  <a:srgbClr val="000000"/>
                </a:solidFill>
                <a:latin typeface="Verdana" panose="020B0604030504040204" pitchFamily="34" charset="0"/>
                <a:ea typeface="Verdana" panose="020B0604030504040204" pitchFamily="34" charset="0"/>
              </a:rPr>
              <a:t>Python's bulk of the library is very portable and cross platform compatible on UNIX, Windows, and Macintosh. </a:t>
            </a:r>
          </a:p>
          <a:p>
            <a:endParaRPr lang="en-US" sz="5500" b="0" i="0" u="none" strike="noStrike" baseline="0" dirty="0">
              <a:solidFill>
                <a:srgbClr val="000000"/>
              </a:solidFill>
              <a:latin typeface="Verdana" panose="020B0604030504040204" pitchFamily="34" charset="0"/>
              <a:ea typeface="Verdana" panose="020B0604030504040204" pitchFamily="34" charset="0"/>
            </a:endParaRPr>
          </a:p>
          <a:p>
            <a:r>
              <a:rPr lang="en-US" sz="5500" b="0" i="0" u="none" strike="noStrike" baseline="0" dirty="0">
                <a:solidFill>
                  <a:srgbClr val="000000"/>
                </a:solidFill>
                <a:latin typeface="Verdana" panose="020B0604030504040204" pitchFamily="34" charset="0"/>
                <a:ea typeface="Verdana" panose="020B0604030504040204" pitchFamily="34" charset="0"/>
              </a:rPr>
              <a:t>• </a:t>
            </a:r>
            <a:r>
              <a:rPr lang="en-US" sz="5500" b="1" i="0" u="none" strike="noStrike" baseline="0" dirty="0">
                <a:solidFill>
                  <a:srgbClr val="000000"/>
                </a:solidFill>
                <a:latin typeface="Verdana" panose="020B0604030504040204" pitchFamily="34" charset="0"/>
                <a:ea typeface="Verdana" panose="020B0604030504040204" pitchFamily="34" charset="0"/>
              </a:rPr>
              <a:t>Interactive Mode: </a:t>
            </a:r>
            <a:r>
              <a:rPr lang="en-US" sz="5500" b="0" i="0" u="none" strike="noStrike" baseline="0" dirty="0">
                <a:solidFill>
                  <a:srgbClr val="000000"/>
                </a:solidFill>
                <a:latin typeface="Verdana" panose="020B0604030504040204" pitchFamily="34" charset="0"/>
                <a:ea typeface="Verdana" panose="020B0604030504040204" pitchFamily="34" charset="0"/>
              </a:rPr>
              <a:t>Python has support for an interactive mode, which allows interactive testing and debugging of snippets of code. </a:t>
            </a:r>
          </a:p>
          <a:p>
            <a:endParaRPr lang="en-US" sz="6400" b="0" i="0" u="none" strike="noStrike" baseline="0" dirty="0">
              <a:solidFill>
                <a:srgbClr val="000000"/>
              </a:solidFill>
              <a:latin typeface="Verdana" panose="020B0604030504040204" pitchFamily="34" charset="0"/>
              <a:ea typeface="Verdana" panose="020B0604030504040204" pitchFamily="34" charset="0"/>
            </a:endParaRPr>
          </a:p>
          <a:p>
            <a:endParaRPr lang="en-US" dirty="0"/>
          </a:p>
        </p:txBody>
      </p:sp>
    </p:spTree>
    <p:extLst>
      <p:ext uri="{BB962C8B-B14F-4D97-AF65-F5344CB8AC3E}">
        <p14:creationId xmlns:p14="http://schemas.microsoft.com/office/powerpoint/2010/main" val="30788321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7772400" cy="685800"/>
          </a:xfrm>
        </p:spPr>
        <p:txBody>
          <a:bodyPr>
            <a:normAutofit/>
          </a:bodyPr>
          <a:lstStyle/>
          <a:p>
            <a:r>
              <a:rPr lang="en-US" dirty="0"/>
              <a:t>Binary Operations</a:t>
            </a:r>
          </a:p>
        </p:txBody>
      </p:sp>
      <p:sp>
        <p:nvSpPr>
          <p:cNvPr id="4" name="Date Placeholder 3"/>
          <p:cNvSpPr>
            <a:spLocks noGrp="1"/>
          </p:cNvSpPr>
          <p:nvPr>
            <p:ph type="dt" sz="half" idx="10"/>
          </p:nvPr>
        </p:nvSpPr>
        <p:spPr/>
        <p:txBody>
          <a:bodyPr/>
          <a:lstStyle/>
          <a:p>
            <a:pPr>
              <a:defRPr/>
            </a:pPr>
            <a:fld id="{D6AD9BEB-C7C1-4274-B4E7-5A2F7A9A0B80}" type="datetime1">
              <a:rPr lang="en-US" smtClean="0"/>
              <a:t>12/16/2023</a:t>
            </a:fld>
            <a:endParaRPr lang="en-US" dirty="0"/>
          </a:p>
        </p:txBody>
      </p:sp>
      <p:sp>
        <p:nvSpPr>
          <p:cNvPr id="6" name="Footer Placeholder 5"/>
          <p:cNvSpPr>
            <a:spLocks noGrp="1"/>
          </p:cNvSpPr>
          <p:nvPr>
            <p:ph type="ftr" sz="quarter" idx="11"/>
          </p:nvPr>
        </p:nvSpPr>
        <p:spPr/>
        <p:txBody>
          <a:bodyPr/>
          <a:lstStyle/>
          <a:p>
            <a:pPr>
              <a:defRPr/>
            </a:pPr>
            <a:r>
              <a:rPr lang="en-US" dirty="0"/>
              <a:t>Programming</a:t>
            </a:r>
          </a:p>
        </p:txBody>
      </p:sp>
      <p:sp>
        <p:nvSpPr>
          <p:cNvPr id="5" name="Slide Number Placeholder 4"/>
          <p:cNvSpPr>
            <a:spLocks noGrp="1"/>
          </p:cNvSpPr>
          <p:nvPr>
            <p:ph type="sldNum" sz="quarter" idx="12"/>
          </p:nvPr>
        </p:nvSpPr>
        <p:spPr/>
        <p:txBody>
          <a:bodyPr/>
          <a:lstStyle/>
          <a:p>
            <a:pPr>
              <a:defRPr/>
            </a:pPr>
            <a:fld id="{EC0A9AF3-268B-496B-8C8B-87FFEF969083}" type="slidenum">
              <a:rPr lang="en-US" smtClean="0"/>
              <a:t>40</a:t>
            </a:fld>
            <a:endParaRPr lang="en-US" dirty="0"/>
          </a:p>
        </p:txBody>
      </p:sp>
      <p:graphicFrame>
        <p:nvGraphicFramePr>
          <p:cNvPr id="7" name="Table 6"/>
          <p:cNvGraphicFramePr>
            <a:graphicFrameLocks noGrp="1"/>
          </p:cNvGraphicFramePr>
          <p:nvPr/>
        </p:nvGraphicFramePr>
        <p:xfrm>
          <a:off x="1676400" y="838200"/>
          <a:ext cx="8915400" cy="5029200"/>
        </p:xfrm>
        <a:graphic>
          <a:graphicData uri="http://schemas.openxmlformats.org/drawingml/2006/table">
            <a:tbl>
              <a:tblPr firstRow="1" bandRow="1">
                <a:tableStyleId>{073A0DAA-6AF3-43AB-8588-CEC1D06C72B9}</a:tableStyleId>
              </a:tblPr>
              <a:tblGrid>
                <a:gridCol w="825500">
                  <a:extLst>
                    <a:ext uri="{9D8B030D-6E8A-4147-A177-3AD203B41FA5}">
                      <a16:colId xmlns:a16="http://schemas.microsoft.com/office/drawing/2014/main" val="20000"/>
                    </a:ext>
                  </a:extLst>
                </a:gridCol>
                <a:gridCol w="2228850">
                  <a:extLst>
                    <a:ext uri="{9D8B030D-6E8A-4147-A177-3AD203B41FA5}">
                      <a16:colId xmlns:a16="http://schemas.microsoft.com/office/drawing/2014/main" val="20001"/>
                    </a:ext>
                  </a:extLst>
                </a:gridCol>
                <a:gridCol w="2203450">
                  <a:extLst>
                    <a:ext uri="{9D8B030D-6E8A-4147-A177-3AD203B41FA5}">
                      <a16:colId xmlns:a16="http://schemas.microsoft.com/office/drawing/2014/main" val="20002"/>
                    </a:ext>
                  </a:extLst>
                </a:gridCol>
                <a:gridCol w="3657600">
                  <a:extLst>
                    <a:ext uri="{9D8B030D-6E8A-4147-A177-3AD203B41FA5}">
                      <a16:colId xmlns:a16="http://schemas.microsoft.com/office/drawing/2014/main" val="20003"/>
                    </a:ext>
                  </a:extLst>
                </a:gridCol>
              </a:tblGrid>
              <a:tr h="433754">
                <a:tc>
                  <a:txBody>
                    <a:bodyPr/>
                    <a:lstStyle/>
                    <a:p>
                      <a:pPr algn="ctr"/>
                      <a:r>
                        <a:rPr lang="en-US" sz="1800" b="1" dirty="0"/>
                        <a:t>Op</a:t>
                      </a:r>
                    </a:p>
                  </a:txBody>
                  <a:tcPr/>
                </a:tc>
                <a:tc>
                  <a:txBody>
                    <a:bodyPr/>
                    <a:lstStyle/>
                    <a:p>
                      <a:r>
                        <a:rPr lang="en-US" sz="1800" dirty="0"/>
                        <a:t>Meaning</a:t>
                      </a:r>
                    </a:p>
                  </a:txBody>
                  <a:tcPr/>
                </a:tc>
                <a:tc>
                  <a:txBody>
                    <a:bodyPr/>
                    <a:lstStyle/>
                    <a:p>
                      <a:r>
                        <a:rPr lang="en-US" sz="1800" dirty="0"/>
                        <a:t>Example</a:t>
                      </a:r>
                    </a:p>
                  </a:txBody>
                  <a:tcPr/>
                </a:tc>
                <a:tc>
                  <a:txBody>
                    <a:bodyPr/>
                    <a:lstStyle/>
                    <a:p>
                      <a:r>
                        <a:rPr lang="en-US" sz="1800" dirty="0"/>
                        <a:t>Remarks</a:t>
                      </a:r>
                    </a:p>
                  </a:txBody>
                  <a:tcPr/>
                </a:tc>
                <a:extLst>
                  <a:ext uri="{0D108BD9-81ED-4DB2-BD59-A6C34878D82A}">
                    <a16:rowId xmlns:a16="http://schemas.microsoft.com/office/drawing/2014/main" val="10000"/>
                  </a:ext>
                </a:extLst>
              </a:tr>
              <a:tr h="448711">
                <a:tc>
                  <a:txBody>
                    <a:bodyPr/>
                    <a:lstStyle/>
                    <a:p>
                      <a:pPr algn="ctr"/>
                      <a:r>
                        <a:rPr lang="en-US" sz="2400" b="1" dirty="0"/>
                        <a:t>+</a:t>
                      </a:r>
                    </a:p>
                  </a:txBody>
                  <a:tcPr/>
                </a:tc>
                <a:tc>
                  <a:txBody>
                    <a:bodyPr/>
                    <a:lstStyle/>
                    <a:p>
                      <a:r>
                        <a:rPr lang="en-US" sz="2400" dirty="0"/>
                        <a:t>Addition</a:t>
                      </a:r>
                    </a:p>
                  </a:txBody>
                  <a:tcPr/>
                </a:tc>
                <a:tc>
                  <a:txBody>
                    <a:bodyPr/>
                    <a:lstStyle/>
                    <a:p>
                      <a:r>
                        <a:rPr lang="en-US" sz="2400" dirty="0"/>
                        <a:t>9+2 is 11</a:t>
                      </a:r>
                    </a:p>
                  </a:txBody>
                  <a:tcPr/>
                </a:tc>
                <a:tc>
                  <a:txBody>
                    <a:bodyPr/>
                    <a:lstStyle/>
                    <a:p>
                      <a:endParaRPr lang="en-US" sz="2400" dirty="0"/>
                    </a:p>
                  </a:txBody>
                  <a:tcPr/>
                </a:tc>
                <a:extLst>
                  <a:ext uri="{0D108BD9-81ED-4DB2-BD59-A6C34878D82A}">
                    <a16:rowId xmlns:a16="http://schemas.microsoft.com/office/drawing/2014/main" val="10001"/>
                  </a:ext>
                </a:extLst>
              </a:tr>
              <a:tr h="448711">
                <a:tc>
                  <a:txBody>
                    <a:bodyPr/>
                    <a:lstStyle/>
                    <a:p>
                      <a:pPr algn="ctr"/>
                      <a:endParaRPr lang="en-US" sz="2400" b="1" dirty="0"/>
                    </a:p>
                  </a:txBody>
                  <a:tcPr/>
                </a:tc>
                <a:tc>
                  <a:txBody>
                    <a:bodyPr/>
                    <a:lstStyle/>
                    <a:p>
                      <a:endParaRPr lang="en-US" sz="2400" dirty="0"/>
                    </a:p>
                  </a:txBody>
                  <a:tcPr/>
                </a:tc>
                <a:tc>
                  <a:txBody>
                    <a:bodyPr/>
                    <a:lstStyle/>
                    <a:p>
                      <a:r>
                        <a:rPr lang="en-US" sz="2400" dirty="0"/>
                        <a:t>9.1+2.0 is 11.1</a:t>
                      </a:r>
                    </a:p>
                  </a:txBody>
                  <a:tcPr/>
                </a:tc>
                <a:tc>
                  <a:txBody>
                    <a:bodyPr/>
                    <a:lstStyle/>
                    <a:p>
                      <a:endParaRPr lang="en-US" sz="2400" dirty="0"/>
                    </a:p>
                  </a:txBody>
                  <a:tcPr/>
                </a:tc>
                <a:extLst>
                  <a:ext uri="{0D108BD9-81ED-4DB2-BD59-A6C34878D82A}">
                    <a16:rowId xmlns:a16="http://schemas.microsoft.com/office/drawing/2014/main" val="10002"/>
                  </a:ext>
                </a:extLst>
              </a:tr>
              <a:tr h="448711">
                <a:tc>
                  <a:txBody>
                    <a:bodyPr/>
                    <a:lstStyle/>
                    <a:p>
                      <a:pPr algn="ctr"/>
                      <a:r>
                        <a:rPr lang="en-US" sz="2400" b="1" dirty="0"/>
                        <a:t>-</a:t>
                      </a:r>
                    </a:p>
                  </a:txBody>
                  <a:tcPr/>
                </a:tc>
                <a:tc>
                  <a:txBody>
                    <a:bodyPr/>
                    <a:lstStyle/>
                    <a:p>
                      <a:r>
                        <a:rPr lang="en-US" sz="2400" dirty="0"/>
                        <a:t>Subtraction</a:t>
                      </a:r>
                    </a:p>
                  </a:txBody>
                  <a:tcPr/>
                </a:tc>
                <a:tc>
                  <a:txBody>
                    <a:bodyPr/>
                    <a:lstStyle/>
                    <a:p>
                      <a:r>
                        <a:rPr lang="en-US" sz="2400" dirty="0"/>
                        <a:t>9-2 is 7</a:t>
                      </a:r>
                    </a:p>
                  </a:txBody>
                  <a:tcPr/>
                </a:tc>
                <a:tc>
                  <a:txBody>
                    <a:bodyPr/>
                    <a:lstStyle/>
                    <a:p>
                      <a:endParaRPr lang="en-US" sz="2400" dirty="0"/>
                    </a:p>
                  </a:txBody>
                  <a:tcPr/>
                </a:tc>
                <a:extLst>
                  <a:ext uri="{0D108BD9-81ED-4DB2-BD59-A6C34878D82A}">
                    <a16:rowId xmlns:a16="http://schemas.microsoft.com/office/drawing/2014/main" val="10003"/>
                  </a:ext>
                </a:extLst>
              </a:tr>
              <a:tr h="448711">
                <a:tc>
                  <a:txBody>
                    <a:bodyPr/>
                    <a:lstStyle/>
                    <a:p>
                      <a:pPr algn="ctr"/>
                      <a:endParaRPr lang="en-US" sz="2400" b="1" dirty="0"/>
                    </a:p>
                  </a:txBody>
                  <a:tcPr/>
                </a:tc>
                <a:tc>
                  <a:txBody>
                    <a:bodyPr/>
                    <a:lstStyle/>
                    <a:p>
                      <a:endParaRPr lang="en-US" sz="2400" dirty="0"/>
                    </a:p>
                  </a:txBody>
                  <a:tcPr/>
                </a:tc>
                <a:tc>
                  <a:txBody>
                    <a:bodyPr/>
                    <a:lstStyle/>
                    <a:p>
                      <a:r>
                        <a:rPr lang="en-US" sz="2400" dirty="0"/>
                        <a:t>9.1-2.0 is 7.1  </a:t>
                      </a:r>
                    </a:p>
                  </a:txBody>
                  <a:tcPr/>
                </a:tc>
                <a:tc>
                  <a:txBody>
                    <a:bodyPr/>
                    <a:lstStyle/>
                    <a:p>
                      <a:endParaRPr lang="en-US" sz="2400" dirty="0"/>
                    </a:p>
                  </a:txBody>
                  <a:tcPr/>
                </a:tc>
                <a:extLst>
                  <a:ext uri="{0D108BD9-81ED-4DB2-BD59-A6C34878D82A}">
                    <a16:rowId xmlns:a16="http://schemas.microsoft.com/office/drawing/2014/main" val="10004"/>
                  </a:ext>
                </a:extLst>
              </a:tr>
              <a:tr h="448711">
                <a:tc>
                  <a:txBody>
                    <a:bodyPr/>
                    <a:lstStyle/>
                    <a:p>
                      <a:pPr algn="ctr"/>
                      <a:r>
                        <a:rPr lang="en-US" sz="2400" b="1" dirty="0"/>
                        <a:t>*</a:t>
                      </a:r>
                    </a:p>
                  </a:txBody>
                  <a:tcPr/>
                </a:tc>
                <a:tc>
                  <a:txBody>
                    <a:bodyPr/>
                    <a:lstStyle/>
                    <a:p>
                      <a:r>
                        <a:rPr lang="en-US" sz="2400" dirty="0"/>
                        <a:t>Multiplication</a:t>
                      </a:r>
                    </a:p>
                  </a:txBody>
                  <a:tcPr/>
                </a:tc>
                <a:tc>
                  <a:txBody>
                    <a:bodyPr/>
                    <a:lstStyle/>
                    <a:p>
                      <a:r>
                        <a:rPr lang="en-US" sz="2400" dirty="0"/>
                        <a:t>9*2 is 18</a:t>
                      </a:r>
                    </a:p>
                  </a:txBody>
                  <a:tcPr/>
                </a:tc>
                <a:tc>
                  <a:txBody>
                    <a:bodyPr/>
                    <a:lstStyle/>
                    <a:p>
                      <a:endParaRPr lang="en-US" sz="2400" dirty="0"/>
                    </a:p>
                  </a:txBody>
                  <a:tcPr/>
                </a:tc>
                <a:extLst>
                  <a:ext uri="{0D108BD9-81ED-4DB2-BD59-A6C34878D82A}">
                    <a16:rowId xmlns:a16="http://schemas.microsoft.com/office/drawing/2014/main" val="10005"/>
                  </a:ext>
                </a:extLst>
              </a:tr>
              <a:tr h="448711">
                <a:tc>
                  <a:txBody>
                    <a:bodyPr/>
                    <a:lstStyle/>
                    <a:p>
                      <a:pPr algn="ctr"/>
                      <a:endParaRPr lang="en-US" sz="2400" b="1" dirty="0"/>
                    </a:p>
                  </a:txBody>
                  <a:tcPr/>
                </a:tc>
                <a:tc>
                  <a:txBody>
                    <a:bodyPr/>
                    <a:lstStyle/>
                    <a:p>
                      <a:endParaRPr lang="en-US" sz="2400" dirty="0"/>
                    </a:p>
                  </a:txBody>
                  <a:tcPr/>
                </a:tc>
                <a:tc>
                  <a:txBody>
                    <a:bodyPr/>
                    <a:lstStyle/>
                    <a:p>
                      <a:r>
                        <a:rPr lang="en-US" sz="2400" dirty="0"/>
                        <a:t>9.1*2.0 is 18.2</a:t>
                      </a:r>
                    </a:p>
                  </a:txBody>
                  <a:tcPr/>
                </a:tc>
                <a:tc>
                  <a:txBody>
                    <a:bodyPr/>
                    <a:lstStyle/>
                    <a:p>
                      <a:endParaRPr lang="en-US" sz="2400" dirty="0"/>
                    </a:p>
                  </a:txBody>
                  <a:tcPr/>
                </a:tc>
                <a:extLst>
                  <a:ext uri="{0D108BD9-81ED-4DB2-BD59-A6C34878D82A}">
                    <a16:rowId xmlns:a16="http://schemas.microsoft.com/office/drawing/2014/main" val="10006"/>
                  </a:ext>
                </a:extLst>
              </a:tr>
              <a:tr h="480646">
                <a:tc>
                  <a:txBody>
                    <a:bodyPr/>
                    <a:lstStyle/>
                    <a:p>
                      <a:pPr algn="ctr"/>
                      <a:r>
                        <a:rPr lang="en-US" sz="2400" b="1" dirty="0"/>
                        <a:t>/</a:t>
                      </a:r>
                    </a:p>
                  </a:txBody>
                  <a:tcPr/>
                </a:tc>
                <a:tc>
                  <a:txBody>
                    <a:bodyPr/>
                    <a:lstStyle/>
                    <a:p>
                      <a:r>
                        <a:rPr lang="en-US" sz="2400" dirty="0"/>
                        <a:t>Division</a:t>
                      </a:r>
                    </a:p>
                  </a:txBody>
                  <a:tcPr/>
                </a:tc>
                <a:tc>
                  <a:txBody>
                    <a:bodyPr/>
                    <a:lstStyle/>
                    <a:p>
                      <a:r>
                        <a:rPr lang="en-US" sz="2400" dirty="0"/>
                        <a:t>9/2 is 4.25</a:t>
                      </a:r>
                    </a:p>
                  </a:txBody>
                  <a:tcPr/>
                </a:tc>
                <a:tc>
                  <a:txBody>
                    <a:bodyPr/>
                    <a:lstStyle/>
                    <a:p>
                      <a:r>
                        <a:rPr lang="en-US" sz="2400" dirty="0"/>
                        <a:t>In Python3</a:t>
                      </a:r>
                    </a:p>
                  </a:txBody>
                  <a:tcPr/>
                </a:tc>
                <a:extLst>
                  <a:ext uri="{0D108BD9-81ED-4DB2-BD59-A6C34878D82A}">
                    <a16:rowId xmlns:a16="http://schemas.microsoft.com/office/drawing/2014/main" val="10007"/>
                  </a:ext>
                </a:extLst>
              </a:tr>
              <a:tr h="457200">
                <a:tc>
                  <a:txBody>
                    <a:bodyPr/>
                    <a:lstStyle/>
                    <a:p>
                      <a:pPr algn="ctr"/>
                      <a:endParaRPr lang="en-US" sz="2400" b="1" dirty="0"/>
                    </a:p>
                  </a:txBody>
                  <a:tcPr/>
                </a:tc>
                <a:tc>
                  <a:txBody>
                    <a:bodyPr/>
                    <a:lstStyle/>
                    <a:p>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400" dirty="0"/>
                        <a:t>9.1/2.0 is 4.55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400" dirty="0"/>
                        <a:t>Real div.</a:t>
                      </a:r>
                    </a:p>
                  </a:txBody>
                  <a:tcPr/>
                </a:tc>
                <a:extLst>
                  <a:ext uri="{0D108BD9-81ED-4DB2-BD59-A6C34878D82A}">
                    <a16:rowId xmlns:a16="http://schemas.microsoft.com/office/drawing/2014/main" val="10008"/>
                  </a:ext>
                </a:extLst>
              </a:tr>
              <a:tr h="228600">
                <a:tc>
                  <a:txBody>
                    <a:bodyPr/>
                    <a:lstStyle/>
                    <a:p>
                      <a:pPr algn="ctr"/>
                      <a:r>
                        <a:rPr lang="en-US" sz="2400" b="1" dirty="0"/>
                        <a:t>//</a:t>
                      </a:r>
                    </a:p>
                  </a:txBody>
                  <a:tcPr/>
                </a:tc>
                <a:tc>
                  <a:txBody>
                    <a:bodyPr/>
                    <a:lstStyle/>
                    <a:p>
                      <a:r>
                        <a:rPr lang="en-US" sz="2400" dirty="0"/>
                        <a:t>Integer Division</a:t>
                      </a:r>
                    </a:p>
                  </a:txBody>
                  <a:tcPr/>
                </a:tc>
                <a:tc>
                  <a:txBody>
                    <a:bodyPr/>
                    <a:lstStyle/>
                    <a:p>
                      <a:r>
                        <a:rPr lang="en-US" sz="2400" dirty="0"/>
                        <a:t>9//2 is 4</a:t>
                      </a:r>
                    </a:p>
                  </a:txBody>
                  <a:tcPr/>
                </a:tc>
                <a:tc>
                  <a:txBody>
                    <a:bodyPr/>
                    <a:lstStyle/>
                    <a:p>
                      <a:endParaRPr lang="en-US" sz="2400" dirty="0"/>
                    </a:p>
                  </a:txBody>
                  <a:tcPr/>
                </a:tc>
                <a:extLst>
                  <a:ext uri="{0D108BD9-81ED-4DB2-BD59-A6C34878D82A}">
                    <a16:rowId xmlns:a16="http://schemas.microsoft.com/office/drawing/2014/main" val="10009"/>
                  </a:ext>
                </a:extLst>
              </a:tr>
              <a:tr h="228600">
                <a:tc>
                  <a:txBody>
                    <a:bodyPr/>
                    <a:lstStyle/>
                    <a:p>
                      <a:pPr algn="ctr"/>
                      <a:r>
                        <a:rPr lang="en-US" sz="2400" b="1" dirty="0"/>
                        <a:t>%</a:t>
                      </a:r>
                    </a:p>
                  </a:txBody>
                  <a:tcPr/>
                </a:tc>
                <a:tc>
                  <a:txBody>
                    <a:bodyPr/>
                    <a:lstStyle/>
                    <a:p>
                      <a:r>
                        <a:rPr lang="en-US" sz="2400" dirty="0"/>
                        <a:t>Remainder</a:t>
                      </a:r>
                    </a:p>
                  </a:txBody>
                  <a:tcPr/>
                </a:tc>
                <a:tc>
                  <a:txBody>
                    <a:bodyPr/>
                    <a:lstStyle/>
                    <a:p>
                      <a:r>
                        <a:rPr lang="en-US" sz="2400" dirty="0"/>
                        <a:t>9%2 is 1</a:t>
                      </a:r>
                    </a:p>
                  </a:txBody>
                  <a:tcPr/>
                </a:tc>
                <a:tc>
                  <a:txBody>
                    <a:bodyPr/>
                    <a:lstStyle/>
                    <a:p>
                      <a:endParaRPr lang="en-US" sz="2400"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6234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04800"/>
            <a:ext cx="7772400" cy="914400"/>
          </a:xfrm>
        </p:spPr>
        <p:txBody>
          <a:bodyPr/>
          <a:lstStyle/>
          <a:p>
            <a:r>
              <a:rPr lang="en-US" dirty="0"/>
              <a:t>The // operator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09800" y="1219200"/>
                <a:ext cx="7924800" cy="4495800"/>
              </a:xfrm>
            </p:spPr>
            <p:txBody>
              <a:bodyPr>
                <a:normAutofit/>
              </a:bodyPr>
              <a:lstStyle/>
              <a:p>
                <a:r>
                  <a:rPr lang="en-US" dirty="0"/>
                  <a:t>Also referred to as “integer division”</a:t>
                </a:r>
              </a:p>
              <a:p>
                <a:r>
                  <a:rPr lang="en-US" dirty="0"/>
                  <a:t>Result is a whole integer (floor of real division)</a:t>
                </a:r>
              </a:p>
              <a:p>
                <a:pPr lvl="1"/>
                <a:r>
                  <a:rPr lang="en-US" dirty="0"/>
                  <a:t>But the type need not be </a:t>
                </a:r>
                <a:r>
                  <a:rPr lang="en-US" dirty="0">
                    <a:solidFill>
                      <a:srgbClr val="FF0000"/>
                    </a:solidFill>
                  </a:rPr>
                  <a:t>int</a:t>
                </a:r>
              </a:p>
              <a:p>
                <a:pPr lvl="1"/>
                <a:r>
                  <a:rPr lang="en-US" dirty="0"/>
                  <a:t>the integral part of the real division </a:t>
                </a:r>
              </a:p>
              <a:p>
                <a:pPr lvl="1"/>
                <a:r>
                  <a:rPr lang="en-US" dirty="0"/>
                  <a:t>rounded towards minus infinity </a:t>
                </a:r>
                <a14:m>
                  <m:oMath xmlns:m="http://schemas.openxmlformats.org/officeDocument/2006/math">
                    <m:r>
                      <a:rPr lang="en-US" b="0" i="1" smtClean="0">
                        <a:latin typeface="Cambria Math"/>
                      </a:rPr>
                      <m:t>(−∞)</m:t>
                    </m:r>
                  </m:oMath>
                </a14:m>
                <a:endParaRPr lang="en-US" dirty="0">
                  <a:solidFill>
                    <a:srgbClr val="FF0000"/>
                  </a:solidFill>
                </a:endParaRPr>
              </a:p>
              <a:p>
                <a:r>
                  <a:rPr lang="en-US" dirty="0"/>
                  <a:t>Examples</a:t>
                </a:r>
              </a:p>
              <a:p>
                <a:pPr marL="0" indent="0">
                  <a:buNone/>
                </a:pP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09800" y="1219200"/>
                <a:ext cx="7924800" cy="4495800"/>
              </a:xfrm>
              <a:blipFill>
                <a:blip r:embed="rId2"/>
                <a:stretch>
                  <a:fillRect l="-1385" t="-2168"/>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pPr>
              <a:defRPr/>
            </a:pPr>
            <a:fld id="{45A83E61-336E-4C36-980C-41E1D9E1DA95}" type="datetime1">
              <a:rPr lang="en-US" smtClean="0"/>
              <a:t>12/16/2023</a:t>
            </a:fld>
            <a:endParaRPr lang="en-US" dirty="0"/>
          </a:p>
        </p:txBody>
      </p:sp>
      <p:sp>
        <p:nvSpPr>
          <p:cNvPr id="6" name="Footer Placeholder 5"/>
          <p:cNvSpPr>
            <a:spLocks noGrp="1"/>
          </p:cNvSpPr>
          <p:nvPr>
            <p:ph type="ftr" sz="quarter" idx="11"/>
          </p:nvPr>
        </p:nvSpPr>
        <p:spPr/>
        <p:txBody>
          <a:bodyPr/>
          <a:lstStyle/>
          <a:p>
            <a:pPr>
              <a:defRPr/>
            </a:pPr>
            <a:r>
              <a:rPr lang="en-US" dirty="0"/>
              <a:t>Programming</a:t>
            </a:r>
          </a:p>
        </p:txBody>
      </p:sp>
      <p:sp>
        <p:nvSpPr>
          <p:cNvPr id="5" name="Slide Number Placeholder 4"/>
          <p:cNvSpPr>
            <a:spLocks noGrp="1"/>
          </p:cNvSpPr>
          <p:nvPr>
            <p:ph type="sldNum" sz="quarter" idx="12"/>
          </p:nvPr>
        </p:nvSpPr>
        <p:spPr/>
        <p:txBody>
          <a:bodyPr/>
          <a:lstStyle/>
          <a:p>
            <a:pPr>
              <a:defRPr/>
            </a:pPr>
            <a:fld id="{EC0A9AF3-268B-496B-8C8B-87FFEF969083}" type="slidenum">
              <a:rPr lang="en-US" smtClean="0"/>
              <a:t>41</a:t>
            </a:fld>
            <a:endParaRPr lang="en-US" dirty="0"/>
          </a:p>
        </p:txBody>
      </p:sp>
      <p:graphicFrame>
        <p:nvGraphicFramePr>
          <p:cNvPr id="7" name="Table 6"/>
          <p:cNvGraphicFramePr>
            <a:graphicFrameLocks noGrp="1"/>
          </p:cNvGraphicFramePr>
          <p:nvPr/>
        </p:nvGraphicFramePr>
        <p:xfrm>
          <a:off x="2286000" y="4953000"/>
          <a:ext cx="7924800" cy="1280160"/>
        </p:xfrm>
        <a:graphic>
          <a:graphicData uri="http://schemas.openxmlformats.org/drawingml/2006/table">
            <a:tbl>
              <a:tblPr firstRow="1" bandRow="1">
                <a:tableStyleId>{5940675A-B579-460E-94D1-54222C63F5DA}</a:tableStyleId>
              </a:tblPr>
              <a:tblGrid>
                <a:gridCol w="2641600">
                  <a:extLst>
                    <a:ext uri="{9D8B030D-6E8A-4147-A177-3AD203B41FA5}">
                      <a16:colId xmlns:a16="http://schemas.microsoft.com/office/drawing/2014/main" val="20000"/>
                    </a:ext>
                  </a:extLst>
                </a:gridCol>
                <a:gridCol w="2641600">
                  <a:extLst>
                    <a:ext uri="{9D8B030D-6E8A-4147-A177-3AD203B41FA5}">
                      <a16:colId xmlns:a16="http://schemas.microsoft.com/office/drawing/2014/main" val="20001"/>
                    </a:ext>
                  </a:extLst>
                </a:gridCol>
                <a:gridCol w="2641600">
                  <a:extLst>
                    <a:ext uri="{9D8B030D-6E8A-4147-A177-3AD203B41FA5}">
                      <a16:colId xmlns:a16="http://schemas.microsoft.com/office/drawing/2014/main" val="20002"/>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a:solidFill>
                            <a:srgbClr val="FF0000"/>
                          </a:solidFill>
                        </a:rPr>
                        <a:t>9//4 is 2</a:t>
                      </a:r>
                    </a:p>
                  </a:txBody>
                  <a:tcPr anchor="b"/>
                </a:tc>
                <a:tc>
                  <a:txBody>
                    <a:bodyPr/>
                    <a:lstStyle/>
                    <a:p>
                      <a:pPr algn="ctr"/>
                      <a:r>
                        <a:rPr lang="en-US" sz="3600" b="1" dirty="0">
                          <a:solidFill>
                            <a:srgbClr val="FF0000"/>
                          </a:solidFill>
                        </a:rPr>
                        <a:t>(-1)//2 is -1</a:t>
                      </a:r>
                    </a:p>
                  </a:txBody>
                  <a:tcPr anchor="ctr"/>
                </a:tc>
                <a:tc>
                  <a:txBody>
                    <a:bodyPr/>
                    <a:lstStyle/>
                    <a:p>
                      <a:pPr algn="ctr"/>
                      <a:r>
                        <a:rPr lang="en-US" sz="3600" b="1" dirty="0">
                          <a:solidFill>
                            <a:srgbClr val="FF0000"/>
                          </a:solidFill>
                        </a:rPr>
                        <a:t>(-1)//(-2)</a:t>
                      </a:r>
                      <a:r>
                        <a:rPr lang="en-US" sz="3600" b="1" baseline="0" dirty="0">
                          <a:solidFill>
                            <a:srgbClr val="FF0000"/>
                          </a:solidFill>
                        </a:rPr>
                        <a:t> is 0</a:t>
                      </a:r>
                      <a:endParaRPr lang="en-US" sz="3600" b="1" dirty="0">
                        <a:solidFill>
                          <a:srgbClr val="FF0000"/>
                        </a:solidFill>
                      </a:endParaRPr>
                    </a:p>
                  </a:txBody>
                  <a:tcPr anchor="ct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a:solidFill>
                            <a:srgbClr val="FF0000"/>
                          </a:solidFill>
                        </a:rPr>
                        <a:t>1//2 is 0</a:t>
                      </a:r>
                    </a:p>
                  </a:txBody>
                  <a:tcPr anchor="ctr"/>
                </a:tc>
                <a:tc>
                  <a:txBody>
                    <a:bodyPr/>
                    <a:lstStyle/>
                    <a:p>
                      <a:pPr algn="ctr"/>
                      <a:r>
                        <a:rPr lang="en-US" sz="3600" b="1" dirty="0">
                          <a:solidFill>
                            <a:srgbClr val="FF0000"/>
                          </a:solidFill>
                        </a:rPr>
                        <a:t>1//(-2) is -1</a:t>
                      </a:r>
                    </a:p>
                  </a:txBody>
                  <a:tcPr anchor="ctr"/>
                </a:tc>
                <a:tc>
                  <a:txBody>
                    <a:bodyPr/>
                    <a:lstStyle/>
                    <a:p>
                      <a:pPr algn="ctr"/>
                      <a:r>
                        <a:rPr lang="en-US" sz="3600" b="1" dirty="0">
                          <a:solidFill>
                            <a:srgbClr val="FF0000"/>
                          </a:solidFill>
                        </a:rPr>
                        <a:t>9//4.5 is 2.0</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9760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7772400" cy="914400"/>
          </a:xfrm>
        </p:spPr>
        <p:txBody>
          <a:bodyPr/>
          <a:lstStyle/>
          <a:p>
            <a:r>
              <a:rPr lang="en-US" dirty="0"/>
              <a:t>The % operator</a:t>
            </a:r>
          </a:p>
        </p:txBody>
      </p:sp>
      <p:sp>
        <p:nvSpPr>
          <p:cNvPr id="3" name="Content Placeholder 2"/>
          <p:cNvSpPr>
            <a:spLocks noGrp="1"/>
          </p:cNvSpPr>
          <p:nvPr>
            <p:ph idx="1"/>
          </p:nvPr>
        </p:nvSpPr>
        <p:spPr>
          <a:xfrm>
            <a:off x="2133600" y="-179754"/>
            <a:ext cx="7772400" cy="6580554"/>
          </a:xfrm>
        </p:spPr>
        <p:txBody>
          <a:bodyPr>
            <a:normAutofit/>
          </a:bodyPr>
          <a:lstStyle/>
          <a:p>
            <a:pPr marL="0" indent="0">
              <a:buNone/>
            </a:pPr>
            <a:endParaRPr lang="en-US" sz="3600" dirty="0"/>
          </a:p>
          <a:p>
            <a:pPr marL="0" indent="0">
              <a:buNone/>
            </a:pPr>
            <a:endParaRPr lang="en-US" sz="3600" dirty="0"/>
          </a:p>
          <a:p>
            <a:pPr marL="0" indent="0">
              <a:buNone/>
            </a:pPr>
            <a:r>
              <a:rPr lang="en-US" sz="3600" dirty="0"/>
              <a:t>The remainder operator </a:t>
            </a:r>
            <a:r>
              <a:rPr lang="en-US" sz="3600" dirty="0">
                <a:solidFill>
                  <a:srgbClr val="FF0000"/>
                </a:solidFill>
              </a:rPr>
              <a:t>%</a:t>
            </a:r>
            <a:r>
              <a:rPr lang="en-US" sz="3600" dirty="0"/>
              <a:t> returns the remainder of the result of dividing its first operand by its second.</a:t>
            </a:r>
          </a:p>
          <a:p>
            <a:pPr marL="0" indent="0">
              <a:buNone/>
            </a:pPr>
            <a:endParaRPr lang="en-US" sz="3600" dirty="0"/>
          </a:p>
        </p:txBody>
      </p:sp>
      <p:sp>
        <p:nvSpPr>
          <p:cNvPr id="4" name="Date Placeholder 3"/>
          <p:cNvSpPr>
            <a:spLocks noGrp="1"/>
          </p:cNvSpPr>
          <p:nvPr>
            <p:ph type="dt" sz="half" idx="10"/>
          </p:nvPr>
        </p:nvSpPr>
        <p:spPr/>
        <p:txBody>
          <a:bodyPr/>
          <a:lstStyle/>
          <a:p>
            <a:pPr>
              <a:defRPr/>
            </a:pPr>
            <a:fld id="{00A10D81-F66C-4CA7-9BAB-0A14B8096161}" type="datetime1">
              <a:rPr lang="en-US" smtClean="0"/>
              <a:t>12/16/2023</a:t>
            </a:fld>
            <a:endParaRPr lang="en-US" dirty="0"/>
          </a:p>
        </p:txBody>
      </p:sp>
      <p:sp>
        <p:nvSpPr>
          <p:cNvPr id="6" name="Footer Placeholder 5"/>
          <p:cNvSpPr>
            <a:spLocks noGrp="1"/>
          </p:cNvSpPr>
          <p:nvPr>
            <p:ph type="ftr" sz="quarter" idx="11"/>
          </p:nvPr>
        </p:nvSpPr>
        <p:spPr/>
        <p:txBody>
          <a:bodyPr/>
          <a:lstStyle/>
          <a:p>
            <a:pPr>
              <a:defRPr/>
            </a:pPr>
            <a:r>
              <a:rPr lang="en-US" dirty="0"/>
              <a:t>Programming</a:t>
            </a:r>
          </a:p>
        </p:txBody>
      </p:sp>
      <p:sp>
        <p:nvSpPr>
          <p:cNvPr id="5" name="Slide Number Placeholder 4"/>
          <p:cNvSpPr>
            <a:spLocks noGrp="1"/>
          </p:cNvSpPr>
          <p:nvPr>
            <p:ph type="sldNum" sz="quarter" idx="12"/>
          </p:nvPr>
        </p:nvSpPr>
        <p:spPr/>
        <p:txBody>
          <a:bodyPr/>
          <a:lstStyle/>
          <a:p>
            <a:pPr>
              <a:defRPr/>
            </a:pPr>
            <a:fld id="{EC0A9AF3-268B-496B-8C8B-87FFEF969083}" type="slidenum">
              <a:rPr lang="en-US" smtClean="0"/>
              <a:t>42</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513644904"/>
              </p:ext>
            </p:extLst>
          </p:nvPr>
        </p:nvGraphicFramePr>
        <p:xfrm>
          <a:off x="2151967" y="3955554"/>
          <a:ext cx="7924800" cy="2377440"/>
        </p:xfrm>
        <a:graphic>
          <a:graphicData uri="http://schemas.openxmlformats.org/drawingml/2006/table">
            <a:tbl>
              <a:tblPr firstRow="1" bandRow="1">
                <a:tableStyleId>{5940675A-B579-460E-94D1-54222C63F5DA}</a:tableStyleId>
              </a:tblPr>
              <a:tblGrid>
                <a:gridCol w="2641600">
                  <a:extLst>
                    <a:ext uri="{9D8B030D-6E8A-4147-A177-3AD203B41FA5}">
                      <a16:colId xmlns:a16="http://schemas.microsoft.com/office/drawing/2014/main" val="20000"/>
                    </a:ext>
                  </a:extLst>
                </a:gridCol>
                <a:gridCol w="2641600">
                  <a:extLst>
                    <a:ext uri="{9D8B030D-6E8A-4147-A177-3AD203B41FA5}">
                      <a16:colId xmlns:a16="http://schemas.microsoft.com/office/drawing/2014/main" val="20001"/>
                    </a:ext>
                  </a:extLst>
                </a:gridCol>
                <a:gridCol w="2641600">
                  <a:extLst>
                    <a:ext uri="{9D8B030D-6E8A-4147-A177-3AD203B41FA5}">
                      <a16:colId xmlns:a16="http://schemas.microsoft.com/office/drawing/2014/main" val="20002"/>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a:solidFill>
                            <a:srgbClr val="FF0000"/>
                          </a:solidFill>
                        </a:rPr>
                        <a:t>9%4 is 1</a:t>
                      </a:r>
                    </a:p>
                  </a:txBody>
                  <a:tcPr anchor="b"/>
                </a:tc>
                <a:tc>
                  <a:txBody>
                    <a:bodyPr/>
                    <a:lstStyle/>
                    <a:p>
                      <a:pPr algn="ctr"/>
                      <a:r>
                        <a:rPr lang="en-US" sz="3600" b="1" dirty="0">
                          <a:solidFill>
                            <a:srgbClr val="FF0000"/>
                          </a:solidFill>
                        </a:rPr>
                        <a:t>(-1)%2 is 1</a:t>
                      </a:r>
                    </a:p>
                  </a:txBody>
                  <a:tcPr anchor="ctr"/>
                </a:tc>
                <a:tc>
                  <a:txBody>
                    <a:bodyPr/>
                    <a:lstStyle/>
                    <a:p>
                      <a:pPr algn="ctr"/>
                      <a:r>
                        <a:rPr lang="en-US" sz="3600" b="1" dirty="0">
                          <a:solidFill>
                            <a:srgbClr val="FF0000"/>
                          </a:solidFill>
                        </a:rPr>
                        <a:t>(-1)//(-2)</a:t>
                      </a:r>
                      <a:r>
                        <a:rPr lang="en-US" sz="3600" b="1" baseline="0" dirty="0">
                          <a:solidFill>
                            <a:srgbClr val="FF0000"/>
                          </a:solidFill>
                        </a:rPr>
                        <a:t> is 0</a:t>
                      </a:r>
                      <a:endParaRPr lang="en-US" sz="3600" b="1" dirty="0">
                        <a:solidFill>
                          <a:srgbClr val="FF0000"/>
                        </a:solidFill>
                      </a:endParaRPr>
                    </a:p>
                  </a:txBody>
                  <a:tcPr anchor="ct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a:solidFill>
                            <a:srgbClr val="FF0000"/>
                          </a:solidFill>
                        </a:rPr>
                        <a:t>9%4.5 is 0.0</a:t>
                      </a:r>
                    </a:p>
                  </a:txBody>
                  <a:tcPr anchor="ctr"/>
                </a:tc>
                <a:tc>
                  <a:txBody>
                    <a:bodyPr/>
                    <a:lstStyle/>
                    <a:p>
                      <a:pPr algn="ctr"/>
                      <a:r>
                        <a:rPr lang="en-US" sz="3600" b="1" dirty="0">
                          <a:solidFill>
                            <a:srgbClr val="FF0000"/>
                          </a:solidFill>
                        </a:rPr>
                        <a:t>1%(-2) is 1</a:t>
                      </a:r>
                    </a:p>
                  </a:txBody>
                  <a:tcPr anchor="ctr"/>
                </a:tc>
                <a:tc>
                  <a:txBody>
                    <a:bodyPr/>
                    <a:lstStyle/>
                    <a:p>
                      <a:pPr algn="ctr"/>
                      <a:r>
                        <a:rPr lang="en-US" sz="3600" b="1" dirty="0">
                          <a:solidFill>
                            <a:srgbClr val="FF0000"/>
                          </a:solidFill>
                        </a:rPr>
                        <a:t>1%0.6 is 0.4</a:t>
                      </a:r>
                    </a:p>
                  </a:txBody>
                  <a:tcPr anchor="ctr"/>
                </a:tc>
                <a:extLst>
                  <a:ext uri="{0D108BD9-81ED-4DB2-BD59-A6C34878D82A}">
                    <a16:rowId xmlns:a16="http://schemas.microsoft.com/office/drawing/2014/main" val="10001"/>
                  </a:ext>
                </a:extLst>
              </a:tr>
            </a:tbl>
          </a:graphicData>
        </a:graphic>
      </p:graphicFrame>
      <p:sp>
        <p:nvSpPr>
          <p:cNvPr id="9" name="TextBox 8"/>
          <p:cNvSpPr txBox="1"/>
          <p:nvPr/>
        </p:nvSpPr>
        <p:spPr>
          <a:xfrm>
            <a:off x="2743201" y="5235714"/>
            <a:ext cx="6032421" cy="707886"/>
          </a:xfrm>
          <a:prstGeom prst="rect">
            <a:avLst/>
          </a:prstGeom>
          <a:solidFill>
            <a:schemeClr val="accent1">
              <a:lumMod val="20000"/>
              <a:lumOff val="80000"/>
            </a:schemeClr>
          </a:solidFill>
        </p:spPr>
        <p:txBody>
          <a:bodyPr wrap="none" rtlCol="0">
            <a:spAutoFit/>
          </a:bodyPr>
          <a:lstStyle/>
          <a:p>
            <a:r>
              <a:rPr lang="en-US" sz="4000" b="1" dirty="0"/>
              <a:t>Ideally: x == (x//y)*y + x %y</a:t>
            </a:r>
          </a:p>
        </p:txBody>
      </p:sp>
    </p:spTree>
    <p:extLst>
      <p:ext uri="{BB962C8B-B14F-4D97-AF65-F5344CB8AC3E}">
        <p14:creationId xmlns:p14="http://schemas.microsoft.com/office/powerpoint/2010/main" val="427957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1713BF-C624-46AF-8CCE-E5A979F78B1F}"/>
              </a:ext>
            </a:extLst>
          </p:cNvPr>
          <p:cNvSpPr>
            <a:spLocks noGrp="1"/>
          </p:cNvSpPr>
          <p:nvPr>
            <p:ph idx="1"/>
          </p:nvPr>
        </p:nvSpPr>
        <p:spPr>
          <a:xfrm>
            <a:off x="769556" y="1397808"/>
            <a:ext cx="11167662" cy="4963916"/>
          </a:xfrm>
        </p:spPr>
        <p:txBody>
          <a:bodyPr/>
          <a:lstStyle/>
          <a:p>
            <a:r>
              <a:rPr lang="en-US" sz="1800" b="0" i="0" u="none" strike="noStrike" baseline="0" dirty="0">
                <a:solidFill>
                  <a:srgbClr val="000000"/>
                </a:solidFill>
                <a:latin typeface="Verdana" panose="020B0604030504040204" pitchFamily="34" charset="0"/>
                <a:ea typeface="Verdana" panose="020B0604030504040204" pitchFamily="34" charset="0"/>
              </a:rPr>
              <a:t>• </a:t>
            </a:r>
            <a:r>
              <a:rPr lang="en-US" sz="1800" b="1" i="0" u="none" strike="noStrike" baseline="0" dirty="0">
                <a:solidFill>
                  <a:srgbClr val="000000"/>
                </a:solidFill>
                <a:latin typeface="Verdana" panose="020B0604030504040204" pitchFamily="34" charset="0"/>
                <a:ea typeface="Verdana" panose="020B0604030504040204" pitchFamily="34" charset="0"/>
              </a:rPr>
              <a:t>Portable: </a:t>
            </a:r>
            <a:r>
              <a:rPr lang="en-US" sz="1800" b="0" i="0" u="none" strike="noStrike" baseline="0" dirty="0">
                <a:solidFill>
                  <a:srgbClr val="000000"/>
                </a:solidFill>
                <a:latin typeface="Verdana" panose="020B0604030504040204" pitchFamily="34" charset="0"/>
                <a:ea typeface="Verdana" panose="020B0604030504040204" pitchFamily="34" charset="0"/>
              </a:rPr>
              <a:t>Python can run on a wide variety of hardware platforms and has the same interface on all platforms.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 </a:t>
            </a:r>
            <a:r>
              <a:rPr lang="en-US" sz="1800" b="1" i="0" u="none" strike="noStrike" baseline="0" dirty="0">
                <a:solidFill>
                  <a:srgbClr val="000000"/>
                </a:solidFill>
                <a:latin typeface="Verdana" panose="020B0604030504040204" pitchFamily="34" charset="0"/>
                <a:ea typeface="Verdana" panose="020B0604030504040204" pitchFamily="34" charset="0"/>
              </a:rPr>
              <a:t>Extendable: </a:t>
            </a:r>
            <a:r>
              <a:rPr lang="en-US" sz="1800" b="0" i="0" u="none" strike="noStrike" baseline="0" dirty="0">
                <a:solidFill>
                  <a:srgbClr val="000000"/>
                </a:solidFill>
                <a:latin typeface="Verdana" panose="020B0604030504040204" pitchFamily="34" charset="0"/>
                <a:ea typeface="Verdana" panose="020B0604030504040204" pitchFamily="34" charset="0"/>
              </a:rPr>
              <a:t>You can add low-level modules to the Python interpreter. These modules enable programmers to add to or customize their tools to be more efficient. </a:t>
            </a:r>
          </a:p>
          <a:p>
            <a:r>
              <a:rPr lang="en-US" sz="1800" b="0" i="0" u="none" strike="noStrike" baseline="0" dirty="0">
                <a:solidFill>
                  <a:srgbClr val="000000"/>
                </a:solidFill>
                <a:latin typeface="Verdana" panose="020B0604030504040204" pitchFamily="34" charset="0"/>
                <a:ea typeface="Verdana" panose="020B0604030504040204" pitchFamily="34" charset="0"/>
              </a:rPr>
              <a:t>• </a:t>
            </a:r>
            <a:r>
              <a:rPr lang="en-US" sz="1800" b="1" i="0" u="none" strike="noStrike" baseline="0" dirty="0">
                <a:solidFill>
                  <a:srgbClr val="000000"/>
                </a:solidFill>
                <a:latin typeface="Verdana" panose="020B0604030504040204" pitchFamily="34" charset="0"/>
                <a:ea typeface="Verdana" panose="020B0604030504040204" pitchFamily="34" charset="0"/>
              </a:rPr>
              <a:t>Databases: </a:t>
            </a:r>
            <a:r>
              <a:rPr lang="en-US" sz="1800" b="0" i="0" u="none" strike="noStrike" baseline="0" dirty="0">
                <a:solidFill>
                  <a:srgbClr val="000000"/>
                </a:solidFill>
                <a:latin typeface="Verdana" panose="020B0604030504040204" pitchFamily="34" charset="0"/>
                <a:ea typeface="Verdana" panose="020B0604030504040204" pitchFamily="34" charset="0"/>
              </a:rPr>
              <a:t>Python provides interfaces to all major commercial databases.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 </a:t>
            </a:r>
            <a:r>
              <a:rPr lang="en-US" sz="1800" b="1" i="0" u="none" strike="noStrike" baseline="0" dirty="0">
                <a:solidFill>
                  <a:srgbClr val="000000"/>
                </a:solidFill>
                <a:latin typeface="Verdana" panose="020B0604030504040204" pitchFamily="34" charset="0"/>
                <a:ea typeface="Verdana" panose="020B0604030504040204" pitchFamily="34" charset="0"/>
              </a:rPr>
              <a:t>GUI Programming: </a:t>
            </a:r>
            <a:r>
              <a:rPr lang="en-US" sz="1800" b="0" i="0" u="none" strike="noStrike" baseline="0" dirty="0">
                <a:solidFill>
                  <a:srgbClr val="000000"/>
                </a:solidFill>
                <a:latin typeface="Verdana" panose="020B0604030504040204" pitchFamily="34" charset="0"/>
                <a:ea typeface="Verdana" panose="020B0604030504040204" pitchFamily="34" charset="0"/>
              </a:rPr>
              <a:t>Python supports GUI applications that can be created and ported</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4 to many system calls, libraries and windows systems, such as Windows MFC, Macintosh, and the X Window system of Unix. </a:t>
            </a:r>
          </a:p>
          <a:p>
            <a:r>
              <a:rPr lang="en-US" sz="1800" b="0" i="0" u="none" strike="noStrike" baseline="0" dirty="0">
                <a:solidFill>
                  <a:srgbClr val="000000"/>
                </a:solidFill>
                <a:latin typeface="Verdana" panose="020B0604030504040204" pitchFamily="34" charset="0"/>
                <a:ea typeface="Verdana" panose="020B0604030504040204" pitchFamily="34" charset="0"/>
              </a:rPr>
              <a:t>• </a:t>
            </a:r>
            <a:r>
              <a:rPr lang="en-US" sz="1800" b="1" i="0" u="none" strike="noStrike" baseline="0" dirty="0">
                <a:solidFill>
                  <a:srgbClr val="000000"/>
                </a:solidFill>
                <a:latin typeface="Verdana" panose="020B0604030504040204" pitchFamily="34" charset="0"/>
                <a:ea typeface="Verdana" panose="020B0604030504040204" pitchFamily="34" charset="0"/>
              </a:rPr>
              <a:t>Scalable: </a:t>
            </a:r>
            <a:r>
              <a:rPr lang="en-US" sz="1800" b="0" i="0" u="none" strike="noStrike" baseline="0" dirty="0">
                <a:solidFill>
                  <a:srgbClr val="000000"/>
                </a:solidFill>
                <a:latin typeface="Verdana" panose="020B0604030504040204" pitchFamily="34" charset="0"/>
                <a:ea typeface="Verdana" panose="020B0604030504040204" pitchFamily="34" charset="0"/>
              </a:rPr>
              <a:t>Python provides a better structure and support for large programs than shell scripting.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endParaRPr lang="en-US" dirty="0"/>
          </a:p>
        </p:txBody>
      </p:sp>
    </p:spTree>
    <p:extLst>
      <p:ext uri="{BB962C8B-B14F-4D97-AF65-F5344CB8AC3E}">
        <p14:creationId xmlns:p14="http://schemas.microsoft.com/office/powerpoint/2010/main" val="598643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2461B0-DDB8-40AD-BD09-345230F1B874}"/>
              </a:ext>
            </a:extLst>
          </p:cNvPr>
          <p:cNvSpPr>
            <a:spLocks noGrp="1"/>
          </p:cNvSpPr>
          <p:nvPr>
            <p:ph idx="1"/>
          </p:nvPr>
        </p:nvSpPr>
        <p:spPr>
          <a:xfrm>
            <a:off x="638777" y="1301861"/>
            <a:ext cx="10914445" cy="4981708"/>
          </a:xfrm>
        </p:spPr>
        <p:txBody>
          <a:bodyPr/>
          <a:lstStyle/>
          <a:p>
            <a:r>
              <a:rPr lang="en-US" sz="1800" b="0" i="0" u="none" strike="noStrike" baseline="0" dirty="0">
                <a:solidFill>
                  <a:srgbClr val="000000"/>
                </a:solidFill>
                <a:latin typeface="Verdana" panose="020B0604030504040204" pitchFamily="34" charset="0"/>
                <a:ea typeface="Verdana" panose="020B0604030504040204" pitchFamily="34" charset="0"/>
              </a:rPr>
              <a:t>Apart from the above-mentioned features, Python has a big list of good features. A few are listed below- </a:t>
            </a:r>
          </a:p>
          <a:p>
            <a:r>
              <a:rPr lang="en-US" sz="1800" b="0" i="0" u="none" strike="noStrike" baseline="0" dirty="0">
                <a:solidFill>
                  <a:srgbClr val="000000"/>
                </a:solidFill>
                <a:latin typeface="Verdana" panose="020B0604030504040204" pitchFamily="34" charset="0"/>
                <a:ea typeface="Verdana" panose="020B0604030504040204" pitchFamily="34" charset="0"/>
              </a:rPr>
              <a:t>• It supports functional and structured programming methods as well as OOP.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 It can be used as a scripting language or can be compiled to byte-code for building large applications.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 It provides very high-level dynamic data types and supports dynamic type checking.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 It supports automatic garbage collection.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 It can be easily integrated with C, C++, COM, ActiveX, CORBA, and Java.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endParaRPr lang="en-US" dirty="0"/>
          </a:p>
        </p:txBody>
      </p:sp>
    </p:spTree>
    <p:extLst>
      <p:ext uri="{BB962C8B-B14F-4D97-AF65-F5344CB8AC3E}">
        <p14:creationId xmlns:p14="http://schemas.microsoft.com/office/powerpoint/2010/main" val="2276799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B972C-FFB3-4E56-BB88-FA690C131AA6}"/>
              </a:ext>
            </a:extLst>
          </p:cNvPr>
          <p:cNvSpPr>
            <a:spLocks noGrp="1"/>
          </p:cNvSpPr>
          <p:nvPr>
            <p:ph idx="1"/>
          </p:nvPr>
        </p:nvSpPr>
        <p:spPr>
          <a:xfrm>
            <a:off x="653888" y="1320800"/>
            <a:ext cx="11111392" cy="5619261"/>
          </a:xfrm>
        </p:spPr>
        <p:txBody>
          <a:bodyPr>
            <a:normAutofit lnSpcReduction="10000"/>
          </a:bodyPr>
          <a:lstStyle/>
          <a:p>
            <a:r>
              <a:rPr lang="en-US" b="1" dirty="0">
                <a:latin typeface="Verdana" panose="020B0604030504040204" pitchFamily="34" charset="0"/>
                <a:ea typeface="Verdana" panose="020B0604030504040204" pitchFamily="34" charset="0"/>
              </a:rPr>
              <a:t>Interpreter VS Compiler</a:t>
            </a:r>
            <a:endParaRPr lang="en-US" sz="1800" b="1"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Two kinds of applications process high-level languages into low-level languages: </a:t>
            </a:r>
            <a:r>
              <a:rPr lang="en-US" sz="1800" b="1" i="0" u="none" strike="noStrike" baseline="0" dirty="0">
                <a:solidFill>
                  <a:srgbClr val="000000"/>
                </a:solidFill>
                <a:latin typeface="Verdana" panose="020B0604030504040204" pitchFamily="34" charset="0"/>
                <a:ea typeface="Verdana" panose="020B0604030504040204" pitchFamily="34" charset="0"/>
              </a:rPr>
              <a:t>interpreters </a:t>
            </a:r>
            <a:r>
              <a:rPr lang="en-US" sz="1800" b="0" i="0" u="none" strike="noStrike" baseline="0" dirty="0">
                <a:solidFill>
                  <a:srgbClr val="000000"/>
                </a:solidFill>
                <a:latin typeface="Verdana" panose="020B0604030504040204" pitchFamily="34" charset="0"/>
                <a:ea typeface="Verdana" panose="020B0604030504040204" pitchFamily="34" charset="0"/>
              </a:rPr>
              <a:t>and </a:t>
            </a:r>
            <a:r>
              <a:rPr lang="en-US" sz="1800" b="1" i="0" u="none" strike="noStrike" baseline="0" dirty="0">
                <a:solidFill>
                  <a:srgbClr val="000000"/>
                </a:solidFill>
                <a:latin typeface="Verdana" panose="020B0604030504040204" pitchFamily="34" charset="0"/>
                <a:ea typeface="Verdana" panose="020B0604030504040204" pitchFamily="34" charset="0"/>
              </a:rPr>
              <a:t>compilers</a:t>
            </a:r>
            <a:r>
              <a:rPr lang="en-US" sz="1800" b="0" i="0" u="none" strike="noStrike" baseline="0" dirty="0">
                <a:solidFill>
                  <a:srgbClr val="000000"/>
                </a:solidFill>
                <a:latin typeface="Verdana" panose="020B0604030504040204" pitchFamily="34" charset="0"/>
                <a:ea typeface="Verdana" panose="020B0604030504040204" pitchFamily="34" charset="0"/>
              </a:rPr>
              <a:t>.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An interpreter reads a high-level program and executes it, meaning that it does what the program says. It processes the program a little at a time, alternately reading lines and performing computations. </a:t>
            </a:r>
          </a:p>
          <a:p>
            <a:endParaRPr lang="en-US" dirty="0">
              <a:solidFill>
                <a:srgbClr val="000000"/>
              </a:solidFill>
              <a:latin typeface="Verdana" panose="020B0604030504040204" pitchFamily="34" charset="0"/>
              <a:ea typeface="Verdana" panose="020B0604030504040204" pitchFamily="34" charset="0"/>
            </a:endParaRP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dirty="0"/>
              <a:t>----------------------------------------------------------------------------------------------------------------------------</a:t>
            </a:r>
          </a:p>
          <a:p>
            <a:pPr marL="0" indent="0">
              <a:buNone/>
            </a:pP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A compiler reads the program and translates it into a low-level program, which can  then be run. </a:t>
            </a:r>
          </a:p>
          <a:p>
            <a:r>
              <a:rPr lang="en-US" sz="1800" b="0" i="0" u="none" strike="noStrike" baseline="0" dirty="0">
                <a:solidFill>
                  <a:srgbClr val="000000"/>
                </a:solidFill>
                <a:latin typeface="Verdana" panose="020B0604030504040204" pitchFamily="34" charset="0"/>
                <a:ea typeface="Verdana" panose="020B0604030504040204" pitchFamily="34" charset="0"/>
              </a:rPr>
              <a:t> In this case, the high-level program is called the </a:t>
            </a:r>
            <a:r>
              <a:rPr lang="en-US" sz="1800" b="1" i="0" u="none" strike="noStrike" baseline="0" dirty="0">
                <a:solidFill>
                  <a:srgbClr val="000000"/>
                </a:solidFill>
                <a:latin typeface="Verdana" panose="020B0604030504040204" pitchFamily="34" charset="0"/>
                <a:ea typeface="Verdana" panose="020B0604030504040204" pitchFamily="34" charset="0"/>
              </a:rPr>
              <a:t>source code</a:t>
            </a:r>
            <a:r>
              <a:rPr lang="en-US" sz="1800" b="0" i="0" u="none" strike="noStrike" baseline="0" dirty="0">
                <a:solidFill>
                  <a:srgbClr val="000000"/>
                </a:solidFill>
                <a:latin typeface="Verdana" panose="020B0604030504040204" pitchFamily="34" charset="0"/>
                <a:ea typeface="Verdana" panose="020B0604030504040204" pitchFamily="34" charset="0"/>
              </a:rPr>
              <a:t>, and the translated program is called the </a:t>
            </a:r>
            <a:r>
              <a:rPr lang="en-US" sz="1800" b="1" i="0" u="none" strike="noStrike" baseline="0" dirty="0">
                <a:solidFill>
                  <a:srgbClr val="000000"/>
                </a:solidFill>
                <a:latin typeface="Verdana" panose="020B0604030504040204" pitchFamily="34" charset="0"/>
                <a:ea typeface="Verdana" panose="020B0604030504040204" pitchFamily="34" charset="0"/>
              </a:rPr>
              <a:t>object code </a:t>
            </a:r>
            <a:r>
              <a:rPr lang="en-US" sz="1800" b="0" i="0" u="none" strike="noStrike" baseline="0" dirty="0">
                <a:solidFill>
                  <a:srgbClr val="000000"/>
                </a:solidFill>
                <a:latin typeface="Verdana" panose="020B0604030504040204" pitchFamily="34" charset="0"/>
                <a:ea typeface="Verdana" panose="020B0604030504040204" pitchFamily="34" charset="0"/>
              </a:rPr>
              <a:t>or the </a:t>
            </a:r>
            <a:r>
              <a:rPr lang="en-US" sz="1800" b="1" i="0" u="none" strike="noStrike" baseline="0" dirty="0">
                <a:solidFill>
                  <a:srgbClr val="000000"/>
                </a:solidFill>
                <a:latin typeface="Verdana" panose="020B0604030504040204" pitchFamily="34" charset="0"/>
                <a:ea typeface="Verdana" panose="020B0604030504040204" pitchFamily="34" charset="0"/>
              </a:rPr>
              <a:t>executable</a:t>
            </a:r>
            <a:r>
              <a:rPr lang="en-US" sz="1800" b="0" i="0" u="none" strike="noStrike" baseline="0" dirty="0">
                <a:solidFill>
                  <a:srgbClr val="000000"/>
                </a:solidFill>
                <a:latin typeface="Verdana" panose="020B0604030504040204" pitchFamily="34" charset="0"/>
                <a:ea typeface="Verdana" panose="020B0604030504040204" pitchFamily="34" charset="0"/>
              </a:rPr>
              <a:t>. Once a program is compiled, you can execute it repeatedly without further translation. </a:t>
            </a:r>
          </a:p>
          <a:p>
            <a:endParaRPr lang="en-US" dirty="0"/>
          </a:p>
        </p:txBody>
      </p:sp>
      <p:pic>
        <p:nvPicPr>
          <p:cNvPr id="5" name="Picture 4">
            <a:extLst>
              <a:ext uri="{FF2B5EF4-FFF2-40B4-BE49-F238E27FC236}">
                <a16:creationId xmlns:a16="http://schemas.microsoft.com/office/drawing/2014/main" id="{43000E5E-B36D-416F-A75E-02B8A0CD44F0}"/>
              </a:ext>
            </a:extLst>
          </p:cNvPr>
          <p:cNvPicPr>
            <a:picLocks noChangeAspect="1"/>
          </p:cNvPicPr>
          <p:nvPr/>
        </p:nvPicPr>
        <p:blipFill>
          <a:blip r:embed="rId2"/>
          <a:stretch>
            <a:fillRect/>
          </a:stretch>
        </p:blipFill>
        <p:spPr>
          <a:xfrm>
            <a:off x="1951453" y="2816176"/>
            <a:ext cx="5391150" cy="1028700"/>
          </a:xfrm>
          <a:prstGeom prst="rect">
            <a:avLst/>
          </a:prstGeom>
        </p:spPr>
      </p:pic>
    </p:spTree>
    <p:extLst>
      <p:ext uri="{BB962C8B-B14F-4D97-AF65-F5344CB8AC3E}">
        <p14:creationId xmlns:p14="http://schemas.microsoft.com/office/powerpoint/2010/main" val="972736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6948D7-8310-4A49-9727-C968B831225F}"/>
              </a:ext>
            </a:extLst>
          </p:cNvPr>
          <p:cNvSpPr>
            <a:spLocks noGrp="1"/>
          </p:cNvSpPr>
          <p:nvPr>
            <p:ph idx="1"/>
          </p:nvPr>
        </p:nvSpPr>
        <p:spPr>
          <a:xfrm>
            <a:off x="794563" y="1567766"/>
            <a:ext cx="10942581" cy="5067495"/>
          </a:xfrm>
        </p:spPr>
        <p:txBody>
          <a:bodyPr>
            <a:normAutofit/>
          </a:bodyPr>
          <a:lstStyle/>
          <a:p>
            <a:endParaRPr lang="en-US" dirty="0"/>
          </a:p>
          <a:p>
            <a:endParaRPr lang="en-US" dirty="0"/>
          </a:p>
          <a:p>
            <a:endParaRPr lang="en-US" dirty="0">
              <a:latin typeface="Verdana" panose="020B0604030504040204" pitchFamily="34" charset="0"/>
              <a:ea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Many modern languages use both processes. They are first compiled into a lower</a:t>
            </a:r>
          </a:p>
          <a:p>
            <a:r>
              <a:rPr lang="en-US" dirty="0">
                <a:latin typeface="Verdana" panose="020B0604030504040204" pitchFamily="34" charset="0"/>
                <a:ea typeface="Verdana" panose="020B0604030504040204" pitchFamily="34" charset="0"/>
              </a:rPr>
              <a:t>level language, called </a:t>
            </a:r>
            <a:r>
              <a:rPr lang="en-US" b="1" dirty="0">
                <a:latin typeface="Verdana" panose="020B0604030504040204" pitchFamily="34" charset="0"/>
                <a:ea typeface="Verdana" panose="020B0604030504040204" pitchFamily="34" charset="0"/>
              </a:rPr>
              <a:t>byte code</a:t>
            </a:r>
            <a:r>
              <a:rPr lang="en-US" dirty="0">
                <a:latin typeface="Verdana" panose="020B0604030504040204" pitchFamily="34" charset="0"/>
                <a:ea typeface="Verdana" panose="020B0604030504040204" pitchFamily="34" charset="0"/>
              </a:rPr>
              <a:t>, and then interpreted by a program called </a:t>
            </a:r>
            <a:r>
              <a:rPr lang="en-US" b="1" dirty="0">
                <a:latin typeface="Verdana" panose="020B0604030504040204" pitchFamily="34" charset="0"/>
                <a:ea typeface="Verdana" panose="020B0604030504040204" pitchFamily="34" charset="0"/>
              </a:rPr>
              <a:t>a virtual machine. </a:t>
            </a:r>
            <a:r>
              <a:rPr lang="en-US" dirty="0">
                <a:latin typeface="Verdana" panose="020B0604030504040204" pitchFamily="34" charset="0"/>
                <a:ea typeface="Verdana" panose="020B0604030504040204" pitchFamily="34" charset="0"/>
              </a:rPr>
              <a:t>Python uses both processes, but because of the way programmers interact with it, it is usually considered an interpreted language</a:t>
            </a:r>
          </a:p>
          <a:p>
            <a:r>
              <a:rPr lang="en-US" dirty="0">
                <a:latin typeface="Verdana" panose="020B0604030504040204" pitchFamily="34" charset="0"/>
                <a:ea typeface="Verdana" panose="020B0604030504040204" pitchFamily="34" charset="0"/>
              </a:rPr>
              <a:t>----------------------------------------------------------------------------------------------------</a:t>
            </a:r>
          </a:p>
          <a:p>
            <a:pPr marL="0" indent="0">
              <a:buNone/>
            </a:pPr>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There are two ways to use the Python interpreter: </a:t>
            </a:r>
            <a:r>
              <a:rPr lang="en-US" sz="1800" b="1" u="none" strike="noStrike" baseline="0" dirty="0">
                <a:solidFill>
                  <a:schemeClr val="accent4"/>
                </a:solidFill>
                <a:latin typeface="Verdana" panose="020B0604030504040204" pitchFamily="34" charset="0"/>
                <a:ea typeface="Verdana" panose="020B0604030504040204" pitchFamily="34" charset="0"/>
              </a:rPr>
              <a:t>shell mode and script mode</a:t>
            </a:r>
            <a:r>
              <a:rPr lang="en-US" sz="1800" b="0" i="0" u="none" strike="noStrike" baseline="0" dirty="0">
                <a:solidFill>
                  <a:srgbClr val="000000"/>
                </a:solidFill>
                <a:latin typeface="Verdana" panose="020B0604030504040204" pitchFamily="34" charset="0"/>
                <a:ea typeface="Verdana" panose="020B0604030504040204" pitchFamily="34" charset="0"/>
              </a:rPr>
              <a:t>. </a:t>
            </a:r>
          </a:p>
          <a:p>
            <a:r>
              <a:rPr lang="en-US" sz="1800" b="0" i="0" u="none" strike="noStrike" baseline="0" dirty="0">
                <a:solidFill>
                  <a:srgbClr val="000000"/>
                </a:solidFill>
                <a:latin typeface="Verdana" panose="020B0604030504040204" pitchFamily="34" charset="0"/>
                <a:ea typeface="Verdana" panose="020B0604030504040204" pitchFamily="34" charset="0"/>
              </a:rPr>
              <a:t>In shell mode, you type Python statements into the </a:t>
            </a:r>
            <a:r>
              <a:rPr lang="en-US" sz="1800" b="1" i="0" u="none" strike="noStrike" baseline="0" dirty="0">
                <a:solidFill>
                  <a:srgbClr val="000000"/>
                </a:solidFill>
                <a:latin typeface="Verdana" panose="020B0604030504040204" pitchFamily="34" charset="0"/>
                <a:ea typeface="Verdana" panose="020B0604030504040204" pitchFamily="34" charset="0"/>
              </a:rPr>
              <a:t>Python shell </a:t>
            </a:r>
            <a:r>
              <a:rPr lang="en-US" sz="1800" b="0" i="0" u="none" strike="noStrike" baseline="0" dirty="0">
                <a:solidFill>
                  <a:srgbClr val="000000"/>
                </a:solidFill>
                <a:latin typeface="Verdana" panose="020B0604030504040204" pitchFamily="34" charset="0"/>
                <a:ea typeface="Verdana" panose="020B0604030504040204" pitchFamily="34" charset="0"/>
              </a:rPr>
              <a:t>and the interpreter immediately prints the result. 	</a:t>
            </a:r>
          </a:p>
          <a:p>
            <a:endParaRPr lang="en-US" sz="1800" b="0" i="0" u="none" strike="noStrike" baseline="0" dirty="0">
              <a:latin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61532002-6784-454F-9A6D-F009B8B2272E}"/>
              </a:ext>
            </a:extLst>
          </p:cNvPr>
          <p:cNvPicPr>
            <a:picLocks noChangeAspect="1"/>
          </p:cNvPicPr>
          <p:nvPr/>
        </p:nvPicPr>
        <p:blipFill>
          <a:blip r:embed="rId2"/>
          <a:stretch>
            <a:fillRect/>
          </a:stretch>
        </p:blipFill>
        <p:spPr>
          <a:xfrm>
            <a:off x="1534819" y="1714133"/>
            <a:ext cx="6924675" cy="1038225"/>
          </a:xfrm>
          <a:prstGeom prst="rect">
            <a:avLst/>
          </a:prstGeom>
        </p:spPr>
      </p:pic>
    </p:spTree>
    <p:extLst>
      <p:ext uri="{BB962C8B-B14F-4D97-AF65-F5344CB8AC3E}">
        <p14:creationId xmlns:p14="http://schemas.microsoft.com/office/powerpoint/2010/main" val="3288553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CCC335-44F0-4282-B790-DBCED460F3FF}"/>
              </a:ext>
            </a:extLst>
          </p:cNvPr>
          <p:cNvSpPr>
            <a:spLocks noGrp="1"/>
          </p:cNvSpPr>
          <p:nvPr>
            <p:ph idx="1"/>
          </p:nvPr>
        </p:nvSpPr>
        <p:spPr>
          <a:xfrm>
            <a:off x="819574" y="1686978"/>
            <a:ext cx="11026986" cy="4752900"/>
          </a:xfrm>
        </p:spPr>
        <p:txBody>
          <a:bodyPr/>
          <a:lstStyle/>
          <a:p>
            <a:r>
              <a:rPr lang="en-US" sz="1800" b="0" i="0" u="none" strike="noStrike" baseline="0" dirty="0">
                <a:solidFill>
                  <a:srgbClr val="000000"/>
                </a:solidFill>
                <a:latin typeface="Verdana" panose="020B0604030504040204" pitchFamily="34" charset="0"/>
                <a:ea typeface="Verdana" panose="020B0604030504040204" pitchFamily="34" charset="0"/>
              </a:rPr>
              <a:t>In this course, we will be using an IDE (Integrated Development Environment) called IDLE. When you first start IDLE it will open an interpreter window.1 </a:t>
            </a:r>
          </a:p>
          <a:p>
            <a:r>
              <a:rPr lang="en-US" sz="1800" b="0" i="0" u="none" strike="noStrike" baseline="0" dirty="0">
                <a:solidFill>
                  <a:srgbClr val="000000"/>
                </a:solidFill>
                <a:latin typeface="Verdana" panose="020B0604030504040204" pitchFamily="34" charset="0"/>
                <a:ea typeface="Verdana" panose="020B0604030504040204" pitchFamily="34" charset="0"/>
              </a:rPr>
              <a:t>	</a:t>
            </a:r>
            <a:endParaRPr lang="en-US" sz="1800" b="0" i="0" u="none" strike="noStrike" baseline="0" dirty="0">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The first few lines identify the version of Python being used as well as a few other messages; you can safely ignore the lines about the firewall. Next there is a line identifying the version of IDLE. The last line starts with &gt;&gt;&gt;, which is the </a:t>
            </a:r>
            <a:r>
              <a:rPr lang="en-US" sz="1800" b="1" i="0" u="none" strike="noStrike" baseline="0" dirty="0">
                <a:solidFill>
                  <a:srgbClr val="000000"/>
                </a:solidFill>
                <a:latin typeface="Verdana" panose="020B0604030504040204" pitchFamily="34" charset="0"/>
                <a:ea typeface="Verdana" panose="020B0604030504040204" pitchFamily="34" charset="0"/>
              </a:rPr>
              <a:t>Python prompt</a:t>
            </a:r>
            <a:r>
              <a:rPr lang="en-US" sz="1800" b="0" i="0" u="none" strike="noStrike" baseline="0" dirty="0">
                <a:solidFill>
                  <a:srgbClr val="000000"/>
                </a:solidFill>
                <a:latin typeface="Verdana" panose="020B0604030504040204" pitchFamily="34" charset="0"/>
                <a:ea typeface="Verdana" panose="020B0604030504040204" pitchFamily="34" charset="0"/>
              </a:rPr>
              <a:t>. The interpreter uses the prompt to indicate that it is ready for instructions. </a:t>
            </a:r>
          </a:p>
          <a:p>
            <a:r>
              <a:rPr lang="en-US" sz="1800" b="0" i="0" u="none" strike="noStrike" baseline="0" dirty="0">
                <a:solidFill>
                  <a:srgbClr val="000000"/>
                </a:solidFill>
                <a:latin typeface="Verdana" panose="020B0604030504040204" pitchFamily="34" charset="0"/>
                <a:ea typeface="Verdana" panose="020B0604030504040204" pitchFamily="34" charset="0"/>
              </a:rPr>
              <a:t>If we type print 1 + 1 the interpreter will reply 2 and give us another prompt.2 </a:t>
            </a:r>
          </a:p>
          <a:p>
            <a:r>
              <a:rPr lang="en-US" sz="1800" b="0" i="0" u="none" strike="noStrike" baseline="0" dirty="0">
                <a:solidFill>
                  <a:srgbClr val="000000"/>
                </a:solidFill>
                <a:latin typeface="Verdana" panose="020B0604030504040204" pitchFamily="34" charset="0"/>
                <a:ea typeface="Verdana" panose="020B0604030504040204" pitchFamily="34" charset="0"/>
              </a:rPr>
              <a:t>	</a:t>
            </a:r>
          </a:p>
          <a:p>
            <a:endParaRPr lang="en-US" dirty="0"/>
          </a:p>
        </p:txBody>
      </p:sp>
      <p:pic>
        <p:nvPicPr>
          <p:cNvPr id="5" name="Picture 4">
            <a:extLst>
              <a:ext uri="{FF2B5EF4-FFF2-40B4-BE49-F238E27FC236}">
                <a16:creationId xmlns:a16="http://schemas.microsoft.com/office/drawing/2014/main" id="{0E35E18B-4771-4AB6-9A74-DF7D85092C7B}"/>
              </a:ext>
            </a:extLst>
          </p:cNvPr>
          <p:cNvPicPr>
            <a:picLocks noChangeAspect="1"/>
          </p:cNvPicPr>
          <p:nvPr/>
        </p:nvPicPr>
        <p:blipFill>
          <a:blip r:embed="rId2"/>
          <a:stretch>
            <a:fillRect/>
          </a:stretch>
        </p:blipFill>
        <p:spPr>
          <a:xfrm>
            <a:off x="2043184" y="4452814"/>
            <a:ext cx="7110193" cy="1593166"/>
          </a:xfrm>
          <a:prstGeom prst="rect">
            <a:avLst/>
          </a:prstGeom>
        </p:spPr>
      </p:pic>
    </p:spTree>
    <p:extLst>
      <p:ext uri="{BB962C8B-B14F-4D97-AF65-F5344CB8AC3E}">
        <p14:creationId xmlns:p14="http://schemas.microsoft.com/office/powerpoint/2010/main" val="172413114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50</TotalTime>
  <Words>3527</Words>
  <Application>Microsoft Office PowerPoint</Application>
  <PresentationFormat>Widescreen</PresentationFormat>
  <Paragraphs>475</Paragraphs>
  <Slides>42</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Arial</vt:lpstr>
      <vt:lpstr>Calibri</vt:lpstr>
      <vt:lpstr>Cambria</vt:lpstr>
      <vt:lpstr>Cambria Math</vt:lpstr>
      <vt:lpstr>Century Gothic</vt:lpstr>
      <vt:lpstr>Courier New</vt:lpstr>
      <vt:lpstr>Nunito</vt:lpstr>
      <vt:lpstr>Times New Roman</vt:lpstr>
      <vt:lpstr>Verdana</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Programming Cycle for Python</vt:lpstr>
      <vt:lpstr>PowerPoint Presentation</vt:lpstr>
      <vt:lpstr>PowerPoint Presentation</vt:lpstr>
      <vt:lpstr>Keywords &amp; Identifiers</vt:lpstr>
      <vt:lpstr>PowerPoint Presentation</vt:lpstr>
      <vt:lpstr>Identifiers in Python</vt:lpstr>
      <vt:lpstr>PowerPoint Presentation</vt:lpstr>
      <vt:lpstr>Python Comments</vt:lpstr>
      <vt:lpstr>PowerPoint Presentation</vt:lpstr>
      <vt:lpstr>Python Shell is Interactive</vt:lpstr>
      <vt:lpstr>Interacting with Python Programs</vt:lpstr>
      <vt:lpstr>input</vt:lpstr>
      <vt:lpstr>Elements of Python</vt:lpstr>
      <vt:lpstr>Types in Python</vt:lpstr>
      <vt:lpstr>Types in Python</vt:lpstr>
      <vt:lpstr>Example of Types</vt:lpstr>
      <vt:lpstr>Type Conversion (Type Cast)</vt:lpstr>
      <vt:lpstr>Type Conversion Examples</vt:lpstr>
      <vt:lpstr>Type Conversion and Input</vt:lpstr>
      <vt:lpstr>Operators</vt:lpstr>
      <vt:lpstr>Variables</vt:lpstr>
      <vt:lpstr>Assignment Statement</vt:lpstr>
      <vt:lpstr>Multiple Assignments</vt:lpstr>
      <vt:lpstr>Programming using Python</vt:lpstr>
      <vt:lpstr>Binary Operations</vt:lpstr>
      <vt:lpstr>The // operator</vt:lpstr>
      <vt:lpstr>The % operator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Sanjaysingh Ranawat</dc:creator>
  <cp:lastModifiedBy>Sanjaysingh Ranawat</cp:lastModifiedBy>
  <cp:revision>2</cp:revision>
  <dcterms:created xsi:type="dcterms:W3CDTF">2023-12-16T09:12:31Z</dcterms:created>
  <dcterms:modified xsi:type="dcterms:W3CDTF">2023-12-16T10:04:34Z</dcterms:modified>
</cp:coreProperties>
</file>