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571" r:id="rId2"/>
    <p:sldId id="256" r:id="rId3"/>
    <p:sldId id="298" r:id="rId4"/>
    <p:sldId id="504" r:id="rId5"/>
    <p:sldId id="505" r:id="rId6"/>
    <p:sldId id="398" r:id="rId7"/>
    <p:sldId id="506" r:id="rId8"/>
    <p:sldId id="396" r:id="rId9"/>
    <p:sldId id="399" r:id="rId10"/>
    <p:sldId id="508" r:id="rId11"/>
    <p:sldId id="510" r:id="rId12"/>
    <p:sldId id="555" r:id="rId13"/>
    <p:sldId id="407" r:id="rId14"/>
    <p:sldId id="557" r:id="rId15"/>
    <p:sldId id="558" r:id="rId16"/>
    <p:sldId id="559" r:id="rId17"/>
    <p:sldId id="353" r:id="rId18"/>
    <p:sldId id="377" r:id="rId19"/>
    <p:sldId id="378" r:id="rId20"/>
    <p:sldId id="354" r:id="rId21"/>
    <p:sldId id="379" r:id="rId22"/>
    <p:sldId id="380" r:id="rId23"/>
    <p:sldId id="560" r:id="rId24"/>
    <p:sldId id="561" r:id="rId25"/>
    <p:sldId id="562" r:id="rId26"/>
    <p:sldId id="564" r:id="rId27"/>
    <p:sldId id="565" r:id="rId28"/>
    <p:sldId id="566" r:id="rId29"/>
    <p:sldId id="567" r:id="rId30"/>
    <p:sldId id="261" r:id="rId31"/>
    <p:sldId id="300" r:id="rId32"/>
    <p:sldId id="499" r:id="rId33"/>
    <p:sldId id="500" r:id="rId34"/>
    <p:sldId id="372" r:id="rId35"/>
    <p:sldId id="374" r:id="rId36"/>
    <p:sldId id="373" r:id="rId37"/>
    <p:sldId id="392" r:id="rId38"/>
    <p:sldId id="501" r:id="rId39"/>
    <p:sldId id="326" r:id="rId40"/>
    <p:sldId id="563" r:id="rId41"/>
    <p:sldId id="328" r:id="rId42"/>
    <p:sldId id="330" r:id="rId43"/>
    <p:sldId id="329" r:id="rId44"/>
    <p:sldId id="333" r:id="rId45"/>
    <p:sldId id="334" r:id="rId46"/>
    <p:sldId id="332" r:id="rId47"/>
    <p:sldId id="331" r:id="rId48"/>
    <p:sldId id="321" r:id="rId49"/>
    <p:sldId id="335" r:id="rId50"/>
    <p:sldId id="568" r:id="rId51"/>
    <p:sldId id="569" r:id="rId52"/>
    <p:sldId id="57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87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CABB6-824B-49B2-BAC0-761F36C185EA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F142E-576D-4D13-A282-85DBF9477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3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8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9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6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46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3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33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1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6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0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0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6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B71C-3B97-4BA7-B8CF-066594128C8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F73DEB-41B7-4118-A0F6-DE2ECE2DB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2/tutorial/datastructur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955EBA-BB51-4502-6864-B19C80D0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1"/>
            <a:ext cx="11887200" cy="34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20577-CAD5-050B-A501-0C24B78C8743}"/>
              </a:ext>
            </a:extLst>
          </p:cNvPr>
          <p:cNvSpPr txBox="1"/>
          <p:nvPr/>
        </p:nvSpPr>
        <p:spPr>
          <a:xfrm>
            <a:off x="-19050" y="3757763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1F497D"/>
                </a:solidFill>
                <a:effectLst/>
                <a:latin typeface="Cambria" panose="02040503050406030204" pitchFamily="18" charset="0"/>
              </a:rPr>
              <a:t>SILVER OAK COLLEGE OF COMPUTER APPLICATION</a:t>
            </a:r>
            <a:endParaRPr lang="en-US" sz="32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6600"/>
                </a:solidFill>
                <a:effectLst/>
                <a:latin typeface="Cambria" panose="02040503050406030204" pitchFamily="18" charset="0"/>
              </a:rPr>
              <a:t>SUBJECT :</a:t>
            </a:r>
            <a:r>
              <a:rPr lang="en-US" sz="2400" b="1" dirty="0">
                <a:solidFill>
                  <a:srgbClr val="006600"/>
                </a:solidFill>
                <a:latin typeface="Cambria" panose="02040503050406030204" pitchFamily="18" charset="0"/>
              </a:rPr>
              <a:t>Programming in Python</a:t>
            </a:r>
            <a:endParaRPr lang="en-US" sz="32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C0504D"/>
                </a:solidFill>
                <a:effectLst/>
                <a:latin typeface="Cambria" panose="02040503050406030204" pitchFamily="18" charset="0"/>
              </a:rPr>
              <a:t>TOPIC : </a:t>
            </a:r>
            <a:r>
              <a:rPr lang="en-US" sz="2000" b="1" dirty="0">
                <a:solidFill>
                  <a:srgbClr val="C0504D"/>
                </a:solidFill>
                <a:latin typeface="Cambria" panose="02040503050406030204" pitchFamily="18" charset="0"/>
              </a:rPr>
              <a:t>Python Data Structures, Functions and Exception Handling</a:t>
            </a:r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98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9671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10</a:t>
            </a:fld>
            <a:endParaRPr lang="hi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467074"/>
            <a:ext cx="8241030" cy="2978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63552" y="246707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63552" y="28529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40023" y="335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40023" y="3741653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40023" y="419526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40023" y="458112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0030" y="5033540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9671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11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1" y="2349501"/>
            <a:ext cx="8571865" cy="30245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84926" y="3069590"/>
            <a:ext cx="2817495" cy="579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urier New" pitchFamily="49" charset="0"/>
              </a:rPr>
              <a:t>Repetition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4538" y="2735362"/>
            <a:ext cx="8431942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96193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3772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7528" y="318715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9425" y="3619202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17417" y="40974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17417" y="450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17417" y="494116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en-US" dirty="0"/>
              <a:t>More Operations on Lists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1196753"/>
            <a:ext cx="39707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append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extend</a:t>
            </a:r>
            <a:r>
              <a:rPr lang="en-US" sz="4800" dirty="0"/>
              <a:t>(</a:t>
            </a:r>
            <a:r>
              <a:rPr lang="en-US" sz="4800" dirty="0" err="1"/>
              <a:t>seq</a:t>
            </a:r>
            <a:r>
              <a:rPr lang="en-US" sz="4800" dirty="0"/>
              <a:t>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insert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, 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remove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12</a:t>
            </a:fld>
            <a:endParaRPr lang="hi-IN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6104384" y="1228553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L.index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L.count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sort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reverse</a:t>
            </a:r>
            <a:r>
              <a:rPr lang="en-US" sz="480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5517233"/>
            <a:ext cx="75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is any value, </a:t>
            </a:r>
            <a:r>
              <a:rPr lang="en-US" sz="2400" dirty="0" err="1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/>
              <a:t>sequence value (list</a:t>
            </a:r>
            <a:r>
              <a:rPr lang="en-US" sz="2400" dirty="0"/>
              <a:t>, string, tuple, …),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is an integer value</a:t>
            </a:r>
          </a:p>
        </p:txBody>
      </p:sp>
    </p:spTree>
    <p:extLst>
      <p:ext uri="{BB962C8B-B14F-4D97-AF65-F5344CB8AC3E}">
        <p14:creationId xmlns:p14="http://schemas.microsoft.com/office/powerpoint/2010/main" val="8511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and List types look very similar</a:t>
            </a:r>
          </a:p>
          <a:p>
            <a:r>
              <a:rPr lang="en-US" dirty="0"/>
              <a:t>However, there is one major difference: Lists are </a:t>
            </a:r>
            <a:r>
              <a:rPr lang="en-US" b="1" dirty="0"/>
              <a:t>mutable</a:t>
            </a:r>
          </a:p>
          <a:p>
            <a:pPr lvl="1"/>
            <a:r>
              <a:rPr lang="en-US" sz="2800" dirty="0"/>
              <a:t>Contents of a list can be modified</a:t>
            </a:r>
          </a:p>
          <a:p>
            <a:r>
              <a:rPr lang="en-US" dirty="0"/>
              <a:t>Tuples and Strings are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Contents can not be modified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18335" y="1198246"/>
          <a:ext cx="8446770" cy="441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i-th element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len</a:t>
                      </a:r>
                      <a:r>
                        <a:rPr lang="en-US"/>
                        <a:t>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Length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seq1 + 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Concatenate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num*seq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seq*num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Repeat seq num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seq[start:end]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slice starting from </a:t>
                      </a:r>
                      <a:r>
                        <a:rPr lang="en-US" b="1"/>
                        <a:t>start</a:t>
                      </a:r>
                      <a:r>
                        <a:rPr lang="en-US" b="0"/>
                        <a:t>, and ending at </a:t>
                      </a:r>
                      <a:r>
                        <a:rPr lang="en-US" b="1"/>
                        <a:t>end-1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if e is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not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True if e is not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Iterate over all elements in seq (e is bound to one element per iteration)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14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19605" y="3285490"/>
            <a:ext cx="208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908811" y="5645786"/>
            <a:ext cx="830516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types include String, Tuple and List.</a:t>
            </a:r>
          </a:p>
          <a:p>
            <a:r>
              <a:rPr lang="en-US" sz="2400" dirty="0"/>
              <a:t>Lists are mutable, Tuple and Strings immutable.</a:t>
            </a:r>
          </a:p>
        </p:txBody>
      </p:sp>
    </p:spTree>
    <p:extLst>
      <p:ext uri="{BB962C8B-B14F-4D97-AF65-F5344CB8AC3E}">
        <p14:creationId xmlns:p14="http://schemas.microsoft.com/office/powerpoint/2010/main" val="305916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details and many useful functions, refer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https://docs.python.org/3.2/tutorial/datastructures.html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2132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845" y="13938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/>
              <a:t>Sets and 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8E1D2-BB09-48AB-AF68-3989B8FFA1E5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Esc101, Strings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4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with no duplicate elements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membership testing </a:t>
            </a:r>
          </a:p>
          <a:p>
            <a:pPr lvl="1"/>
            <a:r>
              <a:rPr lang="en-US" dirty="0"/>
              <a:t>eliminating duplicate entries</a:t>
            </a:r>
          </a:p>
          <a:p>
            <a:pPr lvl="1"/>
            <a:r>
              <a:rPr lang="en-US" dirty="0"/>
              <a:t>Set operations: union, intersection, difference, and symmetric difference.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77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460" y="1556385"/>
            <a:ext cx="8826500" cy="22237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18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5" y="4077336"/>
            <a:ext cx="4103370" cy="1364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9728" y="3789040"/>
            <a:ext cx="3202736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Create a set from </a:t>
            </a:r>
          </a:p>
          <a:p>
            <a:r>
              <a:rPr lang="en-US" sz="3200" b="1" dirty="0"/>
              <a:t>a sequence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5521" y="285293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44272" y="2846955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5521" y="3472278"/>
            <a:ext cx="1152127" cy="37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730" y="350100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7349" y="2492897"/>
            <a:ext cx="8748464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85717" y="4088346"/>
            <a:ext cx="4235865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3" idx="1"/>
          </p:cNvCxnSpPr>
          <p:nvPr/>
        </p:nvCxnSpPr>
        <p:spPr>
          <a:xfrm rot="10800000">
            <a:off x="4439816" y="2435447"/>
            <a:ext cx="2629912" cy="189220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096" y="1725086"/>
            <a:ext cx="8123809" cy="42761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19</a:t>
            </a:fld>
            <a:endParaRPr lang="hi-IN"/>
          </a:p>
        </p:txBody>
      </p:sp>
      <p:sp>
        <p:nvSpPr>
          <p:cNvPr id="12" name="Rectangle 11"/>
          <p:cNvSpPr/>
          <p:nvPr/>
        </p:nvSpPr>
        <p:spPr>
          <a:xfrm>
            <a:off x="1822911" y="533840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27563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07968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27563" y="321895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2144" y="321297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27563" y="3832318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3872" y="382633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27563" y="4443093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876434" y="443711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27563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9696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810" y="357301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17724" y="4195014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06426" y="480827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EA728159-7802-DCB0-A9DA-7A640291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962" y="61277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08AFC6B4-F965-545F-C683-CD7E2E05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6857" y="6492875"/>
            <a:ext cx="2133600" cy="365125"/>
          </a:xfrm>
        </p:spPr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29" name="Slide Number Placeholder 7">
            <a:extLst>
              <a:ext uri="{FF2B5EF4-FFF2-40B4-BE49-F238E27FC236}">
                <a16:creationId xmlns:a16="http://schemas.microsoft.com/office/drawing/2014/main" id="{72E10BD2-6C44-C3A6-E7D1-7B54199413C4}"/>
              </a:ext>
            </a:extLst>
          </p:cNvPr>
          <p:cNvSpPr txBox="1">
            <a:spLocks/>
          </p:cNvSpPr>
          <p:nvPr/>
        </p:nvSpPr>
        <p:spPr>
          <a:xfrm>
            <a:off x="9252857" y="6334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DD969FD3-23E1-390D-7548-8D53C4506A04}"/>
              </a:ext>
            </a:extLst>
          </p:cNvPr>
          <p:cNvSpPr txBox="1">
            <a:spLocks/>
          </p:cNvSpPr>
          <p:nvPr/>
        </p:nvSpPr>
        <p:spPr>
          <a:xfrm>
            <a:off x="5823857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182BB9-E17A-BE66-4C05-FF82019F8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09" y="3925565"/>
            <a:ext cx="7948349" cy="24386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89317C9-4999-7016-9023-CFF0A7554C77}"/>
              </a:ext>
            </a:extLst>
          </p:cNvPr>
          <p:cNvSpPr txBox="1"/>
          <p:nvPr/>
        </p:nvSpPr>
        <p:spPr>
          <a:xfrm>
            <a:off x="5243842" y="337685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1AD77-02B5-6F60-7CFA-2200B1F70B67}"/>
              </a:ext>
            </a:extLst>
          </p:cNvPr>
          <p:cNvSpPr txBox="1"/>
          <p:nvPr/>
        </p:nvSpPr>
        <p:spPr>
          <a:xfrm>
            <a:off x="6226432" y="3376850"/>
            <a:ext cx="8915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86A65F-DA43-EBC6-556C-6B073EB32523}"/>
              </a:ext>
            </a:extLst>
          </p:cNvPr>
          <p:cNvSpPr txBox="1"/>
          <p:nvPr/>
        </p:nvSpPr>
        <p:spPr>
          <a:xfrm>
            <a:off x="9143865" y="3376850"/>
            <a:ext cx="80835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03721-10A1-E6CC-5662-E289A459A3FB}"/>
              </a:ext>
            </a:extLst>
          </p:cNvPr>
          <p:cNvSpPr txBox="1"/>
          <p:nvPr/>
        </p:nvSpPr>
        <p:spPr>
          <a:xfrm>
            <a:off x="7199649" y="3376850"/>
            <a:ext cx="8286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B6FDCC-4D30-AC0D-EEA6-3BA69210003D}"/>
              </a:ext>
            </a:extLst>
          </p:cNvPr>
          <p:cNvSpPr txBox="1"/>
          <p:nvPr/>
        </p:nvSpPr>
        <p:spPr>
          <a:xfrm>
            <a:off x="8135753" y="3376850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A4E6A-235F-A237-8C59-029DFF540E87}"/>
              </a:ext>
            </a:extLst>
          </p:cNvPr>
          <p:cNvSpPr txBox="1"/>
          <p:nvPr/>
        </p:nvSpPr>
        <p:spPr>
          <a:xfrm>
            <a:off x="10151977" y="3353038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8FCB6F17-9F5A-E58B-C6CD-5BD3AD1078FF}"/>
              </a:ext>
            </a:extLst>
          </p:cNvPr>
          <p:cNvSpPr txBox="1"/>
          <p:nvPr/>
        </p:nvSpPr>
        <p:spPr>
          <a:xfrm>
            <a:off x="6231902" y="4293155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4FF04777-8C64-F2BA-F83D-C5D18DE17733}"/>
              </a:ext>
            </a:extLst>
          </p:cNvPr>
          <p:cNvSpPr txBox="1"/>
          <p:nvPr/>
        </p:nvSpPr>
        <p:spPr>
          <a:xfrm>
            <a:off x="7214492" y="4293155"/>
            <a:ext cx="4724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  <a:endParaRPr lang="en-US"/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E4E639B0-31AF-A6AE-D394-45FB91BFDE5C}"/>
              </a:ext>
            </a:extLst>
          </p:cNvPr>
          <p:cNvSpPr txBox="1"/>
          <p:nvPr/>
        </p:nvSpPr>
        <p:spPr>
          <a:xfrm>
            <a:off x="10131925" y="4293155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83F0FB82-50C0-0E96-6D32-AD79190AA7EE}"/>
              </a:ext>
            </a:extLst>
          </p:cNvPr>
          <p:cNvSpPr txBox="1"/>
          <p:nvPr/>
        </p:nvSpPr>
        <p:spPr>
          <a:xfrm>
            <a:off x="8187709" y="4293155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927A7F02-6DCE-D64A-29A7-EC2EAE40EDAF}"/>
              </a:ext>
            </a:extLst>
          </p:cNvPr>
          <p:cNvSpPr txBox="1"/>
          <p:nvPr/>
        </p:nvSpPr>
        <p:spPr>
          <a:xfrm>
            <a:off x="9123813" y="4293155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B672CDAD-4BD4-236A-5DE4-BA6799E5506E}"/>
              </a:ext>
            </a:extLst>
          </p:cNvPr>
          <p:cNvSpPr txBox="1"/>
          <p:nvPr/>
        </p:nvSpPr>
        <p:spPr>
          <a:xfrm>
            <a:off x="7114673" y="2427525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13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716" y="1193166"/>
            <a:ext cx="8653145" cy="52228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Unordered set of </a:t>
            </a:r>
            <a:r>
              <a:rPr lang="en-US" sz="3600" i="1" dirty="0" err="1">
                <a:solidFill>
                  <a:srgbClr val="FF0000"/>
                </a:solidFill>
              </a:rPr>
              <a:t>key:value</a:t>
            </a:r>
            <a:r>
              <a:rPr lang="en-US" sz="3600" dirty="0"/>
              <a:t> pairs, </a:t>
            </a:r>
          </a:p>
          <a:p>
            <a:r>
              <a:rPr lang="en-US" sz="3600" dirty="0"/>
              <a:t>Keys have to be unique and immutable</a:t>
            </a:r>
          </a:p>
          <a:p>
            <a:r>
              <a:rPr lang="en-US" sz="3600" dirty="0" err="1"/>
              <a:t>Key:value</a:t>
            </a:r>
            <a:r>
              <a:rPr lang="en-US" sz="3600" dirty="0"/>
              <a:t> pairs enclosed inside curly braces {...}</a:t>
            </a:r>
          </a:p>
          <a:p>
            <a:r>
              <a:rPr lang="en-US" sz="3600" dirty="0"/>
              <a:t>Empty dictionary is created by writing </a:t>
            </a:r>
            <a:r>
              <a:rPr lang="en-US" sz="3600" dirty="0">
                <a:solidFill>
                  <a:srgbClr val="FF0000"/>
                </a:solidFill>
              </a:rPr>
              <a:t>{}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Dictionaries are mutable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add new </a:t>
            </a:r>
            <a:r>
              <a:rPr lang="en-US" sz="3200" dirty="0" err="1">
                <a:solidFill>
                  <a:srgbClr val="FF0000"/>
                </a:solidFill>
              </a:rPr>
              <a:t>key:value</a:t>
            </a:r>
            <a:r>
              <a:rPr lang="en-US" sz="3200" dirty="0">
                <a:solidFill>
                  <a:srgbClr val="FF0000"/>
                </a:solidFill>
              </a:rPr>
              <a:t> pairs,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change the pairing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delete a key (and associated value)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51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847215" y="1052830"/>
          <a:ext cx="868172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 err="1"/>
                        <a:t>len</a:t>
                      </a:r>
                      <a:r>
                        <a:rPr lang="en-US" sz="2700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Number of </a:t>
                      </a:r>
                      <a:r>
                        <a:rPr lang="en-US" sz="2700" dirty="0" err="1"/>
                        <a:t>key:value</a:t>
                      </a:r>
                      <a:r>
                        <a:rPr lang="en-US" sz="2700" dirty="0"/>
                        <a:t> pairs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values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True if key k is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Value associated with key k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d.get(k,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If k is present in d, then d[k] else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 =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Map the value v to key k in d</a:t>
                      </a:r>
                    </a:p>
                    <a:p>
                      <a:pPr>
                        <a:buNone/>
                      </a:pPr>
                      <a:r>
                        <a:rPr lang="en-US" sz="2700"/>
                        <a:t>(replace d[k] if present)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del 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Remove key k (and associated value) from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for 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Iterate over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Dec-23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21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03347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1" y="1344930"/>
            <a:ext cx="8734425" cy="49987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Dec-23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22</a:t>
            </a:fld>
            <a:endParaRPr lang="hi-IN" dirty="0"/>
          </a:p>
        </p:txBody>
      </p:sp>
      <p:sp>
        <p:nvSpPr>
          <p:cNvPr id="8" name="Rectangle 7"/>
          <p:cNvSpPr/>
          <p:nvPr/>
        </p:nvSpPr>
        <p:spPr>
          <a:xfrm>
            <a:off x="1631504" y="198884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54633" y="4399920"/>
            <a:ext cx="8748464" cy="97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1504" y="5373216"/>
            <a:ext cx="8748464" cy="43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54633" y="573325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8016" y="2564905"/>
            <a:ext cx="8748464" cy="1835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070" y="1196340"/>
            <a:ext cx="8924290" cy="22339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Dec-23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23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96" y="3429636"/>
            <a:ext cx="8527415" cy="24796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740024" y="119675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40024" y="1790684"/>
            <a:ext cx="8748464" cy="990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40024" y="285293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40024" y="3429635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49099" y="407060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29439" y="4669472"/>
            <a:ext cx="8748464" cy="1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06" y="1125220"/>
            <a:ext cx="8710295" cy="154051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Dec-23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24</a:t>
            </a:fld>
            <a:endParaRPr lang="hi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46886" y="3093720"/>
            <a:ext cx="8623935" cy="2874010"/>
            <a:chOff x="351" y="4420"/>
            <a:chExt cx="13581" cy="4526"/>
          </a:xfrm>
          <a:solidFill>
            <a:schemeClr val="bg1"/>
          </a:solidFill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" y="4420"/>
              <a:ext cx="11501" cy="452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" name="Text Box 10"/>
            <p:cNvSpPr txBox="1"/>
            <p:nvPr/>
          </p:nvSpPr>
          <p:spPr>
            <a:xfrm>
              <a:off x="396" y="6307"/>
              <a:ext cx="13536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Remember: for ... in iterates over keys only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633" y="7101"/>
              <a:ext cx="6912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Sort values in a list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622356" y="109082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22356" y="1666884"/>
            <a:ext cx="8748464" cy="104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46885" y="2996951"/>
            <a:ext cx="8748464" cy="175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98908" y="4796155"/>
            <a:ext cx="8748464" cy="1369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constructor: builds dictionaries directly from </a:t>
            </a:r>
            <a:r>
              <a:rPr lang="en-US" i="1" dirty="0"/>
              <a:t>sequences of key-value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Dec-23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Esc101, Strings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25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1" y="2781301"/>
            <a:ext cx="856170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E566-E34B-729D-B3F1-DBB4F281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*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Source Sans 3"/>
              </a:rPr>
              <a:t>args</a:t>
            </a:r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 and **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Source Sans 3"/>
              </a:rPr>
              <a:t>kwargs</a:t>
            </a:r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 in Python</a:t>
            </a:r>
            <a:endParaRPr lang="en-IN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CD00AF0E-56CA-A089-682E-BF7944BA80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47" y="1562460"/>
            <a:ext cx="4096253" cy="24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E9A00-90B1-BA4B-4F04-B255FB4CA457}"/>
              </a:ext>
            </a:extLst>
          </p:cNvPr>
          <p:cNvSpPr txBox="1"/>
          <p:nvPr/>
        </p:nvSpPr>
        <p:spPr>
          <a:xfrm>
            <a:off x="131535" y="1086681"/>
            <a:ext cx="81343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Python *</a:t>
            </a:r>
            <a:r>
              <a:rPr lang="en-US" b="1" dirty="0" err="1"/>
              <a:t>args</a:t>
            </a:r>
            <a:r>
              <a:rPr lang="en-US" dirty="0"/>
              <a:t>?</a:t>
            </a:r>
          </a:p>
          <a:p>
            <a:r>
              <a:rPr lang="en-US" dirty="0"/>
              <a:t>The special syntax *</a:t>
            </a:r>
            <a:r>
              <a:rPr lang="en-US" dirty="0" err="1"/>
              <a:t>args</a:t>
            </a:r>
            <a:r>
              <a:rPr lang="en-US" dirty="0"/>
              <a:t> in function definitions in Python is used to pass a variable number of arguments to a function. It is used to pass a non-keyworded, variable-length argument list. </a:t>
            </a:r>
          </a:p>
          <a:p>
            <a:endParaRPr lang="en-US" dirty="0"/>
          </a:p>
          <a:p>
            <a:r>
              <a:rPr lang="en-US" dirty="0"/>
              <a:t>The syntax is to use the symbol * to take in a variable number of arguments; by convention, it is often used with the word </a:t>
            </a:r>
            <a:r>
              <a:rPr lang="en-US" dirty="0" err="1"/>
              <a:t>args</a:t>
            </a:r>
            <a:r>
              <a:rPr lang="en-US" dirty="0"/>
              <a:t>.</a:t>
            </a:r>
          </a:p>
          <a:p>
            <a:r>
              <a:rPr lang="en-US" dirty="0"/>
              <a:t>What *</a:t>
            </a:r>
            <a:r>
              <a:rPr lang="en-US" dirty="0" err="1"/>
              <a:t>args</a:t>
            </a:r>
            <a:r>
              <a:rPr lang="en-US" dirty="0"/>
              <a:t> allows you to do is take in more arguments than the number of formal arguments that you previously defined. With *</a:t>
            </a:r>
            <a:r>
              <a:rPr lang="en-US" dirty="0" err="1"/>
              <a:t>args</a:t>
            </a:r>
            <a:r>
              <a:rPr lang="en-US" dirty="0"/>
              <a:t>, any number of extra arguments can be tacked on to your current formal parameters (including zero extra arguments).</a:t>
            </a:r>
          </a:p>
          <a:p>
            <a:endParaRPr lang="en-US" dirty="0"/>
          </a:p>
          <a:p>
            <a:r>
              <a:rPr lang="en-US" dirty="0"/>
              <a:t>For example, we want to make a multiply function that takes any number of arguments and is able to multiply them all together. It can be done using *</a:t>
            </a:r>
            <a:r>
              <a:rPr lang="en-US" dirty="0" err="1"/>
              <a:t>args</a:t>
            </a:r>
            <a:r>
              <a:rPr lang="en-US" dirty="0"/>
              <a:t>.</a:t>
            </a:r>
          </a:p>
          <a:p>
            <a:r>
              <a:rPr lang="en-US" dirty="0"/>
              <a:t>Using the *, the variable that we associate with the * becomes </a:t>
            </a:r>
            <a:r>
              <a:rPr lang="en-US" dirty="0" err="1"/>
              <a:t>iterable</a:t>
            </a:r>
            <a:r>
              <a:rPr lang="en-US" dirty="0"/>
              <a:t> meaning you can do things like iterate over it, run some higher-order functions such as map and filter,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69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2C07-2C45-FFF3-3A01-B977166A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9D9F-36D5-28BF-F564-891CE3B0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4714" cy="25722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myFun</a:t>
            </a:r>
            <a:r>
              <a:rPr lang="en-IN" dirty="0"/>
              <a:t>(arg1, *</a:t>
            </a:r>
            <a:r>
              <a:rPr lang="en-IN" dirty="0" err="1"/>
              <a:t>argv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print("First argument :", arg1)</a:t>
            </a:r>
          </a:p>
          <a:p>
            <a:pPr marL="0" indent="0">
              <a:buNone/>
            </a:pPr>
            <a:r>
              <a:rPr lang="en-IN" dirty="0"/>
              <a:t>       for </a:t>
            </a:r>
            <a:r>
              <a:rPr lang="en-IN" dirty="0" err="1"/>
              <a:t>arg</a:t>
            </a:r>
            <a:r>
              <a:rPr lang="en-IN" dirty="0"/>
              <a:t> in </a:t>
            </a:r>
            <a:r>
              <a:rPr lang="en-IN" dirty="0" err="1"/>
              <a:t>argv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print("Next argument through *</a:t>
            </a:r>
            <a:r>
              <a:rPr lang="en-IN" dirty="0" err="1"/>
              <a:t>argv</a:t>
            </a:r>
            <a:r>
              <a:rPr lang="en-IN" dirty="0"/>
              <a:t> :", </a:t>
            </a:r>
            <a:r>
              <a:rPr lang="en-IN" dirty="0" err="1"/>
              <a:t>arg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myFun</a:t>
            </a:r>
            <a:r>
              <a:rPr lang="en-IN" dirty="0"/>
              <a:t>('Hello', 'Welcome', 'to', '</a:t>
            </a:r>
            <a:r>
              <a:rPr lang="en-IN" dirty="0" err="1"/>
              <a:t>GeeksforGeeks</a:t>
            </a:r>
            <a:r>
              <a:rPr lang="en-IN" dirty="0"/>
              <a:t>')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5671E-51BF-F10E-3CD4-87B24FB08DCF}"/>
              </a:ext>
            </a:extLst>
          </p:cNvPr>
          <p:cNvSpPr txBox="1"/>
          <p:nvPr/>
        </p:nvSpPr>
        <p:spPr>
          <a:xfrm>
            <a:off x="7340600" y="2144988"/>
            <a:ext cx="48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First argument : Hello</a:t>
            </a:r>
          </a:p>
          <a:p>
            <a:r>
              <a:rPr lang="en-US" dirty="0"/>
              <a:t>Next argument through *</a:t>
            </a:r>
            <a:r>
              <a:rPr lang="en-US" dirty="0" err="1"/>
              <a:t>argv</a:t>
            </a:r>
            <a:r>
              <a:rPr lang="en-US" dirty="0"/>
              <a:t> : Welcome</a:t>
            </a:r>
          </a:p>
          <a:p>
            <a:r>
              <a:rPr lang="en-US" dirty="0"/>
              <a:t>Next argument through *</a:t>
            </a:r>
            <a:r>
              <a:rPr lang="en-US" dirty="0" err="1"/>
              <a:t>argv</a:t>
            </a:r>
            <a:r>
              <a:rPr lang="en-US" dirty="0"/>
              <a:t> : to</a:t>
            </a:r>
          </a:p>
          <a:p>
            <a:r>
              <a:rPr lang="en-US" dirty="0"/>
              <a:t>Next argument through *</a:t>
            </a:r>
            <a:r>
              <a:rPr lang="en-US" dirty="0" err="1"/>
              <a:t>argv</a:t>
            </a:r>
            <a:r>
              <a:rPr lang="en-US" dirty="0"/>
              <a:t> : </a:t>
            </a:r>
            <a:r>
              <a:rPr lang="en-US" dirty="0" err="1"/>
              <a:t>GeeksforGeeks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158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38CD-4573-ECF4-9F39-0F7944D7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829"/>
            <a:ext cx="10515600" cy="5081134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What is Python **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kwargs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?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special syntax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**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kwargs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 function definitions in Python is used to pass a keyworded, variable-length argument list. We use the name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kwargs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with the double star. The reason is that the double star allows us to pass through keyword arguments (and any number of them).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keyword argument is where you provide a name to the variable as you pass it into the function.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One can think of the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kwargs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as being a dictionary that maps each keyword to the value that we pass alongside it. That is why when we iterate over the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kwargs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there doesn’t seem to be any order in which they were printed 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ABE1-67FF-5025-F040-5382C533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0086" cy="4351338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IN" sz="1800" dirty="0"/>
              <a:t>def </a:t>
            </a:r>
            <a:r>
              <a:rPr lang="en-IN" sz="1800" dirty="0" err="1"/>
              <a:t>myFun</a:t>
            </a:r>
            <a:r>
              <a:rPr lang="en-IN" sz="1800" dirty="0"/>
              <a:t>(**</a:t>
            </a:r>
            <a:r>
              <a:rPr lang="en-IN" sz="1800" dirty="0" err="1"/>
              <a:t>kwargs</a:t>
            </a:r>
            <a:r>
              <a:rPr lang="en-IN" sz="1800" dirty="0"/>
              <a:t>):</a:t>
            </a:r>
          </a:p>
          <a:p>
            <a:pPr marL="0" indent="0">
              <a:buNone/>
            </a:pPr>
            <a:r>
              <a:rPr lang="en-IN" sz="1800" dirty="0"/>
              <a:t>	for key, value in </a:t>
            </a:r>
            <a:r>
              <a:rPr lang="en-IN" sz="1800" dirty="0" err="1"/>
              <a:t>kwargs.items</a:t>
            </a:r>
            <a:r>
              <a:rPr lang="en-IN" sz="1800" dirty="0"/>
              <a:t>():</a:t>
            </a:r>
          </a:p>
          <a:p>
            <a:pPr marL="0" indent="0">
              <a:buNone/>
            </a:pPr>
            <a:r>
              <a:rPr lang="en-IN" sz="1800" dirty="0"/>
              <a:t>		print("%s == %s" % (key, value))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# Driver code</a:t>
            </a:r>
          </a:p>
          <a:p>
            <a:pPr marL="0" indent="0">
              <a:buNone/>
            </a:pPr>
            <a:r>
              <a:rPr lang="en-IN" sz="1800" dirty="0" err="1"/>
              <a:t>myFun</a:t>
            </a:r>
            <a:r>
              <a:rPr lang="en-IN" sz="1800" dirty="0"/>
              <a:t>(first='Geeks', mid='for', last='Geeks')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759B3-7EDB-98F2-8469-66FFC272A355}"/>
              </a:ext>
            </a:extLst>
          </p:cNvPr>
          <p:cNvSpPr txBox="1"/>
          <p:nvPr/>
        </p:nvSpPr>
        <p:spPr>
          <a:xfrm>
            <a:off x="7634514" y="1825625"/>
            <a:ext cx="4354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first == Geeks</a:t>
            </a:r>
          </a:p>
          <a:p>
            <a:r>
              <a:rPr lang="en-US" dirty="0"/>
              <a:t>mid == for</a:t>
            </a:r>
          </a:p>
          <a:p>
            <a:r>
              <a:rPr lang="en-US" dirty="0"/>
              <a:t>last == Geeks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1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19536" y="126876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tuple consists of a number of values separated by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Empty and Singleton Tuples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</a:t>
            </a:fld>
            <a:endParaRPr lang="hi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1" y="2204864"/>
            <a:ext cx="7543165" cy="215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0" y="4365104"/>
            <a:ext cx="765683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406" y="5517232"/>
            <a:ext cx="7761605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24100" y="2492897"/>
            <a:ext cx="6580212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24100" y="5517232"/>
            <a:ext cx="76835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7568" y="3743325"/>
            <a:ext cx="7200800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20876" y="188640"/>
            <a:ext cx="8747125" cy="864096"/>
          </a:xfrm>
        </p:spPr>
        <p:txBody>
          <a:bodyPr>
            <a:normAutofit/>
          </a:bodyPr>
          <a:lstStyle/>
          <a:p>
            <a:r>
              <a:rPr lang="en-US" altLang="en-US" dirty="0"/>
              <a:t>Parts of a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9915-CBD3-46BC-ACA6-E1E4814D9ED0}" type="datetime7">
              <a:rPr lang="en-US" smtClean="0"/>
              <a:t>Dec-23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30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391" y="1268761"/>
            <a:ext cx="3423800" cy="538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1865" y="281880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4101" y="624018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2212" y="3892987"/>
            <a:ext cx="27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14606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1484" y="3619179"/>
            <a:ext cx="266290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>
                <a:solidFill>
                  <a:srgbClr val="C00000"/>
                </a:solidFill>
              </a:rPr>
              <a:t>max(6,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1640" y="260648"/>
            <a:ext cx="6814133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‘’’return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else:</a:t>
            </a:r>
            <a:r>
              <a:rPr lang="en-US" sz="3200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22667" y="317258"/>
            <a:ext cx="2750389" cy="1444716"/>
            <a:chOff x="242705" y="324029"/>
            <a:chExt cx="2750389" cy="1444716"/>
          </a:xfrm>
        </p:grpSpPr>
        <p:sp>
          <p:nvSpPr>
            <p:cNvPr id="9" name="TextBox 8"/>
            <p:cNvSpPr txBox="1"/>
            <p:nvPr/>
          </p:nvSpPr>
          <p:spPr>
            <a:xfrm>
              <a:off x="242705" y="1245525"/>
              <a:ext cx="1582484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11" name="Curved Connector 10"/>
            <p:cNvCxnSpPr>
              <a:stCxn id="9" idx="0"/>
              <a:endCxn id="12" idx="1"/>
            </p:cNvCxnSpPr>
            <p:nvPr/>
          </p:nvCxnSpPr>
          <p:spPr bwMode="auto">
            <a:xfrm rot="5400000" flipH="1" flipV="1">
              <a:off x="1338131" y="271873"/>
              <a:ext cx="669468" cy="1277836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2311783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2000" dirty="0">
                <a:latin typeface="Verdan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18182" y="332656"/>
            <a:ext cx="3713722" cy="2899484"/>
            <a:chOff x="-5818" y="332656"/>
            <a:chExt cx="3713722" cy="28994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915816" y="332656"/>
              <a:ext cx="792088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Function Name</a:t>
              </a:r>
            </a:p>
          </p:txBody>
        </p:sp>
        <p:cxnSp>
          <p:nvCxnSpPr>
            <p:cNvPr id="22" name="Curved Connector 21"/>
            <p:cNvCxnSpPr>
              <a:stCxn id="21" idx="0"/>
              <a:endCxn id="20" idx="2"/>
            </p:cNvCxnSpPr>
            <p:nvPr/>
          </p:nvCxnSpPr>
          <p:spPr bwMode="auto">
            <a:xfrm rot="5400000" flipH="1" flipV="1">
              <a:off x="1382644" y="779704"/>
              <a:ext cx="1872208" cy="1986224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5231904" y="331992"/>
            <a:ext cx="4436670" cy="2792841"/>
            <a:chOff x="2841427" y="332656"/>
            <a:chExt cx="4436670" cy="2792841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841427" y="332656"/>
              <a:ext cx="1357630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4111" y="1740502"/>
              <a:ext cx="2383986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2 arguments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 and b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(formal args)</a:t>
              </a:r>
            </a:p>
          </p:txBody>
        </p:sp>
        <p:cxnSp>
          <p:nvCxnSpPr>
            <p:cNvPr id="30" name="Curved Connector 29"/>
            <p:cNvCxnSpPr>
              <a:stCxn id="29" idx="0"/>
              <a:endCxn id="28" idx="3"/>
            </p:cNvCxnSpPr>
            <p:nvPr/>
          </p:nvCxnSpPr>
          <p:spPr bwMode="auto">
            <a:xfrm rot="16200000" flipV="1">
              <a:off x="4564706" y="219103"/>
              <a:ext cx="1155751" cy="1887047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3965122" y="1318941"/>
            <a:ext cx="5626344" cy="3567062"/>
            <a:chOff x="3024856" y="846318"/>
            <a:chExt cx="5626344" cy="3567062"/>
          </a:xfrm>
        </p:grpSpPr>
        <p:sp>
          <p:nvSpPr>
            <p:cNvPr id="37" name="TextBox 36"/>
            <p:cNvSpPr txBox="1"/>
            <p:nvPr/>
          </p:nvSpPr>
          <p:spPr>
            <a:xfrm>
              <a:off x="5004048" y="3028385"/>
              <a:ext cx="3647152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Body of thefunction,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indented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w.r.t the</a:t>
              </a:r>
            </a:p>
            <a:p>
              <a:r>
                <a:rPr lang="en-US" sz="2800" dirty="0">
                  <a:solidFill>
                    <a:srgbClr val="C00000"/>
                  </a:solidFill>
                  <a:latin typeface="Comic Sans MS" pitchFamily="66" charset="0"/>
                </a:rPr>
                <a:t>def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38" name="Curved Connector 37"/>
            <p:cNvCxnSpPr>
              <a:stCxn id="37" idx="1"/>
            </p:cNvCxnSpPr>
            <p:nvPr/>
          </p:nvCxnSpPr>
          <p:spPr bwMode="auto">
            <a:xfrm rot="10800000">
              <a:off x="4147622" y="2780929"/>
              <a:ext cx="856426" cy="939955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2000" dirty="0">
                <a:latin typeface="Verdan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141-C72E-4E04-98D8-387F38615E0D}" type="datetime7">
              <a:rPr lang="en-US" smtClean="0"/>
              <a:t>Dec-23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31</a:t>
            </a:fld>
            <a:endParaRPr lang="hi-IN"/>
          </a:p>
        </p:txBody>
      </p:sp>
      <p:grpSp>
        <p:nvGrpSpPr>
          <p:cNvPr id="31" name="Group 30"/>
          <p:cNvGrpSpPr/>
          <p:nvPr/>
        </p:nvGrpSpPr>
        <p:grpSpPr>
          <a:xfrm>
            <a:off x="3761877" y="811345"/>
            <a:ext cx="6627135" cy="5948095"/>
            <a:chOff x="924306" y="-2544181"/>
            <a:chExt cx="6842933" cy="594809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286571" y="-2544181"/>
              <a:ext cx="6211621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24306" y="1588032"/>
              <a:ext cx="6842933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Documentation comment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</a:t>
              </a:r>
              <a:r>
                <a:rPr lang="en-US" sz="2800" b="1" dirty="0">
                  <a:solidFill>
                    <a:schemeClr val="accent4"/>
                  </a:solidFill>
                  <a:latin typeface="Comic Sans MS" pitchFamily="66" charset="0"/>
                </a:rPr>
                <a:t>docstring</a:t>
              </a:r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), type      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help &lt;function-name&gt;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on prompt to get help for the function</a:t>
              </a:r>
            </a:p>
          </p:txBody>
        </p:sp>
        <p:cxnSp>
          <p:nvCxnSpPr>
            <p:cNvPr id="34" name="Curved Connector 33"/>
            <p:cNvCxnSpPr>
              <a:stCxn id="33" idx="3"/>
            </p:cNvCxnSpPr>
            <p:nvPr/>
          </p:nvCxnSpPr>
          <p:spPr bwMode="auto">
            <a:xfrm flipH="1" flipV="1">
              <a:off x="4718024" y="-2034195"/>
              <a:ext cx="3049214" cy="4530168"/>
            </a:xfrm>
            <a:prstGeom prst="curvedConnector4">
              <a:avLst>
                <a:gd name="adj1" fmla="val -7741"/>
                <a:gd name="adj2" fmla="val 60021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3761876" y="4943558"/>
            <a:ext cx="2182438" cy="1365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610986" y="3699030"/>
            <a:ext cx="4196983" cy="2322259"/>
            <a:chOff x="2448396" y="324029"/>
            <a:chExt cx="4196983" cy="2322259"/>
          </a:xfrm>
        </p:grpSpPr>
        <p:sp>
          <p:nvSpPr>
            <p:cNvPr id="59" name="TextBox 58"/>
            <p:cNvSpPr txBox="1"/>
            <p:nvPr/>
          </p:nvSpPr>
          <p:spPr>
            <a:xfrm>
              <a:off x="2448396" y="1692181"/>
              <a:ext cx="419698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Call to the function.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Actual args are 6 and 4.</a:t>
              </a:r>
            </a:p>
          </p:txBody>
        </p:sp>
        <p:cxnSp>
          <p:nvCxnSpPr>
            <p:cNvPr id="60" name="Curved Connector 59"/>
            <p:cNvCxnSpPr>
              <a:stCxn id="59" idx="0"/>
              <a:endCxn id="61" idx="2"/>
            </p:cNvCxnSpPr>
            <p:nvPr/>
          </p:nvCxnSpPr>
          <p:spPr bwMode="auto">
            <a:xfrm rot="16200000" flipV="1">
              <a:off x="3669122" y="814415"/>
              <a:ext cx="864096" cy="891436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256825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2000" dirty="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32</a:t>
            </a:fld>
            <a:endParaRPr lang="hi-IN"/>
          </a:p>
        </p:txBody>
      </p:sp>
      <p:sp>
        <p:nvSpPr>
          <p:cNvPr id="9" name="TextBox 8"/>
          <p:cNvSpPr txBox="1"/>
          <p:nvPr/>
        </p:nvSpPr>
        <p:spPr>
          <a:xfrm>
            <a:off x="1847528" y="116632"/>
            <a:ext cx="856647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‘‘‘return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8241" y="3645024"/>
            <a:ext cx="8565759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Bodoni MT" panose="02070603080606020203" pitchFamily="18" charset="0"/>
              </a:rPr>
              <a:t>In[3] :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help(max)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 on function max in module __main__: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max(a, b)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   return maximum among a and b</a:t>
            </a:r>
          </a:p>
        </p:txBody>
      </p:sp>
    </p:spTree>
    <p:extLst>
      <p:ext uri="{BB962C8B-B14F-4D97-AF65-F5344CB8AC3E}">
        <p14:creationId xmlns:p14="http://schemas.microsoft.com/office/powerpoint/2010/main" val="36170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33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1848486" y="980729"/>
            <a:ext cx="6983819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1854835" y="3642360"/>
          <a:ext cx="8566150" cy="2773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initials=False,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initials=True,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847850" y="45813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7851" y="50131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851" y="544522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atin typeface="Verdana" pitchFamily="34" charset="0"/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83832" y="905330"/>
            <a:ext cx="5976664" cy="1656184"/>
            <a:chOff x="3059832" y="905330"/>
            <a:chExt cx="5976664" cy="1656184"/>
          </a:xfrm>
        </p:grpSpPr>
        <p:sp>
          <p:nvSpPr>
            <p:cNvPr id="3" name="Oval 2"/>
            <p:cNvSpPr/>
            <p:nvPr/>
          </p:nvSpPr>
          <p:spPr>
            <a:xfrm>
              <a:off x="6228184" y="905330"/>
              <a:ext cx="2808312" cy="16561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use of [0] to get the first character of a string. More on this later.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V="1">
              <a:off x="3059832" y="1733422"/>
              <a:ext cx="3168352" cy="399434"/>
            </a:xfrm>
            <a:prstGeom prst="curvedConnector3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" idx="4"/>
            </p:cNvCxnSpPr>
            <p:nvPr/>
          </p:nvCxnSpPr>
          <p:spPr>
            <a:xfrm rot="5400000" flipH="1">
              <a:off x="6391897" y="1321071"/>
              <a:ext cx="140626" cy="2340260"/>
            </a:xfrm>
            <a:prstGeom prst="curvedConnector4">
              <a:avLst>
                <a:gd name="adj1" fmla="val -162559"/>
                <a:gd name="adj2" fmla="val 8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8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passing where formal is bound to actual using formal's name</a:t>
            </a:r>
          </a:p>
          <a:p>
            <a:pPr lvl="0"/>
            <a:r>
              <a:rPr lang="en-US" dirty="0"/>
              <a:t>Can mix keyword and non-keyword arguments</a:t>
            </a:r>
          </a:p>
          <a:p>
            <a:pPr lvl="1"/>
            <a:r>
              <a:rPr lang="en-US" sz="2800" dirty="0"/>
              <a:t>All non-keyword arguments precede keyword arguments in the call</a:t>
            </a:r>
          </a:p>
          <a:p>
            <a:pPr lvl="1"/>
            <a:r>
              <a:rPr lang="en-US" dirty="0"/>
              <a:t>Non-keyword arguments are matched by position (order is important)</a:t>
            </a:r>
          </a:p>
          <a:p>
            <a:pPr lvl="1"/>
            <a:r>
              <a:rPr lang="en-US" dirty="0"/>
              <a:t>Order of keyword arguments is not important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35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1848486" y="1051561"/>
            <a:ext cx="7676515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initials=False)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1854835" y="3642360"/>
          <a:ext cx="8566150" cy="30784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printName(first='Acads', last='Institute', initials=True)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847851" y="465338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7851" y="5085432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851" y="5517480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atin typeface="Verdana" pitchFamily="34" charset="0"/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08168" y="1412778"/>
            <a:ext cx="2952328" cy="2088231"/>
            <a:chOff x="5724128" y="44625"/>
            <a:chExt cx="2952328" cy="2088231"/>
          </a:xfrm>
        </p:grpSpPr>
        <p:sp>
          <p:nvSpPr>
            <p:cNvPr id="15" name="Oval 14"/>
            <p:cNvSpPr/>
            <p:nvPr/>
          </p:nvSpPr>
          <p:spPr>
            <a:xfrm>
              <a:off x="6228184" y="905330"/>
              <a:ext cx="2448272" cy="122752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the use of  “default” value</a:t>
              </a:r>
            </a:p>
          </p:txBody>
        </p:sp>
        <p:cxnSp>
          <p:nvCxnSpPr>
            <p:cNvPr id="16" name="Curved Connector 15"/>
            <p:cNvCxnSpPr>
              <a:stCxn id="15" idx="2"/>
            </p:cNvCxnSpPr>
            <p:nvPr/>
          </p:nvCxnSpPr>
          <p:spPr>
            <a:xfrm rot="10800000">
              <a:off x="5724128" y="44625"/>
              <a:ext cx="504056" cy="147446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call a function with fewer arguments</a:t>
            </a:r>
          </a:p>
          <a:p>
            <a:r>
              <a:rPr lang="en-US" dirty="0"/>
              <a:t>Useful when some argument has a fixed value for most of the calls</a:t>
            </a:r>
          </a:p>
          <a:p>
            <a:r>
              <a:rPr lang="en-US" dirty="0"/>
              <a:t>All arguments with default values must be at the end of argument list</a:t>
            </a:r>
          </a:p>
          <a:p>
            <a:pPr lvl="1"/>
            <a:r>
              <a:rPr lang="en-US" dirty="0"/>
              <a:t>non-default argument can not follow default argument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441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Globals allow functions to communicate with each other indirectly</a:t>
            </a:r>
          </a:p>
          <a:p>
            <a:pPr lvl="1"/>
            <a:r>
              <a:rPr lang="en-US" dirty="0"/>
              <a:t>Without parameter passing/return value</a:t>
            </a:r>
          </a:p>
          <a:p>
            <a:r>
              <a:rPr lang="en-US" dirty="0"/>
              <a:t>Convenient when  two seemingly “far-apart” functions want to share data</a:t>
            </a:r>
          </a:p>
          <a:p>
            <a:pPr lvl="1"/>
            <a:r>
              <a:rPr lang="en-US" dirty="0"/>
              <a:t>No </a:t>
            </a:r>
            <a:r>
              <a:rPr lang="en-US" i="1" dirty="0"/>
              <a:t>direct</a:t>
            </a:r>
            <a:r>
              <a:rPr lang="en-US" dirty="0"/>
              <a:t> caller/callee relation</a:t>
            </a:r>
          </a:p>
          <a:p>
            <a:r>
              <a:rPr lang="en-US" dirty="0"/>
              <a:t>If a function has to update a global, it must re-declare the global variable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keyword.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79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05000" y="-388"/>
            <a:ext cx="8229600" cy="914788"/>
          </a:xfrm>
        </p:spPr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38</a:t>
            </a:fld>
            <a:endParaRPr lang="hi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5000" y="914400"/>
            <a:ext cx="4046984" cy="3450704"/>
          </a:xfrm>
          <a:prstGeom prst="rect">
            <a:avLst/>
          </a:prstGeom>
          <a:solidFill>
            <a:srgbClr val="B0F6BC"/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perimeter(r):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2 * PI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PI * r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 = 3.14159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38536" y="5013176"/>
            <a:ext cx="702027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/>
              <a:t>defines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to be of float type with value 3.14. 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can be used across functions. Any change to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in </a:t>
            </a:r>
            <a:r>
              <a:rPr lang="en-US" sz="2800" dirty="0" err="1">
                <a:solidFill>
                  <a:srgbClr val="FF0000"/>
                </a:solidFill>
              </a:rPr>
              <a:t>update_pi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will be visible to all due to the use of </a:t>
            </a:r>
            <a:r>
              <a:rPr lang="en-US" sz="2800" dirty="0">
                <a:solidFill>
                  <a:srgbClr val="FF0000"/>
                </a:solidFill>
              </a:rPr>
              <a:t>global</a:t>
            </a:r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914400"/>
            <a:ext cx="4464496" cy="4098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 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31400.0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62.800000000000004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update_pi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31415.999999999996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62.832</a:t>
            </a:r>
          </a:p>
        </p:txBody>
      </p:sp>
    </p:spTree>
    <p:extLst>
      <p:ext uri="{BB962C8B-B14F-4D97-AF65-F5344CB8AC3E}">
        <p14:creationId xmlns:p14="http://schemas.microsoft.com/office/powerpoint/2010/main" val="29945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93" y="1268875"/>
            <a:ext cx="11642501" cy="5705239"/>
          </a:xfrm>
        </p:spPr>
        <p:txBody>
          <a:bodyPr/>
          <a:lstStyle/>
          <a:p>
            <a:r>
              <a:rPr lang="en-US" sz="2000" b="1" u="sng" dirty="0">
                <a:latin typeface="Verdana" panose="020B0604030504040204" pitchFamily="34" charset="0"/>
                <a:ea typeface="Verdana" panose="020B0604030504040204" pitchFamily="34" charset="0"/>
              </a:rPr>
              <a:t>Exceptions 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 exception is an event, which occurs during the execution of a program that disrupts the normal flow of the program's instructions. In general, when a Python script encounters a situation that it cannot cope with, it raises an exception. An exception is a Python object that represents an error.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When a Python script raises an exception, it must either handle the exception immediately otherwise it terminates and quits. </a:t>
            </a:r>
          </a:p>
          <a:p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provides two types of exceptions i.e. 1)built-in 2)user defined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8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can be nested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tuple is copied into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does not affect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86" y="2275205"/>
            <a:ext cx="8341995" cy="154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51" y="5113496"/>
            <a:ext cx="7960995" cy="1050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19536" y="2132856"/>
            <a:ext cx="777686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19536" y="3356992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74485" y="4981364"/>
            <a:ext cx="7776864" cy="47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74485" y="5453608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B824-5AAE-BA09-DFF0-0FCE82C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Build=in Exceptions: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61422-47F0-54CB-E1AA-0E5462137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688" y="2289175"/>
            <a:ext cx="8172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3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609" y="214793"/>
            <a:ext cx="10139229" cy="1304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0" y="1519706"/>
            <a:ext cx="10139229" cy="51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03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69" y="228310"/>
            <a:ext cx="9376043" cy="64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74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89" y="353263"/>
            <a:ext cx="10800835" cy="17846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89" y="2279558"/>
            <a:ext cx="10981139" cy="41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96" y="1200290"/>
            <a:ext cx="11513712" cy="5287595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Handling Exceptions :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If you have some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suspicious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code that may raise an exception, you can defend your program by placing the suspicious code in a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try: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block. After the try: block, include an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except: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statement, followed by a block of code which handles the problem as elegantly as possible. 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Syntax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Here is simple syntax of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try....except...else blocks-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" y="3692349"/>
            <a:ext cx="8206660" cy="35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7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545770"/>
            <a:ext cx="11513712" cy="5177001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Here are few important points about the above-mentioned syntax-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• A single try statement can have multiple except statements. This is useful when the try block contains statements that may throw different types of exceptions.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• You can also provide a generic except clause, which handles any exception.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• After the except clause(s), you can include an else-clause. The code in the else- block executes if the code in the try: block does not raise an exception.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• The else-block is a good place for code that does not need the try: block's protection.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15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10" y="1625600"/>
            <a:ext cx="11441684" cy="5097172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/bin/python3 </a:t>
            </a:r>
          </a:p>
          <a:p>
            <a:r>
              <a:rPr lang="en-US" dirty="0"/>
              <a:t>try: </a:t>
            </a:r>
          </a:p>
          <a:p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testfile</a:t>
            </a:r>
            <a:r>
              <a:rPr lang="en-US" dirty="0"/>
              <a:t>", "w") </a:t>
            </a:r>
          </a:p>
          <a:p>
            <a:r>
              <a:rPr lang="en-US" dirty="0" err="1"/>
              <a:t>fh.write</a:t>
            </a:r>
            <a:r>
              <a:rPr lang="en-US" dirty="0"/>
              <a:t>("This is my test file for exception handling!!") </a:t>
            </a:r>
          </a:p>
          <a:p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 </a:t>
            </a:r>
          </a:p>
          <a:p>
            <a:r>
              <a:rPr lang="en-US" dirty="0"/>
              <a:t>print ("Error: can\'t find file or read data") </a:t>
            </a:r>
          </a:p>
          <a:p>
            <a:r>
              <a:rPr lang="en-US" dirty="0"/>
              <a:t>else: </a:t>
            </a:r>
          </a:p>
          <a:p>
            <a:r>
              <a:rPr lang="en-US" dirty="0"/>
              <a:t>print ("Written content in the file successfully") </a:t>
            </a:r>
            <a:r>
              <a:rPr lang="en-US" dirty="0" err="1"/>
              <a:t>fh.close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206827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10" y="1211942"/>
            <a:ext cx="11441684" cy="551082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Exception with Arguments :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 exception can have an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argument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which is a value that gives additional information about the problem. The contents of the argument vary by exception. You capture an exception's argument by supplying a variable in the except clause as follows- 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76" y="3041080"/>
            <a:ext cx="8039100" cy="15496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0963" y="4583479"/>
            <a:ext cx="116210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you write the code to handle a single exception, you can have a variable follow the name of the exception in the except statement. If you are trapping multiple exceptions, you can have a variable follow the tuple of the exception.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variable receives the value of the exception mostly containing the cause of the exception. The variable can receive a single value or multiple values in the form of a tuple. This tuple usually contains the error string, the error number, and an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errorlocation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7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10" y="1451428"/>
            <a:ext cx="11441684" cy="5271343"/>
          </a:xfrm>
        </p:spPr>
        <p:txBody>
          <a:bodyPr/>
          <a:lstStyle/>
          <a:p>
            <a:r>
              <a:rPr lang="en-US" b="1" dirty="0"/>
              <a:t>Example </a:t>
            </a:r>
            <a:endParaRPr lang="en-US" dirty="0"/>
          </a:p>
          <a:p>
            <a:r>
              <a:rPr lang="en-US" dirty="0"/>
              <a:t>Following is an example for a single exception- </a:t>
            </a:r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/bin/python3 </a:t>
            </a:r>
          </a:p>
          <a:p>
            <a:r>
              <a:rPr lang="en-US" dirty="0"/>
              <a:t># Define a function here.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temp_convert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): try: </a:t>
            </a:r>
          </a:p>
          <a:p>
            <a:r>
              <a:rPr lang="en-US" dirty="0" err="1"/>
              <a:t>returnint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) 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 as Argument: </a:t>
            </a:r>
          </a:p>
          <a:p>
            <a:r>
              <a:rPr lang="en-US" dirty="0"/>
              <a:t>print("The argument does not contain numbers\</a:t>
            </a:r>
            <a:r>
              <a:rPr lang="en-US" dirty="0" err="1"/>
              <a:t>n",Argument</a:t>
            </a:r>
            <a:r>
              <a:rPr lang="en-US" dirty="0"/>
              <a:t>) </a:t>
            </a:r>
          </a:p>
          <a:p>
            <a:r>
              <a:rPr lang="en-US" dirty="0"/>
              <a:t># Call above function here. </a:t>
            </a:r>
            <a:r>
              <a:rPr lang="en-US" dirty="0" err="1"/>
              <a:t>temp_convert</a:t>
            </a:r>
            <a:r>
              <a:rPr lang="en-US" dirty="0"/>
              <a:t>("xyz") </a:t>
            </a:r>
          </a:p>
          <a:p>
            <a:r>
              <a:rPr lang="en-US" dirty="0"/>
              <a:t>o/p</a:t>
            </a:r>
          </a:p>
          <a:p>
            <a:endParaRPr lang="en-US" dirty="0"/>
          </a:p>
          <a:p>
            <a:r>
              <a:rPr lang="en-US" dirty="0"/>
              <a:t>The argument does not contain numbers invalid literal for </a:t>
            </a:r>
            <a:r>
              <a:rPr lang="en-US" dirty="0" err="1"/>
              <a:t>int</a:t>
            </a:r>
            <a:r>
              <a:rPr lang="en-US" dirty="0"/>
              <a:t>() with base 10: 'xyz' </a:t>
            </a:r>
          </a:p>
        </p:txBody>
      </p:sp>
    </p:spTree>
    <p:extLst>
      <p:ext uri="{BB962C8B-B14F-4D97-AF65-F5344CB8AC3E}">
        <p14:creationId xmlns:p14="http://schemas.microsoft.com/office/powerpoint/2010/main" val="3863605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10" y="1371600"/>
            <a:ext cx="11441684" cy="5351172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u="sng" dirty="0">
                <a:latin typeface="Verdana" panose="020B0604030504040204" pitchFamily="34" charset="0"/>
                <a:ea typeface="Verdana" panose="020B0604030504040204" pitchFamily="34" charset="0"/>
              </a:rPr>
              <a:t>User-defined Exceptions : </a:t>
            </a:r>
            <a:endParaRPr lang="en-US" sz="20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also allows you to create your own exceptions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byderiving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classes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fromthe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standard built-in exceptions.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Here is an example related to 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</a:rPr>
              <a:t>RuntimeError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 Here, a class is created that is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subclassed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from 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</a:rPr>
              <a:t>RuntimeError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 This is useful when you need to display more specific information when an exception is caught.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the try block, the user-defined exception is raised and caught in the except block. The variable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 used to create an instance of the class 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</a:rPr>
              <a:t>Networkerror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Networkerror</a:t>
            </a:r>
            <a:r>
              <a:rPr lang="en-US" dirty="0"/>
              <a:t>(</a:t>
            </a:r>
            <a:r>
              <a:rPr lang="en-US" dirty="0" err="1"/>
              <a:t>RuntimeError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(self, </a:t>
            </a:r>
            <a:r>
              <a:rPr lang="en-US" dirty="0" err="1"/>
              <a:t>arg</a:t>
            </a:r>
            <a:r>
              <a:rPr lang="en-US" dirty="0"/>
              <a:t>): </a:t>
            </a:r>
          </a:p>
          <a:p>
            <a:r>
              <a:rPr lang="en-US" dirty="0"/>
              <a:t>               </a:t>
            </a:r>
            <a:r>
              <a:rPr lang="en-US" dirty="0" err="1"/>
              <a:t>self.args</a:t>
            </a:r>
            <a:r>
              <a:rPr lang="en-US" dirty="0"/>
              <a:t> = 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dirty="0"/>
              <a:t>So once you have defined the above class, you can raise the exception as follows-</a:t>
            </a:r>
          </a:p>
          <a:p>
            <a:r>
              <a:rPr lang="en-US" dirty="0"/>
              <a:t> try: </a:t>
            </a:r>
          </a:p>
          <a:p>
            <a:r>
              <a:rPr lang="en-US" dirty="0"/>
              <a:t>         raise </a:t>
            </a:r>
            <a:r>
              <a:rPr lang="en-US" dirty="0" err="1"/>
              <a:t>Networkerror</a:t>
            </a:r>
            <a:r>
              <a:rPr lang="en-US" dirty="0"/>
              <a:t>("Bad hostname")</a:t>
            </a:r>
          </a:p>
          <a:p>
            <a:r>
              <a:rPr lang="en-US" dirty="0"/>
              <a:t> except </a:t>
            </a:r>
            <a:r>
              <a:rPr lang="en-US" dirty="0" err="1"/>
              <a:t>Networkerror,e</a:t>
            </a:r>
            <a:r>
              <a:rPr lang="en-US" dirty="0"/>
              <a:t>: </a:t>
            </a:r>
          </a:p>
          <a:p>
            <a:r>
              <a:rPr lang="en-US" dirty="0"/>
              <a:t>         print </a:t>
            </a:r>
            <a:r>
              <a:rPr lang="en-US" dirty="0" err="1"/>
              <a:t>e.args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Tuple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91360" y="1126491"/>
            <a:ext cx="8229600" cy="4525963"/>
          </a:xfrm>
        </p:spPr>
        <p:txBody>
          <a:bodyPr/>
          <a:lstStyle/>
          <a:p>
            <a:r>
              <a:rPr lang="en-US"/>
              <a:t>len function gives the length of a tuple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</a:t>
            </a:fld>
            <a:endParaRPr lang="hi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1" y="1774191"/>
            <a:ext cx="786955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1CCE-F590-1942-5D51-E7A5E48E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Anonyms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2B16-D6C1-4B63-A2B2-CDAAAC48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An anonymous function in Python is a function without a name. It can be immediately invoked or stored in a variable.</a:t>
            </a:r>
          </a:p>
          <a:p>
            <a:pPr algn="l" fontAlgn="base"/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Anonymous functions in Python are also known as lambda functions.</a:t>
            </a:r>
          </a:p>
          <a:p>
            <a:r>
              <a:rPr lang="en-IN" sz="2600" dirty="0"/>
              <a:t>Syntax:</a:t>
            </a:r>
            <a:br>
              <a:rPr lang="en-IN" dirty="0"/>
            </a:br>
            <a:r>
              <a:rPr lang="en-IN" b="1" dirty="0"/>
              <a:t>lambda parameter(s) : expression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US" sz="2200" dirty="0"/>
              <a:t>There are three values that define a lambda function as seen in the syntax above:</a:t>
            </a:r>
          </a:p>
          <a:p>
            <a:r>
              <a:rPr lang="en-US" sz="2200" dirty="0"/>
              <a:t>A lambda function is created using the lambda keyword.</a:t>
            </a:r>
          </a:p>
          <a:p>
            <a:r>
              <a:rPr lang="en-US" sz="2200" dirty="0"/>
              <a:t>The keyword is followed by one or many parameters.</a:t>
            </a:r>
          </a:p>
          <a:p>
            <a:r>
              <a:rPr lang="en-US" sz="2200" dirty="0"/>
              <a:t>Lastly, an expression is provided for the function. This is the part of the code that gets executed/returned.</a:t>
            </a:r>
            <a:endParaRPr lang="en-IN" sz="22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4383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7D9F-E216-33F4-2DAB-7E03BCFF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Lambda &amp; reg. Function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5D4757-DFD8-CA54-EBC9-E475D3199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912605"/>
              </p:ext>
            </p:extLst>
          </p:nvPr>
        </p:nvGraphicFramePr>
        <p:xfrm>
          <a:off x="838200" y="1995714"/>
          <a:ext cx="10515600" cy="3947887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8928678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6563370"/>
                    </a:ext>
                  </a:extLst>
                </a:gridCol>
              </a:tblGrid>
              <a:tr h="677448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cap="all">
                          <a:effectLst/>
                          <a:latin typeface="inherit"/>
                        </a:rPr>
                        <a:t>LAMBDA FUNCTIONS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effectLst/>
                          <a:latin typeface="inherit"/>
                        </a:rPr>
                        <a:t>REGULAR FUNCTIONS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954191"/>
                  </a:ext>
                </a:extLst>
              </a:tr>
              <a:tr h="67744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inherit"/>
                        </a:rPr>
                        <a:t>Defined using the lambda keyword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Defined using the def keyword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70933"/>
                  </a:ext>
                </a:extLst>
              </a:tr>
              <a:tr h="67744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Can be written in one line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Requires more than one line of code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822523"/>
                  </a:ext>
                </a:extLst>
              </a:tr>
              <a:tr h="1238095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inherit"/>
                        </a:rPr>
                        <a:t>No return statement required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Return statement must be defined when returning values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357465"/>
                  </a:ext>
                </a:extLst>
              </a:tr>
              <a:tr h="677448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  <a:latin typeface="inherit"/>
                        </a:rPr>
                        <a:t>Can be used anonymously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  <a:latin typeface="inherit"/>
                        </a:rPr>
                        <a:t>Regular functions must be given a name</a:t>
                      </a:r>
                    </a:p>
                  </a:txBody>
                  <a:tcPr marL="57150" marR="57150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49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41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5DF2-32D3-6B34-1C9F-144C9CD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3155-B936-AEBD-AE18-7EEC7AAB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</a:t>
            </a:r>
          </a:p>
          <a:p>
            <a:pPr marL="0" indent="0">
              <a:buNone/>
            </a:pPr>
            <a:r>
              <a:rPr lang="en-US" dirty="0" err="1"/>
              <a:t>add_numbers</a:t>
            </a:r>
            <a:r>
              <a:rPr lang="en-US" dirty="0"/>
              <a:t> = lambda </a:t>
            </a:r>
            <a:r>
              <a:rPr lang="en-US" dirty="0" err="1"/>
              <a:t>a,b</a:t>
            </a:r>
            <a:r>
              <a:rPr lang="en-US" dirty="0"/>
              <a:t> : a + b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add_numbers</a:t>
            </a:r>
            <a:r>
              <a:rPr lang="en-US" dirty="0"/>
              <a:t>(2,3)) </a:t>
            </a:r>
          </a:p>
          <a:p>
            <a:pPr marL="0" indent="0">
              <a:buNone/>
            </a:pPr>
            <a:r>
              <a:rPr lang="en-US" dirty="0"/>
              <a:t>#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numbers = [1, 3, 5, 7, 9]</a:t>
            </a:r>
          </a:p>
          <a:p>
            <a:pPr marL="0" indent="0">
              <a:buNone/>
            </a:pPr>
            <a:r>
              <a:rPr lang="en-US" dirty="0" err="1"/>
              <a:t>double_result</a:t>
            </a:r>
            <a:r>
              <a:rPr lang="en-US" dirty="0"/>
              <a:t> = map(lambda x : </a:t>
            </a:r>
            <a:r>
              <a:rPr lang="en-US" dirty="0" err="1"/>
              <a:t>x+x</a:t>
            </a:r>
            <a:r>
              <a:rPr lang="en-US" dirty="0"/>
              <a:t>, numbers)</a:t>
            </a:r>
          </a:p>
          <a:p>
            <a:pPr marL="0" indent="0">
              <a:buNone/>
            </a:pPr>
            <a:r>
              <a:rPr lang="en-US" dirty="0"/>
              <a:t>print(list(</a:t>
            </a:r>
            <a:r>
              <a:rPr lang="en-US" dirty="0" err="1"/>
              <a:t>double_result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# [2, 6, 10, 14, 18]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09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Operations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97916"/>
            <a:ext cx="8229600" cy="4525963"/>
          </a:xfrm>
        </p:spPr>
        <p:txBody>
          <a:bodyPr/>
          <a:lstStyle/>
          <a:p>
            <a:r>
              <a:rPr lang="en-US" dirty="0"/>
              <a:t>Tuples can be concatenated, repeated, indexed and sliced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5" y="2122383"/>
            <a:ext cx="8563610" cy="35496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5" y="5722198"/>
            <a:ext cx="8352790" cy="659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7215" y="2122384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7215" y="2852937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7215" y="3573017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7215" y="4303570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7215" y="493069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and Tuples are examples of sequences</a:t>
            </a:r>
          </a:p>
          <a:p>
            <a:pPr lvl="1"/>
            <a:r>
              <a:rPr lang="en-US" sz="2800" dirty="0"/>
              <a:t>Indexing, slicing, concatenation, repetition operations applicable on sequences</a:t>
            </a:r>
          </a:p>
          <a:p>
            <a:r>
              <a:rPr lang="en-US" dirty="0"/>
              <a:t>Sequence Unpacking operation can be applied to sequences to get the components</a:t>
            </a:r>
          </a:p>
          <a:p>
            <a:pPr lvl="1"/>
            <a:r>
              <a:rPr lang="en-US" i="1" dirty="0"/>
              <a:t>Multiple assignment </a:t>
            </a:r>
            <a:r>
              <a:rPr lang="en-US" dirty="0"/>
              <a:t>statement</a:t>
            </a:r>
          </a:p>
          <a:p>
            <a:pPr lvl="1"/>
            <a:r>
              <a:rPr lang="en-US" sz="2800" dirty="0"/>
              <a:t>LHS and RHS must have equal length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10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5930" y="1482090"/>
            <a:ext cx="8691880" cy="473583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</a:t>
            </a:fld>
            <a:endParaRPr lang="hi-IN"/>
          </a:p>
        </p:txBody>
      </p:sp>
      <p:sp>
        <p:nvSpPr>
          <p:cNvPr id="2" name="TextBox 1"/>
          <p:cNvSpPr txBox="1"/>
          <p:nvPr/>
        </p:nvSpPr>
        <p:spPr>
          <a:xfrm>
            <a:off x="3680562" y="5373217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68008" y="5373217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03512" y="3068960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3512" y="350100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3512" y="386104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3512" y="429309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03512" y="465313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03512" y="508518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3512" y="544522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03512" y="5877272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sequence of values</a:t>
            </a:r>
          </a:p>
          <a:p>
            <a:r>
              <a:rPr lang="en-US" dirty="0"/>
              <a:t>Written as a sequence of comma-separated values between square brackets</a:t>
            </a:r>
          </a:p>
          <a:p>
            <a:r>
              <a:rPr lang="en-US" dirty="0"/>
              <a:t>Values can be of different types</a:t>
            </a:r>
          </a:p>
          <a:p>
            <a:pPr lvl="1"/>
            <a:r>
              <a:rPr lang="en-US" dirty="0"/>
              <a:t>usually the items all have the same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1" y="4293235"/>
            <a:ext cx="474154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407</TotalTime>
  <Words>2912</Words>
  <Application>Microsoft Office PowerPoint</Application>
  <PresentationFormat>Widescreen</PresentationFormat>
  <Paragraphs>503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8" baseType="lpstr">
      <vt:lpstr>Arial</vt:lpstr>
      <vt:lpstr>Bodoni MT</vt:lpstr>
      <vt:lpstr>Calibri</vt:lpstr>
      <vt:lpstr>Cambria</vt:lpstr>
      <vt:lpstr>Century Gothic</vt:lpstr>
      <vt:lpstr>Comic Sans MS</vt:lpstr>
      <vt:lpstr>Cooper Black</vt:lpstr>
      <vt:lpstr>Courier New</vt:lpstr>
      <vt:lpstr>inherit</vt:lpstr>
      <vt:lpstr>Lato</vt:lpstr>
      <vt:lpstr>Nunito</vt:lpstr>
      <vt:lpstr>Source Sans 3</vt:lpstr>
      <vt:lpstr>Verdana</vt:lpstr>
      <vt:lpstr>Wingdings</vt:lpstr>
      <vt:lpstr>Wingdings 3</vt:lpstr>
      <vt:lpstr>Wisp</vt:lpstr>
      <vt:lpstr>PowerPoint Presentation</vt:lpstr>
      <vt:lpstr>Programming with Python</vt:lpstr>
      <vt:lpstr>Tuples</vt:lpstr>
      <vt:lpstr>Nested Tuples</vt:lpstr>
      <vt:lpstr>Length of a Tuple</vt:lpstr>
      <vt:lpstr>More Operations on Tuples</vt:lpstr>
      <vt:lpstr>Unpacking Sequences</vt:lpstr>
      <vt:lpstr>Unpacking Sequences</vt:lpstr>
      <vt:lpstr>Lists</vt:lpstr>
      <vt:lpstr>Lists</vt:lpstr>
      <vt:lpstr>Lists</vt:lpstr>
      <vt:lpstr>More Operations on Lists</vt:lpstr>
      <vt:lpstr>Mutable and Immutable Types</vt:lpstr>
      <vt:lpstr>Summary of Sequences</vt:lpstr>
      <vt:lpstr>Summary of Sequences</vt:lpstr>
      <vt:lpstr>Programming with Python</vt:lpstr>
      <vt:lpstr>Sets</vt:lpstr>
      <vt:lpstr>Sets</vt:lpstr>
      <vt:lpstr>Set Operations</vt:lpstr>
      <vt:lpstr>Dictionaries</vt:lpstr>
      <vt:lpstr>Operations on Dictionaries</vt:lpstr>
      <vt:lpstr>Operations on Dictionaries</vt:lpstr>
      <vt:lpstr>Operations on Dictionaries</vt:lpstr>
      <vt:lpstr>Operations on Dictionaries</vt:lpstr>
      <vt:lpstr>Dictionary Construction</vt:lpstr>
      <vt:lpstr>*args and **kwargs in Python</vt:lpstr>
      <vt:lpstr>Example</vt:lpstr>
      <vt:lpstr>PowerPoint Presentation</vt:lpstr>
      <vt:lpstr>PowerPoint Presentation</vt:lpstr>
      <vt:lpstr>Parts of a function</vt:lpstr>
      <vt:lpstr>PowerPoint Presentation</vt:lpstr>
      <vt:lpstr>PowerPoint Presentation</vt:lpstr>
      <vt:lpstr>Keyword Arguments</vt:lpstr>
      <vt:lpstr>Keyword Arguments</vt:lpstr>
      <vt:lpstr>Default Values</vt:lpstr>
      <vt:lpstr>Default Values</vt:lpstr>
      <vt:lpstr>Globals</vt:lpstr>
      <vt:lpstr>Globals</vt:lpstr>
      <vt:lpstr>PowerPoint Presentation</vt:lpstr>
      <vt:lpstr>Build=in Exceptions: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Anonyms function</vt:lpstr>
      <vt:lpstr>Difference between Lambda &amp; reg. Function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Sanjaysingh Ranawat</dc:creator>
  <cp:lastModifiedBy>Sanjaysingh Ranawat</cp:lastModifiedBy>
  <cp:revision>2</cp:revision>
  <dcterms:created xsi:type="dcterms:W3CDTF">2023-12-16T10:40:06Z</dcterms:created>
  <dcterms:modified xsi:type="dcterms:W3CDTF">2023-12-16T17:27:38Z</dcterms:modified>
</cp:coreProperties>
</file>