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69"/>
  </p:notesMasterIdLst>
  <p:sldIdLst>
    <p:sldId id="256" r:id="rId2"/>
    <p:sldId id="284" r:id="rId3"/>
    <p:sldId id="299" r:id="rId4"/>
    <p:sldId id="563" r:id="rId5"/>
    <p:sldId id="315" r:id="rId6"/>
    <p:sldId id="301" r:id="rId7"/>
    <p:sldId id="302" r:id="rId8"/>
    <p:sldId id="303" r:id="rId9"/>
    <p:sldId id="304" r:id="rId10"/>
    <p:sldId id="305" r:id="rId11"/>
    <p:sldId id="306" r:id="rId12"/>
    <p:sldId id="564" r:id="rId13"/>
    <p:sldId id="566" r:id="rId14"/>
    <p:sldId id="286" r:id="rId15"/>
    <p:sldId id="289" r:id="rId16"/>
    <p:sldId id="295" r:id="rId17"/>
    <p:sldId id="567" r:id="rId18"/>
    <p:sldId id="297" r:id="rId19"/>
    <p:sldId id="568" r:id="rId20"/>
    <p:sldId id="290" r:id="rId21"/>
    <p:sldId id="570" r:id="rId22"/>
    <p:sldId id="571" r:id="rId23"/>
    <p:sldId id="572" r:id="rId24"/>
    <p:sldId id="573" r:id="rId25"/>
    <p:sldId id="574" r:id="rId26"/>
    <p:sldId id="575" r:id="rId27"/>
    <p:sldId id="576" r:id="rId28"/>
    <p:sldId id="577" r:id="rId29"/>
    <p:sldId id="578" r:id="rId30"/>
    <p:sldId id="425" r:id="rId31"/>
    <p:sldId id="426" r:id="rId32"/>
    <p:sldId id="427" r:id="rId33"/>
    <p:sldId id="428" r:id="rId34"/>
    <p:sldId id="429" r:id="rId35"/>
    <p:sldId id="430" r:id="rId36"/>
    <p:sldId id="431" r:id="rId37"/>
    <p:sldId id="432" r:id="rId38"/>
    <p:sldId id="433" r:id="rId39"/>
    <p:sldId id="434" r:id="rId40"/>
    <p:sldId id="435" r:id="rId41"/>
    <p:sldId id="436" r:id="rId42"/>
    <p:sldId id="437" r:id="rId43"/>
    <p:sldId id="438" r:id="rId44"/>
    <p:sldId id="439" r:id="rId45"/>
    <p:sldId id="440" r:id="rId46"/>
    <p:sldId id="441" r:id="rId47"/>
    <p:sldId id="442" r:id="rId48"/>
    <p:sldId id="443" r:id="rId49"/>
    <p:sldId id="444" r:id="rId50"/>
    <p:sldId id="445" r:id="rId51"/>
    <p:sldId id="446" r:id="rId52"/>
    <p:sldId id="447" r:id="rId53"/>
    <p:sldId id="448" r:id="rId54"/>
    <p:sldId id="449" r:id="rId55"/>
    <p:sldId id="450" r:id="rId56"/>
    <p:sldId id="451" r:id="rId57"/>
    <p:sldId id="579" r:id="rId58"/>
    <p:sldId id="580" r:id="rId59"/>
    <p:sldId id="581" r:id="rId60"/>
    <p:sldId id="582" r:id="rId61"/>
    <p:sldId id="583" r:id="rId62"/>
    <p:sldId id="584" r:id="rId63"/>
    <p:sldId id="585" r:id="rId64"/>
    <p:sldId id="586" r:id="rId65"/>
    <p:sldId id="587" r:id="rId66"/>
    <p:sldId id="588" r:id="rId67"/>
    <p:sldId id="589"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1" d="100"/>
          <a:sy n="61" d="100"/>
        </p:scale>
        <p:origin x="867"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005AD-1C7C-42EC-9787-7608B98FC3C8}" type="datetimeFigureOut">
              <a:rPr lang="en-IN" smtClean="0"/>
              <a:t>16-12-2023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56617-252C-4026-88DC-A335A1795C33}" type="slidenum">
              <a:rPr lang="en-IN" smtClean="0"/>
              <a:t>‹#›</a:t>
            </a:fld>
            <a:endParaRPr lang="en-IN"/>
          </a:p>
        </p:txBody>
      </p:sp>
    </p:spTree>
    <p:extLst>
      <p:ext uri="{BB962C8B-B14F-4D97-AF65-F5344CB8AC3E}">
        <p14:creationId xmlns:p14="http://schemas.microsoft.com/office/powerpoint/2010/main" val="750481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0EDA7CD0-DB43-4A0F-BFDF-26F295F0B516}" type="slidenum">
              <a:rPr lang="en-US" altLang="en-US" smtClean="0"/>
              <a:t>2</a:t>
            </a:fld>
            <a:endParaRPr lang="en-US" altLang="en-US" dirty="0"/>
          </a:p>
        </p:txBody>
      </p:sp>
    </p:spTree>
    <p:extLst>
      <p:ext uri="{BB962C8B-B14F-4D97-AF65-F5344CB8AC3E}">
        <p14:creationId xmlns:p14="http://schemas.microsoft.com/office/powerpoint/2010/main" val="1852494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3347285C-98B7-9A72-A9C6-ECF00C4D33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D2F43BA0-0222-4D99-8725-A76385C62ABE}" type="slidenum">
              <a:rPr lang="en-US" altLang="en-US" sz="1200"/>
              <a:pPr eaLnBrk="1" hangingPunct="1"/>
              <a:t>37</a:t>
            </a:fld>
            <a:endParaRPr lang="en-US" altLang="en-US" sz="1200"/>
          </a:p>
        </p:txBody>
      </p:sp>
      <p:sp>
        <p:nvSpPr>
          <p:cNvPr id="38915" name="Rectangle 2">
            <a:extLst>
              <a:ext uri="{FF2B5EF4-FFF2-40B4-BE49-F238E27FC236}">
                <a16:creationId xmlns:a16="http://schemas.microsoft.com/office/drawing/2014/main" id="{00DD42A5-0924-4900-0D8F-F11724E22F69}"/>
              </a:ext>
            </a:extLst>
          </p:cNvPr>
          <p:cNvSpPr>
            <a:spLocks noRot="1" noChangeArrowheads="1" noTextEdit="1"/>
          </p:cNvSpPr>
          <p:nvPr>
            <p:ph type="sldImg"/>
          </p:nvPr>
        </p:nvSpPr>
        <p:spPr>
          <a:ln/>
        </p:spPr>
      </p:sp>
      <p:sp>
        <p:nvSpPr>
          <p:cNvPr id="38916" name="Rectangle 3">
            <a:extLst>
              <a:ext uri="{FF2B5EF4-FFF2-40B4-BE49-F238E27FC236}">
                <a16:creationId xmlns:a16="http://schemas.microsoft.com/office/drawing/2014/main" id="{6E45AC25-EE42-C3FB-35A7-15548392BE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93ED4F84-5487-20F2-57FD-C285C64308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A46EFA69-A08D-4FBB-9DF2-47A1BBB84A53}" type="slidenum">
              <a:rPr lang="en-US" altLang="en-US" sz="1200"/>
              <a:pPr eaLnBrk="1" hangingPunct="1"/>
              <a:t>38</a:t>
            </a:fld>
            <a:endParaRPr lang="en-US" altLang="en-US" sz="1200"/>
          </a:p>
        </p:txBody>
      </p:sp>
      <p:sp>
        <p:nvSpPr>
          <p:cNvPr id="40963" name="Rectangle 2">
            <a:extLst>
              <a:ext uri="{FF2B5EF4-FFF2-40B4-BE49-F238E27FC236}">
                <a16:creationId xmlns:a16="http://schemas.microsoft.com/office/drawing/2014/main" id="{D7940DCF-6D6E-09FB-435F-B86B2A4C2A60}"/>
              </a:ext>
            </a:extLst>
          </p:cNvPr>
          <p:cNvSpPr>
            <a:spLocks noRot="1" noChangeArrowheads="1" noTextEdit="1"/>
          </p:cNvSpPr>
          <p:nvPr>
            <p:ph type="sldImg"/>
          </p:nvPr>
        </p:nvSpPr>
        <p:spPr>
          <a:ln/>
        </p:spPr>
      </p:sp>
      <p:sp>
        <p:nvSpPr>
          <p:cNvPr id="40964" name="Rectangle 3">
            <a:extLst>
              <a:ext uri="{FF2B5EF4-FFF2-40B4-BE49-F238E27FC236}">
                <a16:creationId xmlns:a16="http://schemas.microsoft.com/office/drawing/2014/main" id="{593D7DDC-1EC7-7935-8124-663682BADA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6BF93083-62E9-2ED7-1D76-0B0C75EEBC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704D9F86-887B-4982-9145-A204CE88DAB2}" type="slidenum">
              <a:rPr lang="en-US" altLang="en-US" sz="1200"/>
              <a:pPr eaLnBrk="1" hangingPunct="1"/>
              <a:t>39</a:t>
            </a:fld>
            <a:endParaRPr lang="en-US" altLang="en-US" sz="1200"/>
          </a:p>
        </p:txBody>
      </p:sp>
      <p:sp>
        <p:nvSpPr>
          <p:cNvPr id="43011" name="Rectangle 2">
            <a:extLst>
              <a:ext uri="{FF2B5EF4-FFF2-40B4-BE49-F238E27FC236}">
                <a16:creationId xmlns:a16="http://schemas.microsoft.com/office/drawing/2014/main" id="{3E0FB44B-0CF2-6C4C-795E-EB8CD1BB5F12}"/>
              </a:ext>
            </a:extLst>
          </p:cNvPr>
          <p:cNvSpPr>
            <a:spLocks noRot="1" noChangeArrowheads="1" noTextEdit="1"/>
          </p:cNvSpPr>
          <p:nvPr>
            <p:ph type="sldImg"/>
          </p:nvPr>
        </p:nvSpPr>
        <p:spPr>
          <a:ln/>
        </p:spPr>
      </p:sp>
      <p:sp>
        <p:nvSpPr>
          <p:cNvPr id="43012" name="Rectangle 3">
            <a:extLst>
              <a:ext uri="{FF2B5EF4-FFF2-40B4-BE49-F238E27FC236}">
                <a16:creationId xmlns:a16="http://schemas.microsoft.com/office/drawing/2014/main" id="{1AE8BC9D-FC3D-3C10-DEB0-82139BEDB6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AEA83E26-7AAB-D943-2FA2-95AD6BA52A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70BF8A34-A64B-45E1-A9FC-266211409EE1}" type="slidenum">
              <a:rPr lang="en-US" altLang="en-US" sz="1200"/>
              <a:pPr eaLnBrk="1" hangingPunct="1"/>
              <a:t>40</a:t>
            </a:fld>
            <a:endParaRPr lang="en-US" altLang="en-US" sz="1200"/>
          </a:p>
        </p:txBody>
      </p:sp>
      <p:sp>
        <p:nvSpPr>
          <p:cNvPr id="45059" name="Rectangle 2">
            <a:extLst>
              <a:ext uri="{FF2B5EF4-FFF2-40B4-BE49-F238E27FC236}">
                <a16:creationId xmlns:a16="http://schemas.microsoft.com/office/drawing/2014/main" id="{578FD4D9-C9E5-5721-121E-B63E985A04BD}"/>
              </a:ext>
            </a:extLst>
          </p:cNvPr>
          <p:cNvSpPr>
            <a:spLocks noRot="1" noChangeArrowheads="1" noTextEdit="1"/>
          </p:cNvSpPr>
          <p:nvPr>
            <p:ph type="sldImg"/>
          </p:nvPr>
        </p:nvSpPr>
        <p:spPr>
          <a:ln/>
        </p:spPr>
      </p:sp>
      <p:sp>
        <p:nvSpPr>
          <p:cNvPr id="45060" name="Rectangle 3">
            <a:extLst>
              <a:ext uri="{FF2B5EF4-FFF2-40B4-BE49-F238E27FC236}">
                <a16:creationId xmlns:a16="http://schemas.microsoft.com/office/drawing/2014/main" id="{08C66AA3-CF6E-2814-A7B3-D3AFE1B9A1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1C329132-53E6-D261-D0BD-DA9DC10FE1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30E3ABD8-2353-4615-A0E5-1674196592AF}" type="slidenum">
              <a:rPr lang="en-US" altLang="en-US" sz="1200"/>
              <a:pPr eaLnBrk="1" hangingPunct="1"/>
              <a:t>41</a:t>
            </a:fld>
            <a:endParaRPr lang="en-US" altLang="en-US" sz="1200"/>
          </a:p>
        </p:txBody>
      </p:sp>
      <p:sp>
        <p:nvSpPr>
          <p:cNvPr id="47107" name="Rectangle 2">
            <a:extLst>
              <a:ext uri="{FF2B5EF4-FFF2-40B4-BE49-F238E27FC236}">
                <a16:creationId xmlns:a16="http://schemas.microsoft.com/office/drawing/2014/main" id="{EE3CB845-0FE6-9966-19F6-E7BB295E74F7}"/>
              </a:ext>
            </a:extLst>
          </p:cNvPr>
          <p:cNvSpPr>
            <a:spLocks noRot="1" noChangeArrowheads="1" noTextEdit="1"/>
          </p:cNvSpPr>
          <p:nvPr>
            <p:ph type="sldImg"/>
          </p:nvPr>
        </p:nvSpPr>
        <p:spPr>
          <a:ln/>
        </p:spPr>
      </p:sp>
      <p:sp>
        <p:nvSpPr>
          <p:cNvPr id="47108" name="Rectangle 3">
            <a:extLst>
              <a:ext uri="{FF2B5EF4-FFF2-40B4-BE49-F238E27FC236}">
                <a16:creationId xmlns:a16="http://schemas.microsoft.com/office/drawing/2014/main" id="{F5850848-BD08-5F9C-F8A4-F97B50EE36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37CE6AE8-5540-6986-1BF5-3FF865B997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4724B032-C1DD-46E0-B2F4-C3367041BBE7}" type="slidenum">
              <a:rPr lang="en-US" altLang="en-US" sz="1200"/>
              <a:pPr eaLnBrk="1" hangingPunct="1"/>
              <a:t>42</a:t>
            </a:fld>
            <a:endParaRPr lang="en-US" altLang="en-US" sz="1200"/>
          </a:p>
        </p:txBody>
      </p:sp>
      <p:sp>
        <p:nvSpPr>
          <p:cNvPr id="49155" name="Rectangle 2">
            <a:extLst>
              <a:ext uri="{FF2B5EF4-FFF2-40B4-BE49-F238E27FC236}">
                <a16:creationId xmlns:a16="http://schemas.microsoft.com/office/drawing/2014/main" id="{9DB7CBE3-1345-CDF4-3070-1DFBE0C16523}"/>
              </a:ext>
            </a:extLst>
          </p:cNvPr>
          <p:cNvSpPr>
            <a:spLocks noRot="1" noChangeArrowheads="1" noTextEdit="1"/>
          </p:cNvSpPr>
          <p:nvPr>
            <p:ph type="sldImg"/>
          </p:nvPr>
        </p:nvSpPr>
        <p:spPr>
          <a:ln/>
        </p:spPr>
      </p:sp>
      <p:sp>
        <p:nvSpPr>
          <p:cNvPr id="49156" name="Rectangle 3">
            <a:extLst>
              <a:ext uri="{FF2B5EF4-FFF2-40B4-BE49-F238E27FC236}">
                <a16:creationId xmlns:a16="http://schemas.microsoft.com/office/drawing/2014/main" id="{788E6A83-60FD-0FA2-B11E-2347DE0C82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6AC7F363-E023-9BD4-CA12-2CE4DD269B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54908A18-2FC2-4F32-8D26-2D79D0DA6D17}" type="slidenum">
              <a:rPr lang="en-US" altLang="en-US" sz="1200"/>
              <a:pPr eaLnBrk="1" hangingPunct="1"/>
              <a:t>43</a:t>
            </a:fld>
            <a:endParaRPr lang="en-US" altLang="en-US" sz="1200"/>
          </a:p>
        </p:txBody>
      </p:sp>
      <p:sp>
        <p:nvSpPr>
          <p:cNvPr id="51203" name="Rectangle 2">
            <a:extLst>
              <a:ext uri="{FF2B5EF4-FFF2-40B4-BE49-F238E27FC236}">
                <a16:creationId xmlns:a16="http://schemas.microsoft.com/office/drawing/2014/main" id="{A723B2E3-34C6-2115-31A2-1C080BD52352}"/>
              </a:ext>
            </a:extLst>
          </p:cNvPr>
          <p:cNvSpPr>
            <a:spLocks noRot="1" noChangeArrowheads="1" noTextEdit="1"/>
          </p:cNvSpPr>
          <p:nvPr>
            <p:ph type="sldImg"/>
          </p:nvPr>
        </p:nvSpPr>
        <p:spPr>
          <a:ln/>
        </p:spPr>
      </p:sp>
      <p:sp>
        <p:nvSpPr>
          <p:cNvPr id="51204" name="Rectangle 3">
            <a:extLst>
              <a:ext uri="{FF2B5EF4-FFF2-40B4-BE49-F238E27FC236}">
                <a16:creationId xmlns:a16="http://schemas.microsoft.com/office/drawing/2014/main" id="{14DA6B0D-F91D-2591-416A-5E0D281E49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29EE045A-60AE-9042-67CD-7CE0D0F98B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6B7ED18A-AF6A-4DC0-92FD-D52B9A693F8F}" type="slidenum">
              <a:rPr lang="en-US" altLang="en-US" sz="1200"/>
              <a:pPr eaLnBrk="1" hangingPunct="1"/>
              <a:t>44</a:t>
            </a:fld>
            <a:endParaRPr lang="en-US" altLang="en-US" sz="1200"/>
          </a:p>
        </p:txBody>
      </p:sp>
      <p:sp>
        <p:nvSpPr>
          <p:cNvPr id="53251" name="Rectangle 2">
            <a:extLst>
              <a:ext uri="{FF2B5EF4-FFF2-40B4-BE49-F238E27FC236}">
                <a16:creationId xmlns:a16="http://schemas.microsoft.com/office/drawing/2014/main" id="{D7BA3F74-7509-4AC4-D639-401A3D8E373E}"/>
              </a:ext>
            </a:extLst>
          </p:cNvPr>
          <p:cNvSpPr>
            <a:spLocks noRot="1" noChangeArrowheads="1" noTextEdit="1"/>
          </p:cNvSpPr>
          <p:nvPr>
            <p:ph type="sldImg"/>
          </p:nvPr>
        </p:nvSpPr>
        <p:spPr>
          <a:ln/>
        </p:spPr>
      </p:sp>
      <p:sp>
        <p:nvSpPr>
          <p:cNvPr id="53252" name="Rectangle 3">
            <a:extLst>
              <a:ext uri="{FF2B5EF4-FFF2-40B4-BE49-F238E27FC236}">
                <a16:creationId xmlns:a16="http://schemas.microsoft.com/office/drawing/2014/main" id="{A9B28B29-B0B4-9484-D623-D7B7B76085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1989792A-5726-BD51-C8A0-B96B912880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1E2B7C15-F448-4140-810F-5F2036C3D710}" type="slidenum">
              <a:rPr lang="en-US" altLang="en-US" sz="1200"/>
              <a:pPr eaLnBrk="1" hangingPunct="1"/>
              <a:t>45</a:t>
            </a:fld>
            <a:endParaRPr lang="en-US" altLang="en-US" sz="1200"/>
          </a:p>
        </p:txBody>
      </p:sp>
      <p:sp>
        <p:nvSpPr>
          <p:cNvPr id="55299" name="Rectangle 2">
            <a:extLst>
              <a:ext uri="{FF2B5EF4-FFF2-40B4-BE49-F238E27FC236}">
                <a16:creationId xmlns:a16="http://schemas.microsoft.com/office/drawing/2014/main" id="{EA27B944-2893-44BD-C478-8A3FB60A8A24}"/>
              </a:ext>
            </a:extLst>
          </p:cNvPr>
          <p:cNvSpPr>
            <a:spLocks noRot="1" noChangeArrowheads="1" noTextEdit="1"/>
          </p:cNvSpPr>
          <p:nvPr>
            <p:ph type="sldImg"/>
          </p:nvPr>
        </p:nvSpPr>
        <p:spPr>
          <a:ln/>
        </p:spPr>
      </p:sp>
      <p:sp>
        <p:nvSpPr>
          <p:cNvPr id="55300" name="Rectangle 3">
            <a:extLst>
              <a:ext uri="{FF2B5EF4-FFF2-40B4-BE49-F238E27FC236}">
                <a16:creationId xmlns:a16="http://schemas.microsoft.com/office/drawing/2014/main" id="{02C8A531-3EC1-0335-F613-37A2E09ACE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C60D751D-AAAC-DAD1-ADF4-7E63A12D4F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C3DC5FB7-A96C-4BBE-9292-2EB65B9F9B3A}" type="slidenum">
              <a:rPr lang="en-US" altLang="en-US" sz="1200"/>
              <a:pPr eaLnBrk="1" hangingPunct="1"/>
              <a:t>46</a:t>
            </a:fld>
            <a:endParaRPr lang="en-US" altLang="en-US" sz="1200"/>
          </a:p>
        </p:txBody>
      </p:sp>
      <p:sp>
        <p:nvSpPr>
          <p:cNvPr id="57347" name="Rectangle 2">
            <a:extLst>
              <a:ext uri="{FF2B5EF4-FFF2-40B4-BE49-F238E27FC236}">
                <a16:creationId xmlns:a16="http://schemas.microsoft.com/office/drawing/2014/main" id="{4715403E-C269-BB2D-83EE-B2449A1B530B}"/>
              </a:ext>
            </a:extLst>
          </p:cNvPr>
          <p:cNvSpPr>
            <a:spLocks noRot="1" noChangeArrowheads="1" noTextEdit="1"/>
          </p:cNvSpPr>
          <p:nvPr>
            <p:ph type="sldImg"/>
          </p:nvPr>
        </p:nvSpPr>
        <p:spPr>
          <a:ln/>
        </p:spPr>
      </p:sp>
      <p:sp>
        <p:nvSpPr>
          <p:cNvPr id="57348" name="Rectangle 3">
            <a:extLst>
              <a:ext uri="{FF2B5EF4-FFF2-40B4-BE49-F238E27FC236}">
                <a16:creationId xmlns:a16="http://schemas.microsoft.com/office/drawing/2014/main" id="{9EBD19A3-1403-76FB-B0CC-6F4CDE33C6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pandas.pydata.org</a:t>
            </a:r>
            <a:r>
              <a:rPr lang="en-US" dirty="0"/>
              <a:t>/pandas-docs/stable/</a:t>
            </a:r>
            <a:r>
              <a:rPr lang="en-US" dirty="0" err="1"/>
              <a:t>getting_started</a:t>
            </a:r>
            <a:r>
              <a:rPr lang="en-US" dirty="0"/>
              <a:t>/</a:t>
            </a:r>
            <a:r>
              <a:rPr lang="en-US" dirty="0" err="1"/>
              <a:t>tutorials.html</a:t>
            </a:r>
            <a:endParaRPr lang="en-US" dirty="0"/>
          </a:p>
        </p:txBody>
      </p:sp>
      <p:sp>
        <p:nvSpPr>
          <p:cNvPr id="4" name="Slide Number Placeholder 3"/>
          <p:cNvSpPr>
            <a:spLocks noGrp="1"/>
          </p:cNvSpPr>
          <p:nvPr>
            <p:ph type="sldNum" sz="quarter" idx="5"/>
          </p:nvPr>
        </p:nvSpPr>
        <p:spPr/>
        <p:txBody>
          <a:bodyPr/>
          <a:lstStyle/>
          <a:p>
            <a:fld id="{AA833F9E-DF00-4945-96C4-3A0B57715F32}" type="slidenum">
              <a:rPr lang="en-US" smtClean="0"/>
              <a:t>29</a:t>
            </a:fld>
            <a:endParaRPr lang="en-US"/>
          </a:p>
        </p:txBody>
      </p:sp>
    </p:spTree>
    <p:extLst>
      <p:ext uri="{BB962C8B-B14F-4D97-AF65-F5344CB8AC3E}">
        <p14:creationId xmlns:p14="http://schemas.microsoft.com/office/powerpoint/2010/main" val="1784185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401741A4-3BE0-C237-8BCC-CFBA4C8E75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8D031333-BEE0-4BC8-907B-164695800CD6}" type="slidenum">
              <a:rPr lang="en-US" altLang="en-US" sz="1200"/>
              <a:pPr eaLnBrk="1" hangingPunct="1"/>
              <a:t>47</a:t>
            </a:fld>
            <a:endParaRPr lang="en-US" altLang="en-US" sz="1200"/>
          </a:p>
        </p:txBody>
      </p:sp>
      <p:sp>
        <p:nvSpPr>
          <p:cNvPr id="59395" name="Rectangle 2">
            <a:extLst>
              <a:ext uri="{FF2B5EF4-FFF2-40B4-BE49-F238E27FC236}">
                <a16:creationId xmlns:a16="http://schemas.microsoft.com/office/drawing/2014/main" id="{F5A6E3C8-5DC9-B14F-4B90-6BCDAADA830E}"/>
              </a:ext>
            </a:extLst>
          </p:cNvPr>
          <p:cNvSpPr>
            <a:spLocks noRot="1" noChangeArrowheads="1" noTextEdit="1"/>
          </p:cNvSpPr>
          <p:nvPr>
            <p:ph type="sldImg"/>
          </p:nvPr>
        </p:nvSpPr>
        <p:spPr>
          <a:ln/>
        </p:spPr>
      </p:sp>
      <p:sp>
        <p:nvSpPr>
          <p:cNvPr id="59396" name="Rectangle 3">
            <a:extLst>
              <a:ext uri="{FF2B5EF4-FFF2-40B4-BE49-F238E27FC236}">
                <a16:creationId xmlns:a16="http://schemas.microsoft.com/office/drawing/2014/main" id="{B56CCB19-C922-5AC5-90B6-C19942CE32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8321C9DB-1226-E04F-EB7E-79B93B84A3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5EC06666-DDA5-4FC6-A9BD-0EF0DCC5AF04}" type="slidenum">
              <a:rPr lang="en-US" altLang="en-US" sz="1200"/>
              <a:pPr eaLnBrk="1" hangingPunct="1"/>
              <a:t>48</a:t>
            </a:fld>
            <a:endParaRPr lang="en-US" altLang="en-US" sz="1200"/>
          </a:p>
        </p:txBody>
      </p:sp>
      <p:sp>
        <p:nvSpPr>
          <p:cNvPr id="61443" name="Rectangle 2">
            <a:extLst>
              <a:ext uri="{FF2B5EF4-FFF2-40B4-BE49-F238E27FC236}">
                <a16:creationId xmlns:a16="http://schemas.microsoft.com/office/drawing/2014/main" id="{A353C2FF-BB34-56E2-FE9B-A4D52E7A5CFC}"/>
              </a:ext>
            </a:extLst>
          </p:cNvPr>
          <p:cNvSpPr>
            <a:spLocks noRot="1" noChangeArrowheads="1" noTextEdit="1"/>
          </p:cNvSpPr>
          <p:nvPr>
            <p:ph type="sldImg"/>
          </p:nvPr>
        </p:nvSpPr>
        <p:spPr>
          <a:ln/>
        </p:spPr>
      </p:sp>
      <p:sp>
        <p:nvSpPr>
          <p:cNvPr id="61444" name="Rectangle 3">
            <a:extLst>
              <a:ext uri="{FF2B5EF4-FFF2-40B4-BE49-F238E27FC236}">
                <a16:creationId xmlns:a16="http://schemas.microsoft.com/office/drawing/2014/main" id="{03D3E922-ED32-C3FD-CBBB-D4C1EF746F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8F086A5F-C0B2-010E-56DA-BFF4BE62F7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B416CE01-C89B-4977-9025-4E3A0519DF0C}" type="slidenum">
              <a:rPr lang="en-US" altLang="en-US" sz="1200"/>
              <a:pPr eaLnBrk="1" hangingPunct="1"/>
              <a:t>49</a:t>
            </a:fld>
            <a:endParaRPr lang="en-US" altLang="en-US" sz="1200"/>
          </a:p>
        </p:txBody>
      </p:sp>
      <p:sp>
        <p:nvSpPr>
          <p:cNvPr id="63491" name="Rectangle 2">
            <a:extLst>
              <a:ext uri="{FF2B5EF4-FFF2-40B4-BE49-F238E27FC236}">
                <a16:creationId xmlns:a16="http://schemas.microsoft.com/office/drawing/2014/main" id="{0C2B1421-4004-28E5-6D7F-F8F98183DDF0}"/>
              </a:ext>
            </a:extLst>
          </p:cNvPr>
          <p:cNvSpPr>
            <a:spLocks noRot="1" noChangeArrowheads="1" noTextEdit="1"/>
          </p:cNvSpPr>
          <p:nvPr>
            <p:ph type="sldImg"/>
          </p:nvPr>
        </p:nvSpPr>
        <p:spPr>
          <a:ln/>
        </p:spPr>
      </p:sp>
      <p:sp>
        <p:nvSpPr>
          <p:cNvPr id="63492" name="Rectangle 3">
            <a:extLst>
              <a:ext uri="{FF2B5EF4-FFF2-40B4-BE49-F238E27FC236}">
                <a16:creationId xmlns:a16="http://schemas.microsoft.com/office/drawing/2014/main" id="{7E2DDD38-F13E-7391-E1FA-3EFF14C2B3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6A02F1D-AD22-996A-6990-7AD80C3DC7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C5E7ADAE-207A-4CC6-87AB-16BFC92AADDA}" type="slidenum">
              <a:rPr lang="en-US" altLang="en-US" sz="1200"/>
              <a:pPr eaLnBrk="1" hangingPunct="1"/>
              <a:t>50</a:t>
            </a:fld>
            <a:endParaRPr lang="en-US" altLang="en-US" sz="1200"/>
          </a:p>
        </p:txBody>
      </p:sp>
      <p:sp>
        <p:nvSpPr>
          <p:cNvPr id="65539" name="Rectangle 2">
            <a:extLst>
              <a:ext uri="{FF2B5EF4-FFF2-40B4-BE49-F238E27FC236}">
                <a16:creationId xmlns:a16="http://schemas.microsoft.com/office/drawing/2014/main" id="{92FF8B5E-F177-8992-F8EF-F9F0ED23F914}"/>
              </a:ext>
            </a:extLst>
          </p:cNvPr>
          <p:cNvSpPr>
            <a:spLocks noRot="1" noChangeArrowheads="1" noTextEdit="1"/>
          </p:cNvSpPr>
          <p:nvPr>
            <p:ph type="sldImg"/>
          </p:nvPr>
        </p:nvSpPr>
        <p:spPr>
          <a:ln/>
        </p:spPr>
      </p:sp>
      <p:sp>
        <p:nvSpPr>
          <p:cNvPr id="65540" name="Rectangle 3">
            <a:extLst>
              <a:ext uri="{FF2B5EF4-FFF2-40B4-BE49-F238E27FC236}">
                <a16:creationId xmlns:a16="http://schemas.microsoft.com/office/drawing/2014/main" id="{3FA5F408-73E6-C6A6-01B7-E18AEF0650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7E17A801-A6EB-8877-053C-78076D8240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C6C97E88-B162-4E75-A0BD-BDEA72FCFEFC}" type="slidenum">
              <a:rPr lang="en-US" altLang="en-US" sz="1200"/>
              <a:pPr eaLnBrk="1" hangingPunct="1"/>
              <a:t>51</a:t>
            </a:fld>
            <a:endParaRPr lang="en-US" altLang="en-US" sz="1200"/>
          </a:p>
        </p:txBody>
      </p:sp>
      <p:sp>
        <p:nvSpPr>
          <p:cNvPr id="67587" name="Rectangle 2">
            <a:extLst>
              <a:ext uri="{FF2B5EF4-FFF2-40B4-BE49-F238E27FC236}">
                <a16:creationId xmlns:a16="http://schemas.microsoft.com/office/drawing/2014/main" id="{A29E277C-6DA1-175E-FCAF-BD23969DF0AB}"/>
              </a:ext>
            </a:extLst>
          </p:cNvPr>
          <p:cNvSpPr>
            <a:spLocks noRot="1" noChangeArrowheads="1" noTextEdit="1"/>
          </p:cNvSpPr>
          <p:nvPr>
            <p:ph type="sldImg"/>
          </p:nvPr>
        </p:nvSpPr>
        <p:spPr>
          <a:ln/>
        </p:spPr>
      </p:sp>
      <p:sp>
        <p:nvSpPr>
          <p:cNvPr id="67588" name="Rectangle 3">
            <a:extLst>
              <a:ext uri="{FF2B5EF4-FFF2-40B4-BE49-F238E27FC236}">
                <a16:creationId xmlns:a16="http://schemas.microsoft.com/office/drawing/2014/main" id="{FEA4CE7B-5FA3-3F3C-5C5B-634618FE45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6B4AD119-4D11-EA26-44F9-F08771EAC4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A0151539-711C-4630-9174-7DA4AE0CCDA2}" type="slidenum">
              <a:rPr lang="en-US" altLang="en-US" sz="1200"/>
              <a:pPr eaLnBrk="1" hangingPunct="1"/>
              <a:t>52</a:t>
            </a:fld>
            <a:endParaRPr lang="en-US" altLang="en-US" sz="1200"/>
          </a:p>
        </p:txBody>
      </p:sp>
      <p:sp>
        <p:nvSpPr>
          <p:cNvPr id="69635" name="Rectangle 2">
            <a:extLst>
              <a:ext uri="{FF2B5EF4-FFF2-40B4-BE49-F238E27FC236}">
                <a16:creationId xmlns:a16="http://schemas.microsoft.com/office/drawing/2014/main" id="{B54C4BA7-4B39-285B-DA69-E9E38EBD6A66}"/>
              </a:ext>
            </a:extLst>
          </p:cNvPr>
          <p:cNvSpPr>
            <a:spLocks noRot="1" noChangeArrowheads="1" noTextEdit="1"/>
          </p:cNvSpPr>
          <p:nvPr>
            <p:ph type="sldImg"/>
          </p:nvPr>
        </p:nvSpPr>
        <p:spPr>
          <a:ln/>
        </p:spPr>
      </p:sp>
      <p:sp>
        <p:nvSpPr>
          <p:cNvPr id="69636" name="Rectangle 3">
            <a:extLst>
              <a:ext uri="{FF2B5EF4-FFF2-40B4-BE49-F238E27FC236}">
                <a16:creationId xmlns:a16="http://schemas.microsoft.com/office/drawing/2014/main" id="{AF829BA1-2A7A-A650-1465-2495DD5908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D599D4BA-7300-F889-749B-8718749B8A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50E65CD7-27ED-4880-9242-D99EED37C195}" type="slidenum">
              <a:rPr lang="en-US" altLang="en-US" sz="1200"/>
              <a:pPr eaLnBrk="1" hangingPunct="1"/>
              <a:t>53</a:t>
            </a:fld>
            <a:endParaRPr lang="en-US" altLang="en-US" sz="1200"/>
          </a:p>
        </p:txBody>
      </p:sp>
      <p:sp>
        <p:nvSpPr>
          <p:cNvPr id="71683" name="Rectangle 2">
            <a:extLst>
              <a:ext uri="{FF2B5EF4-FFF2-40B4-BE49-F238E27FC236}">
                <a16:creationId xmlns:a16="http://schemas.microsoft.com/office/drawing/2014/main" id="{108A162F-209A-F266-4F10-228705B770C6}"/>
              </a:ext>
            </a:extLst>
          </p:cNvPr>
          <p:cNvSpPr>
            <a:spLocks noRot="1" noChangeArrowheads="1" noTextEdit="1"/>
          </p:cNvSpPr>
          <p:nvPr>
            <p:ph type="sldImg"/>
          </p:nvPr>
        </p:nvSpPr>
        <p:spPr>
          <a:ln/>
        </p:spPr>
      </p:sp>
      <p:sp>
        <p:nvSpPr>
          <p:cNvPr id="71684" name="Rectangle 3">
            <a:extLst>
              <a:ext uri="{FF2B5EF4-FFF2-40B4-BE49-F238E27FC236}">
                <a16:creationId xmlns:a16="http://schemas.microsoft.com/office/drawing/2014/main" id="{C3733E8C-7D36-4093-7B24-823617A54E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7598181C-31E5-933A-6A5C-1273E58678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34EFA17D-76AF-45D0-A6D0-35E2B719F8BC}" type="slidenum">
              <a:rPr lang="en-US" altLang="en-US" sz="1200"/>
              <a:pPr eaLnBrk="1" hangingPunct="1"/>
              <a:t>54</a:t>
            </a:fld>
            <a:endParaRPr lang="en-US" altLang="en-US" sz="1200"/>
          </a:p>
        </p:txBody>
      </p:sp>
      <p:sp>
        <p:nvSpPr>
          <p:cNvPr id="73731" name="Rectangle 2">
            <a:extLst>
              <a:ext uri="{FF2B5EF4-FFF2-40B4-BE49-F238E27FC236}">
                <a16:creationId xmlns:a16="http://schemas.microsoft.com/office/drawing/2014/main" id="{291CFF3C-CBC7-7A89-FA31-896132F13D5A}"/>
              </a:ext>
            </a:extLst>
          </p:cNvPr>
          <p:cNvSpPr>
            <a:spLocks noRot="1" noChangeArrowheads="1" noTextEdit="1"/>
          </p:cNvSpPr>
          <p:nvPr>
            <p:ph type="sldImg"/>
          </p:nvPr>
        </p:nvSpPr>
        <p:spPr>
          <a:ln/>
        </p:spPr>
      </p:sp>
      <p:sp>
        <p:nvSpPr>
          <p:cNvPr id="73732" name="Rectangle 3">
            <a:extLst>
              <a:ext uri="{FF2B5EF4-FFF2-40B4-BE49-F238E27FC236}">
                <a16:creationId xmlns:a16="http://schemas.microsoft.com/office/drawing/2014/main" id="{0771C0BC-F87C-A602-BFEA-47AB1C250F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D55E9DE8-2E1F-9612-2D3B-AB53FE995D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47D6BFCF-632C-4140-9389-6243E0279CA9}" type="slidenum">
              <a:rPr lang="en-US" altLang="en-US" sz="1200"/>
              <a:pPr eaLnBrk="1" hangingPunct="1"/>
              <a:t>55</a:t>
            </a:fld>
            <a:endParaRPr lang="en-US" altLang="en-US" sz="1200"/>
          </a:p>
        </p:txBody>
      </p:sp>
      <p:sp>
        <p:nvSpPr>
          <p:cNvPr id="75779" name="Rectangle 2">
            <a:extLst>
              <a:ext uri="{FF2B5EF4-FFF2-40B4-BE49-F238E27FC236}">
                <a16:creationId xmlns:a16="http://schemas.microsoft.com/office/drawing/2014/main" id="{1C645578-59E1-73E6-6350-76591C356FF3}"/>
              </a:ext>
            </a:extLst>
          </p:cNvPr>
          <p:cNvSpPr>
            <a:spLocks noRot="1" noChangeArrowheads="1" noTextEdit="1"/>
          </p:cNvSpPr>
          <p:nvPr>
            <p:ph type="sldImg"/>
          </p:nvPr>
        </p:nvSpPr>
        <p:spPr>
          <a:ln/>
        </p:spPr>
      </p:sp>
      <p:sp>
        <p:nvSpPr>
          <p:cNvPr id="75780" name="Rectangle 3">
            <a:extLst>
              <a:ext uri="{FF2B5EF4-FFF2-40B4-BE49-F238E27FC236}">
                <a16:creationId xmlns:a16="http://schemas.microsoft.com/office/drawing/2014/main" id="{BEAB04AA-5EE1-0414-E944-897E038D5D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C0E0833D-1AD3-6DF8-A8D2-0A5C487ABB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FF258A89-2133-4DC6-950D-224D1BD492FE}" type="slidenum">
              <a:rPr lang="en-US" altLang="en-US" sz="1200"/>
              <a:pPr eaLnBrk="1" hangingPunct="1"/>
              <a:t>56</a:t>
            </a:fld>
            <a:endParaRPr lang="en-US" altLang="en-US" sz="1200"/>
          </a:p>
        </p:txBody>
      </p:sp>
      <p:sp>
        <p:nvSpPr>
          <p:cNvPr id="77827" name="Rectangle 2">
            <a:extLst>
              <a:ext uri="{FF2B5EF4-FFF2-40B4-BE49-F238E27FC236}">
                <a16:creationId xmlns:a16="http://schemas.microsoft.com/office/drawing/2014/main" id="{503FA7C7-3E5F-2BB6-F3C7-698A1D31BDE5}"/>
              </a:ext>
            </a:extLst>
          </p:cNvPr>
          <p:cNvSpPr>
            <a:spLocks noRot="1" noChangeArrowheads="1" noTextEdit="1"/>
          </p:cNvSpPr>
          <p:nvPr>
            <p:ph type="sldImg"/>
          </p:nvPr>
        </p:nvSpPr>
        <p:spPr>
          <a:ln/>
        </p:spPr>
      </p:sp>
      <p:sp>
        <p:nvSpPr>
          <p:cNvPr id="77828" name="Rectangle 3">
            <a:extLst>
              <a:ext uri="{FF2B5EF4-FFF2-40B4-BE49-F238E27FC236}">
                <a16:creationId xmlns:a16="http://schemas.microsoft.com/office/drawing/2014/main" id="{E8C8E2EE-ECC7-56F2-C821-6AA766DB2F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A4696237-A8FD-A36B-DA19-0363727BFE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9DA0BBD6-98C3-413B-AB5A-E0B2FDF9D176}" type="slidenum">
              <a:rPr lang="en-US" altLang="en-US" sz="1200"/>
              <a:pPr eaLnBrk="1" hangingPunct="1"/>
              <a:t>30</a:t>
            </a:fld>
            <a:endParaRPr lang="en-US" altLang="en-US" sz="1200"/>
          </a:p>
        </p:txBody>
      </p:sp>
      <p:sp>
        <p:nvSpPr>
          <p:cNvPr id="24579" name="Rectangle 2">
            <a:extLst>
              <a:ext uri="{FF2B5EF4-FFF2-40B4-BE49-F238E27FC236}">
                <a16:creationId xmlns:a16="http://schemas.microsoft.com/office/drawing/2014/main" id="{36CDB33D-6B6E-717D-F021-5DAB8296CEF8}"/>
              </a:ext>
            </a:extLst>
          </p:cNvPr>
          <p:cNvSpPr>
            <a:spLocks noRot="1" noChangeArrowheads="1" noTextEdit="1"/>
          </p:cNvSpPr>
          <p:nvPr>
            <p:ph type="sldImg"/>
          </p:nvPr>
        </p:nvSpPr>
        <p:spPr>
          <a:ln/>
        </p:spPr>
      </p:sp>
      <p:sp>
        <p:nvSpPr>
          <p:cNvPr id="24580" name="Rectangle 3">
            <a:extLst>
              <a:ext uri="{FF2B5EF4-FFF2-40B4-BE49-F238E27FC236}">
                <a16:creationId xmlns:a16="http://schemas.microsoft.com/office/drawing/2014/main" id="{15472429-1C04-0850-F7C4-3B268F4FD5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8C8DAE4A-2261-5661-9610-C092CA1975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15B5CDF8-0771-41EF-A2B6-30EC5C688EA2}" type="slidenum">
              <a:rPr lang="en-US" altLang="en-US" sz="1200"/>
              <a:pPr eaLnBrk="1" hangingPunct="1"/>
              <a:t>31</a:t>
            </a:fld>
            <a:endParaRPr lang="en-US" altLang="en-US" sz="1200"/>
          </a:p>
        </p:txBody>
      </p:sp>
      <p:sp>
        <p:nvSpPr>
          <p:cNvPr id="26627" name="Rectangle 2">
            <a:extLst>
              <a:ext uri="{FF2B5EF4-FFF2-40B4-BE49-F238E27FC236}">
                <a16:creationId xmlns:a16="http://schemas.microsoft.com/office/drawing/2014/main" id="{D64515B0-B797-F2F2-0D5E-1AB2DF761416}"/>
              </a:ext>
            </a:extLst>
          </p:cNvPr>
          <p:cNvSpPr>
            <a:spLocks noRot="1" noChangeArrowheads="1" noTextEdit="1"/>
          </p:cNvSpPr>
          <p:nvPr>
            <p:ph type="sldImg"/>
          </p:nvPr>
        </p:nvSpPr>
        <p:spPr>
          <a:ln/>
        </p:spPr>
      </p:sp>
      <p:sp>
        <p:nvSpPr>
          <p:cNvPr id="26628" name="Rectangle 3">
            <a:extLst>
              <a:ext uri="{FF2B5EF4-FFF2-40B4-BE49-F238E27FC236}">
                <a16:creationId xmlns:a16="http://schemas.microsoft.com/office/drawing/2014/main" id="{C1D446A6-9E9E-DAF8-40D1-9EA9F844F7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076575F7-99D3-FE4D-0986-3AD9F10BDF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FC3430DA-4263-4C08-9662-93052843B5DE}" type="slidenum">
              <a:rPr lang="en-US" altLang="en-US" sz="1200"/>
              <a:pPr eaLnBrk="1" hangingPunct="1"/>
              <a:t>32</a:t>
            </a:fld>
            <a:endParaRPr lang="en-US" altLang="en-US" sz="1200"/>
          </a:p>
        </p:txBody>
      </p:sp>
      <p:sp>
        <p:nvSpPr>
          <p:cNvPr id="28675" name="Rectangle 2">
            <a:extLst>
              <a:ext uri="{FF2B5EF4-FFF2-40B4-BE49-F238E27FC236}">
                <a16:creationId xmlns:a16="http://schemas.microsoft.com/office/drawing/2014/main" id="{69F0C336-5AE5-31FC-41FB-27981ABE7029}"/>
              </a:ext>
            </a:extLst>
          </p:cNvPr>
          <p:cNvSpPr>
            <a:spLocks noRot="1" noChangeArrowheads="1" noTextEdit="1"/>
          </p:cNvSpPr>
          <p:nvPr>
            <p:ph type="sldImg"/>
          </p:nvPr>
        </p:nvSpPr>
        <p:spPr>
          <a:ln/>
        </p:spPr>
      </p:sp>
      <p:sp>
        <p:nvSpPr>
          <p:cNvPr id="28676" name="Rectangle 3">
            <a:extLst>
              <a:ext uri="{FF2B5EF4-FFF2-40B4-BE49-F238E27FC236}">
                <a16:creationId xmlns:a16="http://schemas.microsoft.com/office/drawing/2014/main" id="{CE3BE70E-7090-071B-00B8-607E29A45D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0A95CD71-9839-2421-AA39-845BAB11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0B4E54CB-80D6-4005-B57F-7A86A32F056C}" type="slidenum">
              <a:rPr lang="en-US" altLang="en-US" sz="1200"/>
              <a:pPr eaLnBrk="1" hangingPunct="1"/>
              <a:t>33</a:t>
            </a:fld>
            <a:endParaRPr lang="en-US" altLang="en-US" sz="1200"/>
          </a:p>
        </p:txBody>
      </p:sp>
      <p:sp>
        <p:nvSpPr>
          <p:cNvPr id="30723" name="Rectangle 2">
            <a:extLst>
              <a:ext uri="{FF2B5EF4-FFF2-40B4-BE49-F238E27FC236}">
                <a16:creationId xmlns:a16="http://schemas.microsoft.com/office/drawing/2014/main" id="{80B8642F-214B-4D70-DBFF-9FA42B94631E}"/>
              </a:ext>
            </a:extLst>
          </p:cNvPr>
          <p:cNvSpPr>
            <a:spLocks noRot="1" noChangeArrowheads="1" noTextEdit="1"/>
          </p:cNvSpPr>
          <p:nvPr>
            <p:ph type="sldImg"/>
          </p:nvPr>
        </p:nvSpPr>
        <p:spPr>
          <a:ln/>
        </p:spPr>
      </p:sp>
      <p:sp>
        <p:nvSpPr>
          <p:cNvPr id="30724" name="Rectangle 3">
            <a:extLst>
              <a:ext uri="{FF2B5EF4-FFF2-40B4-BE49-F238E27FC236}">
                <a16:creationId xmlns:a16="http://schemas.microsoft.com/office/drawing/2014/main" id="{76286265-2F3B-1B4C-A874-C8F5E15839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E51B903F-C579-CC3A-8600-BF64D65984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9E1B99E1-13E2-45A5-94DE-F84F8E20E636}" type="slidenum">
              <a:rPr lang="en-US" altLang="en-US" sz="1200"/>
              <a:pPr eaLnBrk="1" hangingPunct="1"/>
              <a:t>34</a:t>
            </a:fld>
            <a:endParaRPr lang="en-US" altLang="en-US" sz="1200"/>
          </a:p>
        </p:txBody>
      </p:sp>
      <p:sp>
        <p:nvSpPr>
          <p:cNvPr id="32771" name="Rectangle 2">
            <a:extLst>
              <a:ext uri="{FF2B5EF4-FFF2-40B4-BE49-F238E27FC236}">
                <a16:creationId xmlns:a16="http://schemas.microsoft.com/office/drawing/2014/main" id="{E0B70DD6-810C-7647-5D7D-ED5C29FD0D5A}"/>
              </a:ext>
            </a:extLst>
          </p:cNvPr>
          <p:cNvSpPr>
            <a:spLocks noRot="1" noChangeArrowheads="1" noTextEdit="1"/>
          </p:cNvSpPr>
          <p:nvPr>
            <p:ph type="sldImg"/>
          </p:nvPr>
        </p:nvSpPr>
        <p:spPr>
          <a:ln/>
        </p:spPr>
      </p:sp>
      <p:sp>
        <p:nvSpPr>
          <p:cNvPr id="32772" name="Rectangle 3">
            <a:extLst>
              <a:ext uri="{FF2B5EF4-FFF2-40B4-BE49-F238E27FC236}">
                <a16:creationId xmlns:a16="http://schemas.microsoft.com/office/drawing/2014/main" id="{A13AEA30-96C1-0626-C571-26F18009E3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51220F0E-FE64-5A22-795C-AA622C750F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EAF09E0F-B4B2-49B0-A76D-7EEC78F726B5}" type="slidenum">
              <a:rPr lang="en-US" altLang="en-US" sz="1200"/>
              <a:pPr eaLnBrk="1" hangingPunct="1"/>
              <a:t>35</a:t>
            </a:fld>
            <a:endParaRPr lang="en-US" altLang="en-US" sz="1200"/>
          </a:p>
        </p:txBody>
      </p:sp>
      <p:sp>
        <p:nvSpPr>
          <p:cNvPr id="34819" name="Rectangle 2">
            <a:extLst>
              <a:ext uri="{FF2B5EF4-FFF2-40B4-BE49-F238E27FC236}">
                <a16:creationId xmlns:a16="http://schemas.microsoft.com/office/drawing/2014/main" id="{2961073B-BE7A-1849-9C83-792FDCB4151D}"/>
              </a:ext>
            </a:extLst>
          </p:cNvPr>
          <p:cNvSpPr>
            <a:spLocks noRot="1" noChangeArrowheads="1" noTextEdit="1"/>
          </p:cNvSpPr>
          <p:nvPr>
            <p:ph type="sldImg"/>
          </p:nvPr>
        </p:nvSpPr>
        <p:spPr>
          <a:ln/>
        </p:spPr>
      </p:sp>
      <p:sp>
        <p:nvSpPr>
          <p:cNvPr id="34820" name="Rectangle 3">
            <a:extLst>
              <a:ext uri="{FF2B5EF4-FFF2-40B4-BE49-F238E27FC236}">
                <a16:creationId xmlns:a16="http://schemas.microsoft.com/office/drawing/2014/main" id="{79759C79-AD69-44AF-0CD8-B546ED83C4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4E74213C-07A3-98F6-F750-E25EEC37A7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B33D0D8D-9558-4CAE-A530-EC2EA42F20C2}" type="slidenum">
              <a:rPr lang="en-US" altLang="en-US" sz="1200"/>
              <a:pPr eaLnBrk="1" hangingPunct="1"/>
              <a:t>36</a:t>
            </a:fld>
            <a:endParaRPr lang="en-US" altLang="en-US" sz="1200"/>
          </a:p>
        </p:txBody>
      </p:sp>
      <p:sp>
        <p:nvSpPr>
          <p:cNvPr id="36867" name="Rectangle 2">
            <a:extLst>
              <a:ext uri="{FF2B5EF4-FFF2-40B4-BE49-F238E27FC236}">
                <a16:creationId xmlns:a16="http://schemas.microsoft.com/office/drawing/2014/main" id="{966B187D-80D7-98CA-42D4-E3F913DEC924}"/>
              </a:ext>
            </a:extLst>
          </p:cNvPr>
          <p:cNvSpPr>
            <a:spLocks noRot="1" noChangeArrowheads="1" noTextEdit="1"/>
          </p:cNvSpPr>
          <p:nvPr>
            <p:ph type="sldImg"/>
          </p:nvPr>
        </p:nvSpPr>
        <p:spPr>
          <a:ln/>
        </p:spPr>
      </p:sp>
      <p:sp>
        <p:nvSpPr>
          <p:cNvPr id="36868" name="Rectangle 3">
            <a:extLst>
              <a:ext uri="{FF2B5EF4-FFF2-40B4-BE49-F238E27FC236}">
                <a16:creationId xmlns:a16="http://schemas.microsoft.com/office/drawing/2014/main" id="{E8CAC7D9-BB00-FD7F-C8ED-6CFF9BFA4D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EC2792-EBEE-4EE3-BF23-FB6B3A86B716}"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539425E-64A3-499C-B155-0941134CF29B}" type="slidenum">
              <a:rPr lang="en-IN" smtClean="0"/>
              <a:t>‹#›</a:t>
            </a:fld>
            <a:endParaRPr lang="en-IN"/>
          </a:p>
        </p:txBody>
      </p:sp>
    </p:spTree>
    <p:extLst>
      <p:ext uri="{BB962C8B-B14F-4D97-AF65-F5344CB8AC3E}">
        <p14:creationId xmlns:p14="http://schemas.microsoft.com/office/powerpoint/2010/main" val="220586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EC2792-EBEE-4EE3-BF23-FB6B3A86B716}"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539425E-64A3-499C-B155-0941134CF29B}" type="slidenum">
              <a:rPr lang="en-IN" smtClean="0"/>
              <a:t>‹#›</a:t>
            </a:fld>
            <a:endParaRPr lang="en-IN"/>
          </a:p>
        </p:txBody>
      </p:sp>
    </p:spTree>
    <p:extLst>
      <p:ext uri="{BB962C8B-B14F-4D97-AF65-F5344CB8AC3E}">
        <p14:creationId xmlns:p14="http://schemas.microsoft.com/office/powerpoint/2010/main" val="51134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EC2792-EBEE-4EE3-BF23-FB6B3A86B716}"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539425E-64A3-499C-B155-0941134CF29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29537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8EC2792-EBEE-4EE3-BF23-FB6B3A86B716}" type="datetimeFigureOut">
              <a:rPr lang="en-IN" smtClean="0"/>
              <a:t>16-12-2023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39425E-64A3-499C-B155-0941134CF29B}" type="slidenum">
              <a:rPr lang="en-IN" smtClean="0"/>
              <a:t>‹#›</a:t>
            </a:fld>
            <a:endParaRPr lang="en-IN"/>
          </a:p>
        </p:txBody>
      </p:sp>
    </p:spTree>
    <p:extLst>
      <p:ext uri="{BB962C8B-B14F-4D97-AF65-F5344CB8AC3E}">
        <p14:creationId xmlns:p14="http://schemas.microsoft.com/office/powerpoint/2010/main" val="1767358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8EC2792-EBEE-4EE3-BF23-FB6B3A86B716}" type="datetimeFigureOut">
              <a:rPr lang="en-IN" smtClean="0"/>
              <a:t>16-12-2023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39425E-64A3-499C-B155-0941134CF29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9837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8EC2792-EBEE-4EE3-BF23-FB6B3A86B716}" type="datetimeFigureOut">
              <a:rPr lang="en-IN" smtClean="0"/>
              <a:t>16-12-2023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39425E-64A3-499C-B155-0941134CF29B}" type="slidenum">
              <a:rPr lang="en-IN" smtClean="0"/>
              <a:t>‹#›</a:t>
            </a:fld>
            <a:endParaRPr lang="en-IN"/>
          </a:p>
        </p:txBody>
      </p:sp>
    </p:spTree>
    <p:extLst>
      <p:ext uri="{BB962C8B-B14F-4D97-AF65-F5344CB8AC3E}">
        <p14:creationId xmlns:p14="http://schemas.microsoft.com/office/powerpoint/2010/main" val="1880472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C2792-EBEE-4EE3-BF23-FB6B3A86B716}"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39425E-64A3-499C-B155-0941134CF29B}" type="slidenum">
              <a:rPr lang="en-IN" smtClean="0"/>
              <a:t>‹#›</a:t>
            </a:fld>
            <a:endParaRPr lang="en-IN"/>
          </a:p>
        </p:txBody>
      </p:sp>
    </p:spTree>
    <p:extLst>
      <p:ext uri="{BB962C8B-B14F-4D97-AF65-F5344CB8AC3E}">
        <p14:creationId xmlns:p14="http://schemas.microsoft.com/office/powerpoint/2010/main" val="2906379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C2792-EBEE-4EE3-BF23-FB6B3A86B716}"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39425E-64A3-499C-B155-0941134CF29B}" type="slidenum">
              <a:rPr lang="en-IN" smtClean="0"/>
              <a:t>‹#›</a:t>
            </a:fld>
            <a:endParaRPr lang="en-IN"/>
          </a:p>
        </p:txBody>
      </p:sp>
    </p:spTree>
    <p:extLst>
      <p:ext uri="{BB962C8B-B14F-4D97-AF65-F5344CB8AC3E}">
        <p14:creationId xmlns:p14="http://schemas.microsoft.com/office/powerpoint/2010/main" val="1396693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15397" name="Rectangle 5"/>
          <p:cNvSpPr>
            <a:spLocks noGrp="1" noChangeArrowheads="1"/>
          </p:cNvSpPr>
          <p:nvPr>
            <p:ph type="ctrTitle"/>
          </p:nvPr>
        </p:nvSpPr>
        <p:spPr>
          <a:xfrm>
            <a:off x="914400" y="1143001"/>
            <a:ext cx="10363200" cy="3352800"/>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39478160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15397" name="Rectangle 5"/>
          <p:cNvSpPr>
            <a:spLocks noGrp="1" noChangeArrowheads="1"/>
          </p:cNvSpPr>
          <p:nvPr>
            <p:ph type="ctrTitle"/>
          </p:nvPr>
        </p:nvSpPr>
        <p:spPr>
          <a:xfrm>
            <a:off x="914400" y="1143001"/>
            <a:ext cx="10363200" cy="3352800"/>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413530878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315397" name="Rectangle 5"/>
          <p:cNvSpPr>
            <a:spLocks noGrp="1" noChangeArrowheads="1"/>
          </p:cNvSpPr>
          <p:nvPr>
            <p:ph type="ctrTitle"/>
          </p:nvPr>
        </p:nvSpPr>
        <p:spPr>
          <a:xfrm>
            <a:off x="914400" y="1143001"/>
            <a:ext cx="10363200" cy="3352800"/>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347117646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C2792-EBEE-4EE3-BF23-FB6B3A86B716}"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39425E-64A3-499C-B155-0941134CF29B}" type="slidenum">
              <a:rPr lang="en-IN" smtClean="0"/>
              <a:t>‹#›</a:t>
            </a:fld>
            <a:endParaRPr lang="en-IN"/>
          </a:p>
        </p:txBody>
      </p:sp>
    </p:spTree>
    <p:extLst>
      <p:ext uri="{BB962C8B-B14F-4D97-AF65-F5344CB8AC3E}">
        <p14:creationId xmlns:p14="http://schemas.microsoft.com/office/powerpoint/2010/main" val="175749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15397" name="Rectangle 5"/>
          <p:cNvSpPr>
            <a:spLocks noGrp="1" noChangeArrowheads="1"/>
          </p:cNvSpPr>
          <p:nvPr>
            <p:ph type="ctrTitle"/>
          </p:nvPr>
        </p:nvSpPr>
        <p:spPr>
          <a:xfrm>
            <a:off x="914400" y="1143001"/>
            <a:ext cx="10363200" cy="3352800"/>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2913682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15397" name="Rectangle 5"/>
          <p:cNvSpPr>
            <a:spLocks noGrp="1" noChangeArrowheads="1"/>
          </p:cNvSpPr>
          <p:nvPr>
            <p:ph type="ctrTitle"/>
          </p:nvPr>
        </p:nvSpPr>
        <p:spPr>
          <a:xfrm>
            <a:off x="914400" y="1143001"/>
            <a:ext cx="10363200" cy="3352800"/>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247727185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EC2792-EBEE-4EE3-BF23-FB6B3A86B716}"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539425E-64A3-499C-B155-0941134CF29B}" type="slidenum">
              <a:rPr lang="en-IN" smtClean="0"/>
              <a:t>‹#›</a:t>
            </a:fld>
            <a:endParaRPr lang="en-IN"/>
          </a:p>
        </p:txBody>
      </p:sp>
    </p:spTree>
    <p:extLst>
      <p:ext uri="{BB962C8B-B14F-4D97-AF65-F5344CB8AC3E}">
        <p14:creationId xmlns:p14="http://schemas.microsoft.com/office/powerpoint/2010/main" val="1358667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EC2792-EBEE-4EE3-BF23-FB6B3A86B716}" type="datetimeFigureOut">
              <a:rPr lang="en-IN" smtClean="0"/>
              <a:t>16-12-2023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539425E-64A3-499C-B155-0941134CF29B}" type="slidenum">
              <a:rPr lang="en-IN" smtClean="0"/>
              <a:t>‹#›</a:t>
            </a:fld>
            <a:endParaRPr lang="en-IN"/>
          </a:p>
        </p:txBody>
      </p:sp>
    </p:spTree>
    <p:extLst>
      <p:ext uri="{BB962C8B-B14F-4D97-AF65-F5344CB8AC3E}">
        <p14:creationId xmlns:p14="http://schemas.microsoft.com/office/powerpoint/2010/main" val="385354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EC2792-EBEE-4EE3-BF23-FB6B3A86B716}" type="datetimeFigureOut">
              <a:rPr lang="en-IN" smtClean="0"/>
              <a:t>16-12-2023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539425E-64A3-499C-B155-0941134CF29B}" type="slidenum">
              <a:rPr lang="en-IN" smtClean="0"/>
              <a:t>‹#›</a:t>
            </a:fld>
            <a:endParaRPr lang="en-IN"/>
          </a:p>
        </p:txBody>
      </p:sp>
    </p:spTree>
    <p:extLst>
      <p:ext uri="{BB962C8B-B14F-4D97-AF65-F5344CB8AC3E}">
        <p14:creationId xmlns:p14="http://schemas.microsoft.com/office/powerpoint/2010/main" val="1762081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EC2792-EBEE-4EE3-BF23-FB6B3A86B716}" type="datetimeFigureOut">
              <a:rPr lang="en-IN" smtClean="0"/>
              <a:t>16-12-2023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539425E-64A3-499C-B155-0941134CF29B}" type="slidenum">
              <a:rPr lang="en-IN" smtClean="0"/>
              <a:t>‹#›</a:t>
            </a:fld>
            <a:endParaRPr lang="en-IN"/>
          </a:p>
        </p:txBody>
      </p:sp>
    </p:spTree>
    <p:extLst>
      <p:ext uri="{BB962C8B-B14F-4D97-AF65-F5344CB8AC3E}">
        <p14:creationId xmlns:p14="http://schemas.microsoft.com/office/powerpoint/2010/main" val="307335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C2792-EBEE-4EE3-BF23-FB6B3A86B716}" type="datetimeFigureOut">
              <a:rPr lang="en-IN" smtClean="0"/>
              <a:t>16-12-2023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539425E-64A3-499C-B155-0941134CF29B}" type="slidenum">
              <a:rPr lang="en-IN" smtClean="0"/>
              <a:t>‹#›</a:t>
            </a:fld>
            <a:endParaRPr lang="en-IN"/>
          </a:p>
        </p:txBody>
      </p:sp>
    </p:spTree>
    <p:extLst>
      <p:ext uri="{BB962C8B-B14F-4D97-AF65-F5344CB8AC3E}">
        <p14:creationId xmlns:p14="http://schemas.microsoft.com/office/powerpoint/2010/main" val="145268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EC2792-EBEE-4EE3-BF23-FB6B3A86B716}" type="datetimeFigureOut">
              <a:rPr lang="en-IN" smtClean="0"/>
              <a:t>16-12-2023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539425E-64A3-499C-B155-0941134CF29B}" type="slidenum">
              <a:rPr lang="en-IN" smtClean="0"/>
              <a:t>‹#›</a:t>
            </a:fld>
            <a:endParaRPr lang="en-IN"/>
          </a:p>
        </p:txBody>
      </p:sp>
    </p:spTree>
    <p:extLst>
      <p:ext uri="{BB962C8B-B14F-4D97-AF65-F5344CB8AC3E}">
        <p14:creationId xmlns:p14="http://schemas.microsoft.com/office/powerpoint/2010/main" val="2597398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EC2792-EBEE-4EE3-BF23-FB6B3A86B716}" type="datetimeFigureOut">
              <a:rPr lang="en-IN" smtClean="0"/>
              <a:t>16-12-2023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39425E-64A3-499C-B155-0941134CF29B}" type="slidenum">
              <a:rPr lang="en-IN" smtClean="0"/>
              <a:t>‹#›</a:t>
            </a:fld>
            <a:endParaRPr lang="en-IN"/>
          </a:p>
        </p:txBody>
      </p:sp>
    </p:spTree>
    <p:extLst>
      <p:ext uri="{BB962C8B-B14F-4D97-AF65-F5344CB8AC3E}">
        <p14:creationId xmlns:p14="http://schemas.microsoft.com/office/powerpoint/2010/main" val="105884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8EC2792-EBEE-4EE3-BF23-FB6B3A86B716}" type="datetimeFigureOut">
              <a:rPr lang="en-IN" smtClean="0"/>
              <a:t>16-12-2023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539425E-64A3-499C-B155-0941134CF29B}" type="slidenum">
              <a:rPr lang="en-IN" smtClean="0"/>
              <a:t>‹#›</a:t>
            </a:fld>
            <a:endParaRPr lang="en-IN"/>
          </a:p>
        </p:txBody>
      </p:sp>
    </p:spTree>
    <p:extLst>
      <p:ext uri="{BB962C8B-B14F-4D97-AF65-F5344CB8AC3E}">
        <p14:creationId xmlns:p14="http://schemas.microsoft.com/office/powerpoint/2010/main" val="281219130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61" r:id="rId18"/>
    <p:sldLayoutId id="2147483662" r:id="rId19"/>
    <p:sldLayoutId id="2147483663" r:id="rId20"/>
    <p:sldLayoutId id="2147483664" r:id="rId21"/>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DBC0F75D-6439-CF3E-8138-1CA71DB92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1"/>
            <a:ext cx="11887200" cy="342995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0D8A36A-4A32-BC2A-A717-EE7C44CAFDA8}"/>
              </a:ext>
            </a:extLst>
          </p:cNvPr>
          <p:cNvSpPr txBox="1"/>
          <p:nvPr/>
        </p:nvSpPr>
        <p:spPr>
          <a:xfrm>
            <a:off x="-19050" y="3757763"/>
            <a:ext cx="12192000" cy="2308324"/>
          </a:xfrm>
          <a:prstGeom prst="rect">
            <a:avLst/>
          </a:prstGeom>
          <a:noFill/>
        </p:spPr>
        <p:txBody>
          <a:bodyPr wrap="square">
            <a:spAutoFit/>
          </a:bodyPr>
          <a:lstStyle/>
          <a:p>
            <a:pPr algn="ctr" rtl="0">
              <a:spcBef>
                <a:spcPts val="0"/>
              </a:spcBef>
              <a:spcAft>
                <a:spcPts val="0"/>
              </a:spcAft>
            </a:pPr>
            <a:r>
              <a:rPr lang="en-US" sz="3200" b="1" i="0" u="none" strike="noStrike" dirty="0">
                <a:solidFill>
                  <a:srgbClr val="1F497D"/>
                </a:solidFill>
                <a:effectLst/>
                <a:latin typeface="Cambria" panose="02040503050406030204" pitchFamily="18" charset="0"/>
              </a:rPr>
              <a:t>SILVER OAK COLLEGE OF COMPUTER APPLICATION</a:t>
            </a:r>
            <a:endParaRPr lang="en-US" sz="3200" b="0" dirty="0">
              <a:effectLst/>
            </a:endParaRPr>
          </a:p>
          <a:p>
            <a:pPr algn="ctr" rtl="0">
              <a:spcBef>
                <a:spcPts val="0"/>
              </a:spcBef>
              <a:spcAft>
                <a:spcPts val="0"/>
              </a:spcAft>
            </a:pPr>
            <a:br>
              <a:rPr lang="en-US" sz="1200" b="0" i="0" u="none" strike="noStrike" dirty="0">
                <a:solidFill>
                  <a:srgbClr val="000000"/>
                </a:solidFill>
                <a:effectLst/>
                <a:latin typeface="Arial" panose="020B0604020202020204" pitchFamily="34" charset="0"/>
              </a:rPr>
            </a:br>
            <a:endParaRPr lang="en-US" sz="2400" b="0" dirty="0">
              <a:effectLst/>
            </a:endParaRPr>
          </a:p>
          <a:p>
            <a:pPr algn="ctr" rtl="0">
              <a:spcBef>
                <a:spcPts val="0"/>
              </a:spcBef>
              <a:spcAft>
                <a:spcPts val="0"/>
              </a:spcAft>
            </a:pPr>
            <a:r>
              <a:rPr lang="en-US" sz="2400" b="1" i="0" u="none" strike="noStrike" dirty="0">
                <a:solidFill>
                  <a:srgbClr val="006600"/>
                </a:solidFill>
                <a:effectLst/>
                <a:latin typeface="Cambria" panose="02040503050406030204" pitchFamily="18" charset="0"/>
              </a:rPr>
              <a:t>SUBJECT :</a:t>
            </a:r>
            <a:r>
              <a:rPr lang="en-US" sz="2400" b="1" dirty="0">
                <a:solidFill>
                  <a:srgbClr val="006600"/>
                </a:solidFill>
                <a:latin typeface="Cambria" panose="02040503050406030204" pitchFamily="18" charset="0"/>
              </a:rPr>
              <a:t>Programming in Python</a:t>
            </a:r>
            <a:endParaRPr lang="en-US" sz="3200" b="0" dirty="0">
              <a:effectLst/>
            </a:endParaRPr>
          </a:p>
          <a:p>
            <a:pPr algn="ctr" rtl="0">
              <a:spcBef>
                <a:spcPts val="0"/>
              </a:spcBef>
              <a:spcAft>
                <a:spcPts val="0"/>
              </a:spcAft>
            </a:pPr>
            <a:endParaRPr lang="en-US" sz="3200" b="0" dirty="0">
              <a:effectLst/>
            </a:endParaRPr>
          </a:p>
          <a:p>
            <a:pPr algn="ctr" rtl="0">
              <a:spcBef>
                <a:spcPts val="0"/>
              </a:spcBef>
              <a:spcAft>
                <a:spcPts val="0"/>
              </a:spcAft>
            </a:pPr>
            <a:r>
              <a:rPr lang="en-US" sz="2000" b="1" i="0" u="none" strike="noStrike" dirty="0">
                <a:solidFill>
                  <a:srgbClr val="C0504D"/>
                </a:solidFill>
                <a:effectLst/>
                <a:latin typeface="Cambria" panose="02040503050406030204" pitchFamily="18" charset="0"/>
              </a:rPr>
              <a:t>TOPIC :File Handling, Modules and OOP concepts</a:t>
            </a:r>
            <a:endParaRPr lang="en-IN" dirty="0"/>
          </a:p>
        </p:txBody>
      </p:sp>
    </p:spTree>
    <p:extLst>
      <p:ext uri="{BB962C8B-B14F-4D97-AF65-F5344CB8AC3E}">
        <p14:creationId xmlns:p14="http://schemas.microsoft.com/office/powerpoint/2010/main" val="2941969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t>File I/O: </a:t>
            </a:r>
            <a:r>
              <a:rPr lang="en-US">
                <a:solidFill>
                  <a:schemeClr val="tx1"/>
                </a:solidFill>
              </a:rPr>
              <a:t>Examples</a:t>
            </a:r>
          </a:p>
        </p:txBody>
      </p:sp>
      <p:pic>
        <p:nvPicPr>
          <p:cNvPr id="8" name="Content Placeholder 7"/>
          <p:cNvPicPr>
            <a:picLocks noGrp="1" noChangeAspect="1"/>
          </p:cNvPicPr>
          <p:nvPr>
            <p:ph idx="1"/>
          </p:nvPr>
        </p:nvPicPr>
        <p:blipFill>
          <a:blip r:embed="rId2"/>
          <a:stretch>
            <a:fillRect/>
          </a:stretch>
        </p:blipFill>
        <p:spPr>
          <a:xfrm>
            <a:off x="1905001" y="4114801"/>
            <a:ext cx="2124075" cy="314325"/>
          </a:xfrm>
          <a:prstGeom prst="rect">
            <a:avLst/>
          </a:prstGeom>
        </p:spPr>
      </p:pic>
      <p:sp>
        <p:nvSpPr>
          <p:cNvPr id="4" name="Date Placeholder 3"/>
          <p:cNvSpPr>
            <a:spLocks noGrp="1"/>
          </p:cNvSpPr>
          <p:nvPr>
            <p:ph type="dt" sz="half" idx="10"/>
          </p:nvPr>
        </p:nvSpPr>
        <p:spPr/>
        <p:txBody>
          <a:bodyPr/>
          <a:lstStyle/>
          <a:p>
            <a:fld id="{EE55404B-6494-4867-8200-570EC2E72DF0}" type="datetime7">
              <a:rPr lang="en-US" smtClean="0">
                <a:solidFill>
                  <a:srgbClr val="40458C"/>
                </a:solidFill>
              </a:rPr>
              <a:t>Dec-23</a:t>
            </a:fld>
            <a:endParaRPr lang="hi-IN">
              <a:solidFill>
                <a:srgbClr val="40458C"/>
              </a:solidFill>
            </a:endParaRPr>
          </a:p>
        </p:txBody>
      </p:sp>
      <p:sp>
        <p:nvSpPr>
          <p:cNvPr id="6" name="Footer Placeholder 5"/>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5" name="Slide Number Placeholder 4"/>
          <p:cNvSpPr>
            <a:spLocks noGrp="1"/>
          </p:cNvSpPr>
          <p:nvPr>
            <p:ph type="sldNum" sz="quarter" idx="12"/>
          </p:nvPr>
        </p:nvSpPr>
        <p:spPr>
          <a:xfrm>
            <a:off x="8077200" y="6197601"/>
            <a:ext cx="2133600" cy="365125"/>
          </a:xfrm>
        </p:spPr>
        <p:txBody>
          <a:bodyPr/>
          <a:lstStyle/>
          <a:p>
            <a:fld id="{65DBF2DD-4017-400A-B431-6CDAD3069103}" type="slidenum">
              <a:rPr lang="hi-IN" smtClean="0">
                <a:solidFill>
                  <a:srgbClr val="40458C"/>
                </a:solidFill>
              </a:rPr>
              <a:t>10</a:t>
            </a:fld>
            <a:endParaRPr lang="hi-IN">
              <a:solidFill>
                <a:srgbClr val="40458C"/>
              </a:solidFill>
            </a:endParaRPr>
          </a:p>
        </p:txBody>
      </p:sp>
      <p:pic>
        <p:nvPicPr>
          <p:cNvPr id="13" name="Picture 12"/>
          <p:cNvPicPr>
            <a:picLocks noChangeAspect="1"/>
          </p:cNvPicPr>
          <p:nvPr/>
        </p:nvPicPr>
        <p:blipFill>
          <a:blip r:embed="rId3"/>
          <a:stretch>
            <a:fillRect/>
          </a:stretch>
        </p:blipFill>
        <p:spPr>
          <a:xfrm>
            <a:off x="1905001" y="1295400"/>
            <a:ext cx="6133465" cy="2866390"/>
          </a:xfrm>
          <a:prstGeom prst="rect">
            <a:avLst/>
          </a:prstGeom>
        </p:spPr>
      </p:pic>
      <p:pic>
        <p:nvPicPr>
          <p:cNvPr id="12" name="Picture 11"/>
          <p:cNvPicPr>
            <a:picLocks noChangeAspect="1"/>
          </p:cNvPicPr>
          <p:nvPr/>
        </p:nvPicPr>
        <p:blipFill>
          <a:blip r:embed="rId4"/>
          <a:stretch>
            <a:fillRect/>
          </a:stretch>
        </p:blipFill>
        <p:spPr>
          <a:xfrm>
            <a:off x="1905001" y="2971801"/>
            <a:ext cx="2181225" cy="352425"/>
          </a:xfrm>
          <a:prstGeom prst="rect">
            <a:avLst/>
          </a:prstGeom>
        </p:spPr>
      </p:pic>
      <p:sp>
        <p:nvSpPr>
          <p:cNvPr id="15" name="Text Box 14"/>
          <p:cNvSpPr txBox="1"/>
          <p:nvPr/>
        </p:nvSpPr>
        <p:spPr>
          <a:xfrm>
            <a:off x="7924801" y="1905001"/>
            <a:ext cx="2464777" cy="646331"/>
          </a:xfrm>
          <a:prstGeom prst="rect">
            <a:avLst/>
          </a:prstGeom>
          <a:solidFill>
            <a:schemeClr val="accent1">
              <a:lumMod val="20000"/>
              <a:lumOff val="80000"/>
            </a:schemeClr>
          </a:solidFill>
          <a:ln>
            <a:solidFill>
              <a:schemeClr val="bg2">
                <a:lumMod val="10000"/>
              </a:schemeClr>
            </a:solidFill>
          </a:ln>
        </p:spPr>
        <p:txBody>
          <a:bodyPr wrap="none" rtlCol="0">
            <a:spAutoFit/>
          </a:bodyPr>
          <a:lstStyle/>
          <a:p>
            <a:r>
              <a:rPr lang="en-US" dirty="0"/>
              <a:t>Note the use of for ... in </a:t>
            </a:r>
          </a:p>
          <a:p>
            <a:r>
              <a:rPr lang="en-US" dirty="0"/>
              <a:t>for sequence</a:t>
            </a:r>
          </a:p>
        </p:txBody>
      </p:sp>
      <p:cxnSp>
        <p:nvCxnSpPr>
          <p:cNvPr id="16" name="Straight Arrow Connector 15"/>
          <p:cNvCxnSpPr>
            <a:stCxn id="15" idx="1"/>
          </p:cNvCxnSpPr>
          <p:nvPr/>
        </p:nvCxnSpPr>
        <p:spPr>
          <a:xfrm flipH="1">
            <a:off x="4800600" y="2228166"/>
            <a:ext cx="3124200" cy="134034"/>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9" name="Straight Arrow Connector 8"/>
          <p:cNvCxnSpPr>
            <a:stCxn id="15" idx="1"/>
          </p:cNvCxnSpPr>
          <p:nvPr/>
        </p:nvCxnSpPr>
        <p:spPr>
          <a:xfrm flipH="1">
            <a:off x="4572000" y="2228166"/>
            <a:ext cx="3352800" cy="1353234"/>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grpSp>
        <p:nvGrpSpPr>
          <p:cNvPr id="2" name="Group 1"/>
          <p:cNvGrpSpPr/>
          <p:nvPr/>
        </p:nvGrpSpPr>
        <p:grpSpPr>
          <a:xfrm>
            <a:off x="1828800" y="4526280"/>
            <a:ext cx="7371080" cy="1645920"/>
            <a:chOff x="304800" y="4526280"/>
            <a:chExt cx="7371080" cy="1645920"/>
          </a:xfrm>
        </p:grpSpPr>
        <p:grpSp>
          <p:nvGrpSpPr>
            <p:cNvPr id="17" name="Group 16"/>
            <p:cNvGrpSpPr/>
            <p:nvPr/>
          </p:nvGrpSpPr>
          <p:grpSpPr>
            <a:xfrm>
              <a:off x="304800" y="4648200"/>
              <a:ext cx="7371080" cy="1524000"/>
              <a:chOff x="480" y="7320"/>
              <a:chExt cx="11608" cy="2400"/>
            </a:xfrm>
          </p:grpSpPr>
          <p:pic>
            <p:nvPicPr>
              <p:cNvPr id="14" name="Picture 13"/>
              <p:cNvPicPr>
                <a:picLocks noChangeAspect="1"/>
              </p:cNvPicPr>
              <p:nvPr/>
            </p:nvPicPr>
            <p:blipFill>
              <a:blip r:embed="rId5"/>
              <a:stretch>
                <a:fillRect/>
              </a:stretch>
            </p:blipFill>
            <p:spPr>
              <a:xfrm>
                <a:off x="480" y="7320"/>
                <a:ext cx="11609" cy="2355"/>
              </a:xfrm>
              <a:prstGeom prst="rect">
                <a:avLst/>
              </a:prstGeom>
            </p:spPr>
          </p:pic>
          <p:sp>
            <p:nvSpPr>
              <p:cNvPr id="10" name="Rectangle 9"/>
              <p:cNvSpPr/>
              <p:nvPr/>
            </p:nvSpPr>
            <p:spPr>
              <a:xfrm>
                <a:off x="2040" y="9240"/>
                <a:ext cx="3700" cy="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l" fontAlgn="ctr"/>
                <a:r>
                  <a:rPr lang="en-US" sz="2400">
                    <a:solidFill>
                      <a:schemeClr val="tx2"/>
                    </a:solidFill>
                  </a:rPr>
                  <a:t>]</a:t>
                </a:r>
              </a:p>
            </p:txBody>
          </p:sp>
        </p:grpSp>
        <p:sp>
          <p:nvSpPr>
            <p:cNvPr id="18" name="TextBox 17"/>
            <p:cNvSpPr txBox="1"/>
            <p:nvPr/>
          </p:nvSpPr>
          <p:spPr>
            <a:xfrm>
              <a:off x="1752600" y="4526280"/>
              <a:ext cx="277640" cy="461665"/>
            </a:xfrm>
            <a:prstGeom prst="rect">
              <a:avLst/>
            </a:prstGeom>
            <a:noFill/>
          </p:spPr>
          <p:txBody>
            <a:bodyPr wrap="none" rtlCol="0">
              <a:spAutoFit/>
            </a:bodyPr>
            <a:lstStyle/>
            <a:p>
              <a:r>
                <a:rPr lang="en-US" sz="2400" dirty="0"/>
                <a:t>(</a:t>
              </a:r>
            </a:p>
          </p:txBody>
        </p:sp>
        <p:sp>
          <p:nvSpPr>
            <p:cNvPr id="19" name="TextBox 18"/>
            <p:cNvSpPr txBox="1"/>
            <p:nvPr/>
          </p:nvSpPr>
          <p:spPr>
            <a:xfrm>
              <a:off x="3810000" y="4526280"/>
              <a:ext cx="277640" cy="461665"/>
            </a:xfrm>
            <a:prstGeom prst="rect">
              <a:avLst/>
            </a:prstGeom>
            <a:noFill/>
          </p:spPr>
          <p:txBody>
            <a:bodyPr wrap="none" rtlCol="0">
              <a:spAutoFit/>
            </a:bodyPr>
            <a:lstStyle/>
            <a:p>
              <a:r>
                <a:rPr lang="en-US" sz="2400" dirty="0"/>
                <a:t>)</a:t>
              </a:r>
            </a:p>
          </p:txBody>
        </p:sp>
      </p:grpSp>
      <p:sp>
        <p:nvSpPr>
          <p:cNvPr id="20" name="Rectangle 19"/>
          <p:cNvSpPr/>
          <p:nvPr/>
        </p:nvSpPr>
        <p:spPr>
          <a:xfrm>
            <a:off x="1896110" y="1981199"/>
            <a:ext cx="7476490" cy="13430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905000" y="3276600"/>
            <a:ext cx="7476490" cy="13430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828800" y="4572001"/>
            <a:ext cx="7476490" cy="1571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632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t>File I/O: </a:t>
            </a:r>
            <a:r>
              <a:rPr lang="en-US">
                <a:solidFill>
                  <a:schemeClr val="tx1"/>
                </a:solidFill>
              </a:rPr>
              <a:t>Examples</a:t>
            </a:r>
          </a:p>
        </p:txBody>
      </p:sp>
      <p:pic>
        <p:nvPicPr>
          <p:cNvPr id="3" name="Content Placeholder 2"/>
          <p:cNvPicPr>
            <a:picLocks noGrp="1" noChangeAspect="1"/>
          </p:cNvPicPr>
          <p:nvPr>
            <p:ph idx="1"/>
          </p:nvPr>
        </p:nvPicPr>
        <p:blipFill>
          <a:blip r:embed="rId2"/>
          <a:stretch>
            <a:fillRect/>
          </a:stretch>
        </p:blipFill>
        <p:spPr>
          <a:xfrm>
            <a:off x="1829436" y="1066800"/>
            <a:ext cx="7614285" cy="5313680"/>
          </a:xfrm>
          <a:prstGeom prst="rect">
            <a:avLst/>
          </a:prstGeom>
        </p:spPr>
      </p:pic>
      <p:sp>
        <p:nvSpPr>
          <p:cNvPr id="4" name="Date Placeholder 3"/>
          <p:cNvSpPr>
            <a:spLocks noGrp="1"/>
          </p:cNvSpPr>
          <p:nvPr>
            <p:ph type="dt" sz="half" idx="10"/>
          </p:nvPr>
        </p:nvSpPr>
        <p:spPr/>
        <p:txBody>
          <a:bodyPr/>
          <a:lstStyle/>
          <a:p>
            <a:fld id="{EE55404B-6494-4867-8200-570EC2E72DF0}" type="datetime7">
              <a:rPr lang="en-US" smtClean="0">
                <a:solidFill>
                  <a:srgbClr val="40458C"/>
                </a:solidFill>
              </a:rPr>
              <a:t>Dec-23</a:t>
            </a:fld>
            <a:endParaRPr lang="hi-IN">
              <a:solidFill>
                <a:srgbClr val="40458C"/>
              </a:solidFill>
            </a:endParaRPr>
          </a:p>
        </p:txBody>
      </p:sp>
      <p:sp>
        <p:nvSpPr>
          <p:cNvPr id="6" name="Footer Placeholder 5"/>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5" name="Slide Number Placeholder 4"/>
          <p:cNvSpPr>
            <a:spLocks noGrp="1"/>
          </p:cNvSpPr>
          <p:nvPr>
            <p:ph type="sldNum" sz="quarter" idx="12"/>
          </p:nvPr>
        </p:nvSpPr>
        <p:spPr>
          <a:xfrm>
            <a:off x="8077200" y="6197601"/>
            <a:ext cx="2133600" cy="365125"/>
          </a:xfrm>
        </p:spPr>
        <p:txBody>
          <a:bodyPr/>
          <a:lstStyle/>
          <a:p>
            <a:fld id="{65DBF2DD-4017-400A-B431-6CDAD3069103}" type="slidenum">
              <a:rPr lang="hi-IN" smtClean="0">
                <a:solidFill>
                  <a:srgbClr val="40458C"/>
                </a:solidFill>
              </a:rPr>
              <a:t>11</a:t>
            </a:fld>
            <a:endParaRPr lang="hi-IN">
              <a:solidFill>
                <a:srgbClr val="40458C"/>
              </a:solidFill>
            </a:endParaRPr>
          </a:p>
        </p:txBody>
      </p:sp>
      <p:sp>
        <p:nvSpPr>
          <p:cNvPr id="8" name="TextBox 7"/>
          <p:cNvSpPr txBox="1"/>
          <p:nvPr/>
        </p:nvSpPr>
        <p:spPr>
          <a:xfrm>
            <a:off x="3352800" y="2510136"/>
            <a:ext cx="277640" cy="461665"/>
          </a:xfrm>
          <a:prstGeom prst="rect">
            <a:avLst/>
          </a:prstGeom>
          <a:noFill/>
        </p:spPr>
        <p:txBody>
          <a:bodyPr wrap="none" rtlCol="0">
            <a:spAutoFit/>
          </a:bodyPr>
          <a:lstStyle/>
          <a:p>
            <a:r>
              <a:rPr lang="en-US" sz="2400" dirty="0"/>
              <a:t>(</a:t>
            </a:r>
          </a:p>
        </p:txBody>
      </p:sp>
      <p:sp>
        <p:nvSpPr>
          <p:cNvPr id="9" name="TextBox 8"/>
          <p:cNvSpPr txBox="1"/>
          <p:nvPr/>
        </p:nvSpPr>
        <p:spPr>
          <a:xfrm>
            <a:off x="5562600" y="2510136"/>
            <a:ext cx="277640" cy="461665"/>
          </a:xfrm>
          <a:prstGeom prst="rect">
            <a:avLst/>
          </a:prstGeom>
          <a:noFill/>
        </p:spPr>
        <p:txBody>
          <a:bodyPr wrap="none" rtlCol="0">
            <a:spAutoFit/>
          </a:bodyPr>
          <a:lstStyle/>
          <a:p>
            <a:r>
              <a:rPr lang="en-US" sz="2400" dirty="0"/>
              <a:t>)</a:t>
            </a:r>
          </a:p>
        </p:txBody>
      </p:sp>
      <p:sp>
        <p:nvSpPr>
          <p:cNvPr id="12" name="TextBox 11"/>
          <p:cNvSpPr txBox="1"/>
          <p:nvPr/>
        </p:nvSpPr>
        <p:spPr>
          <a:xfrm>
            <a:off x="3303760" y="4415136"/>
            <a:ext cx="277640" cy="461665"/>
          </a:xfrm>
          <a:prstGeom prst="rect">
            <a:avLst/>
          </a:prstGeom>
          <a:noFill/>
        </p:spPr>
        <p:txBody>
          <a:bodyPr wrap="none" rtlCol="0">
            <a:spAutoFit/>
          </a:bodyPr>
          <a:lstStyle/>
          <a:p>
            <a:r>
              <a:rPr lang="en-US" sz="2400" dirty="0"/>
              <a:t>(</a:t>
            </a:r>
          </a:p>
        </p:txBody>
      </p:sp>
      <p:sp>
        <p:nvSpPr>
          <p:cNvPr id="13" name="TextBox 12"/>
          <p:cNvSpPr txBox="1"/>
          <p:nvPr/>
        </p:nvSpPr>
        <p:spPr>
          <a:xfrm>
            <a:off x="3913360" y="4415136"/>
            <a:ext cx="277640" cy="461665"/>
          </a:xfrm>
          <a:prstGeom prst="rect">
            <a:avLst/>
          </a:prstGeom>
          <a:noFill/>
        </p:spPr>
        <p:txBody>
          <a:bodyPr wrap="none" rtlCol="0">
            <a:spAutoFit/>
          </a:bodyPr>
          <a:lstStyle/>
          <a:p>
            <a:r>
              <a:rPr lang="en-US" sz="2400" dirty="0"/>
              <a:t>)</a:t>
            </a:r>
          </a:p>
        </p:txBody>
      </p:sp>
      <p:sp>
        <p:nvSpPr>
          <p:cNvPr id="14" name="TextBox 13"/>
          <p:cNvSpPr txBox="1"/>
          <p:nvPr/>
        </p:nvSpPr>
        <p:spPr>
          <a:xfrm>
            <a:off x="3276600" y="5634336"/>
            <a:ext cx="277640" cy="461665"/>
          </a:xfrm>
          <a:prstGeom prst="rect">
            <a:avLst/>
          </a:prstGeom>
          <a:noFill/>
        </p:spPr>
        <p:txBody>
          <a:bodyPr wrap="none" rtlCol="0">
            <a:spAutoFit/>
          </a:bodyPr>
          <a:lstStyle/>
          <a:p>
            <a:r>
              <a:rPr lang="en-US" sz="2400" dirty="0"/>
              <a:t>(</a:t>
            </a:r>
          </a:p>
        </p:txBody>
      </p:sp>
      <p:sp>
        <p:nvSpPr>
          <p:cNvPr id="15" name="TextBox 14"/>
          <p:cNvSpPr txBox="1"/>
          <p:nvPr/>
        </p:nvSpPr>
        <p:spPr>
          <a:xfrm>
            <a:off x="6580360" y="5634336"/>
            <a:ext cx="277640" cy="461665"/>
          </a:xfrm>
          <a:prstGeom prst="rect">
            <a:avLst/>
          </a:prstGeom>
          <a:noFill/>
        </p:spPr>
        <p:txBody>
          <a:bodyPr wrap="none" rtlCol="0">
            <a:spAutoFit/>
          </a:bodyPr>
          <a:lstStyle/>
          <a:p>
            <a:r>
              <a:rPr lang="en-US" sz="2400" dirty="0"/>
              <a:t>)</a:t>
            </a:r>
          </a:p>
        </p:txBody>
      </p:sp>
      <p:sp>
        <p:nvSpPr>
          <p:cNvPr id="16" name="Rectangle 15"/>
          <p:cNvSpPr/>
          <p:nvPr/>
        </p:nvSpPr>
        <p:spPr>
          <a:xfrm>
            <a:off x="1828800" y="1095374"/>
            <a:ext cx="7476490" cy="13430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828800" y="2514600"/>
            <a:ext cx="7476490" cy="167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863436" y="4235798"/>
            <a:ext cx="7476490" cy="14792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863436" y="5753100"/>
            <a:ext cx="747649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507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8"/>
                                        </p:tgtEl>
                                      </p:cBhvr>
                                    </p:animEffect>
                                    <p:set>
                                      <p:cBhvr>
                                        <p:cTn id="17" dur="1" fill="hold">
                                          <p:stCondLst>
                                            <p:cond delay="499"/>
                                          </p:stCondLst>
                                        </p:cTn>
                                        <p:tgtEl>
                                          <p:spTgt spid="1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752601" y="1295400"/>
            <a:ext cx="8747125" cy="2590800"/>
          </a:xfrm>
        </p:spPr>
        <p:txBody>
          <a:bodyPr anchor="ctr">
            <a:normAutofit fontScale="90000"/>
          </a:bodyPr>
          <a:lstStyle/>
          <a:p>
            <a:pPr algn="ctr"/>
            <a:br>
              <a:rPr lang="en-US" sz="4000" dirty="0"/>
            </a:br>
            <a:r>
              <a:rPr lang="en-US" sz="4000" dirty="0"/>
              <a:t>Programming using Python</a:t>
            </a:r>
            <a:br>
              <a:rPr lang="en-US" sz="4000" dirty="0"/>
            </a:br>
            <a:br>
              <a:rPr lang="en-US" sz="4000" dirty="0"/>
            </a:br>
            <a:r>
              <a:rPr lang="en-US" sz="5400" b="1" dirty="0"/>
              <a:t>Modules and Packages</a:t>
            </a:r>
            <a:endParaRPr lang="en-US" sz="4000" dirty="0"/>
          </a:p>
        </p:txBody>
      </p:sp>
      <p:sp>
        <p:nvSpPr>
          <p:cNvPr id="3075" name="Content Placeholder 2"/>
          <p:cNvSpPr>
            <a:spLocks noGrp="1"/>
          </p:cNvSpPr>
          <p:nvPr>
            <p:ph idx="1"/>
          </p:nvPr>
        </p:nvSpPr>
        <p:spPr>
          <a:xfrm>
            <a:off x="2133601" y="3962400"/>
            <a:ext cx="7896225" cy="2286000"/>
          </a:xfrm>
        </p:spPr>
        <p:txBody>
          <a:bodyPr/>
          <a:lstStyle/>
          <a:p>
            <a:pPr algn="ctr">
              <a:buFont typeface="Wingdings 2" pitchFamily="18" charset="2"/>
              <a:buNone/>
            </a:pPr>
            <a:r>
              <a:rPr lang="en-US" sz="2400" dirty="0"/>
              <a:t>Amey Karkare</a:t>
            </a:r>
          </a:p>
          <a:p>
            <a:pPr algn="ctr">
              <a:buFont typeface="Wingdings 2" pitchFamily="18" charset="2"/>
              <a:buNone/>
            </a:pPr>
            <a:r>
              <a:rPr lang="en-US" sz="2400" dirty="0"/>
              <a:t>Dept. of CSE</a:t>
            </a:r>
          </a:p>
          <a:p>
            <a:pPr algn="ctr">
              <a:buFont typeface="Wingdings 2" pitchFamily="18" charset="2"/>
              <a:buNone/>
            </a:pPr>
            <a:r>
              <a:rPr lang="en-US" sz="2400" dirty="0"/>
              <a:t>IIT Kanpur</a:t>
            </a:r>
          </a:p>
        </p:txBody>
      </p:sp>
      <p:sp>
        <p:nvSpPr>
          <p:cNvPr id="5" name="Date Placeholder 4"/>
          <p:cNvSpPr>
            <a:spLocks noGrp="1"/>
          </p:cNvSpPr>
          <p:nvPr>
            <p:ph type="dt" sz="half" idx="10"/>
          </p:nvPr>
        </p:nvSpPr>
        <p:spPr/>
        <p:txBody>
          <a:bodyPr/>
          <a:lstStyle/>
          <a:p>
            <a:pPr>
              <a:defRPr/>
            </a:pPr>
            <a:r>
              <a:rPr lang="en-US" dirty="0"/>
              <a:t>Welcome</a:t>
            </a:r>
          </a:p>
        </p:txBody>
      </p:sp>
      <p:sp>
        <p:nvSpPr>
          <p:cNvPr id="6" name="Footer Placeholder 5"/>
          <p:cNvSpPr>
            <a:spLocks noGrp="1"/>
          </p:cNvSpPr>
          <p:nvPr>
            <p:ph type="ftr" sz="quarter" idx="11"/>
          </p:nvPr>
        </p:nvSpPr>
        <p:spPr/>
        <p:txBody>
          <a:bodyPr/>
          <a:lstStyle/>
          <a:p>
            <a:pPr>
              <a:defRPr/>
            </a:pPr>
            <a:r>
              <a:rPr lang="en-US" dirty="0"/>
              <a:t>Python Programming</a:t>
            </a:r>
          </a:p>
        </p:txBody>
      </p:sp>
      <p:sp>
        <p:nvSpPr>
          <p:cNvPr id="7" name="Slide Number Placeholder 6"/>
          <p:cNvSpPr>
            <a:spLocks noGrp="1"/>
          </p:cNvSpPr>
          <p:nvPr>
            <p:ph type="sldNum" sz="quarter" idx="12"/>
          </p:nvPr>
        </p:nvSpPr>
        <p:spPr/>
        <p:txBody>
          <a:bodyPr/>
          <a:lstStyle/>
          <a:p>
            <a:pPr>
              <a:defRPr/>
            </a:pPr>
            <a:fld id="{B24ECE11-5C89-470A-9AF8-7FAC56BAE18E}" type="slidenum">
              <a:rPr lang="en-US" smtClean="0"/>
              <a:pPr>
                <a:defRPr/>
              </a:pPr>
              <a:t>12</a:t>
            </a:fld>
            <a:endParaRPr lang="en-US" dirty="0"/>
          </a:p>
        </p:txBody>
      </p:sp>
    </p:spTree>
    <p:extLst>
      <p:ext uri="{BB962C8B-B14F-4D97-AF65-F5344CB8AC3E}">
        <p14:creationId xmlns:p14="http://schemas.microsoft.com/office/powerpoint/2010/main" val="2963164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Modules</a:t>
            </a:r>
          </a:p>
        </p:txBody>
      </p:sp>
      <p:sp>
        <p:nvSpPr>
          <p:cNvPr id="8" name="Content Placeholder 7"/>
          <p:cNvSpPr>
            <a:spLocks noGrp="1"/>
          </p:cNvSpPr>
          <p:nvPr>
            <p:ph idx="1"/>
          </p:nvPr>
        </p:nvSpPr>
        <p:spPr/>
        <p:txBody>
          <a:bodyPr>
            <a:normAutofit/>
          </a:bodyPr>
          <a:lstStyle/>
          <a:p>
            <a:r>
              <a:rPr lang="en-US" dirty="0"/>
              <a:t>As program gets longer, need to organize them for easier access and easier maintenance. </a:t>
            </a:r>
          </a:p>
          <a:p>
            <a:r>
              <a:rPr lang="en-US" dirty="0"/>
              <a:t>Reuse same functions across programs without copying its definition into each program.</a:t>
            </a:r>
          </a:p>
          <a:p>
            <a:r>
              <a:rPr lang="en-US" dirty="0"/>
              <a:t>Python allows putting definitions in a file </a:t>
            </a:r>
          </a:p>
          <a:p>
            <a:pPr lvl="1"/>
            <a:r>
              <a:rPr lang="en-US" dirty="0"/>
              <a:t>use them in a script or in an interactive instance of the interpreter</a:t>
            </a:r>
          </a:p>
          <a:p>
            <a:r>
              <a:rPr lang="en-US" dirty="0"/>
              <a:t> Such a file is called a </a:t>
            </a:r>
            <a:r>
              <a:rPr lang="en-US" i="1" dirty="0"/>
              <a:t>module</a:t>
            </a:r>
            <a:r>
              <a:rPr lang="en-US" dirty="0"/>
              <a:t> </a:t>
            </a:r>
          </a:p>
          <a:p>
            <a:pPr lvl="1"/>
            <a:r>
              <a:rPr lang="en-US" dirty="0"/>
              <a:t>definitions from a module can be </a:t>
            </a:r>
            <a:r>
              <a:rPr lang="en-US" i="1" dirty="0"/>
              <a:t>imported</a:t>
            </a:r>
            <a:r>
              <a:rPr lang="en-US" dirty="0"/>
              <a:t> into other modules or into the </a:t>
            </a:r>
            <a:r>
              <a:rPr lang="en-US" i="1" dirty="0"/>
              <a:t>main</a:t>
            </a:r>
            <a:r>
              <a:rPr lang="en-US" dirty="0"/>
              <a:t> module </a:t>
            </a:r>
          </a:p>
        </p:txBody>
      </p:sp>
      <p:sp>
        <p:nvSpPr>
          <p:cNvPr id="4" name="Date Placeholder 3"/>
          <p:cNvSpPr>
            <a:spLocks noGrp="1"/>
          </p:cNvSpPr>
          <p:nvPr>
            <p:ph type="dt" sz="half" idx="10"/>
          </p:nvPr>
        </p:nvSpPr>
        <p:spPr/>
        <p:txBody>
          <a:bodyPr/>
          <a:lstStyle/>
          <a:p>
            <a:fld id="{EE55404B-6494-4867-8200-570EC2E72DF0}" type="datetime7">
              <a:rPr lang="en-US" smtClean="0">
                <a:solidFill>
                  <a:srgbClr val="40458C"/>
                </a:solidFill>
              </a:rPr>
              <a:t>Dec-23</a:t>
            </a:fld>
            <a:endParaRPr lang="hi-IN">
              <a:solidFill>
                <a:srgbClr val="40458C"/>
              </a:solidFill>
            </a:endParaRPr>
          </a:p>
        </p:txBody>
      </p:sp>
      <p:sp>
        <p:nvSpPr>
          <p:cNvPr id="6" name="Footer Placeholder 5"/>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5" name="Slide Number Placeholder 4"/>
          <p:cNvSpPr>
            <a:spLocks noGrp="1"/>
          </p:cNvSpPr>
          <p:nvPr>
            <p:ph type="sldNum" sz="quarter" idx="12"/>
          </p:nvPr>
        </p:nvSpPr>
        <p:spPr>
          <a:xfrm>
            <a:off x="8077200" y="6197601"/>
            <a:ext cx="2133600" cy="365125"/>
          </a:xfrm>
        </p:spPr>
        <p:txBody>
          <a:bodyPr/>
          <a:lstStyle/>
          <a:p>
            <a:fld id="{65DBF2DD-4017-400A-B431-6CDAD3069103}" type="slidenum">
              <a:rPr lang="hi-IN" smtClean="0">
                <a:solidFill>
                  <a:srgbClr val="40458C"/>
                </a:solidFill>
              </a:rPr>
              <a:t>13</a:t>
            </a:fld>
            <a:endParaRPr lang="hi-IN">
              <a:solidFill>
                <a:srgbClr val="40458C"/>
              </a:solidFill>
            </a:endParaRPr>
          </a:p>
        </p:txBody>
      </p:sp>
    </p:spTree>
    <p:extLst>
      <p:ext uri="{BB962C8B-B14F-4D97-AF65-F5344CB8AC3E}">
        <p14:creationId xmlns:p14="http://schemas.microsoft.com/office/powerpoint/2010/main" val="369439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fade">
                                      <p:cBhvr>
                                        <p:cTn id="28"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Modules</a:t>
            </a:r>
          </a:p>
        </p:txBody>
      </p:sp>
      <p:sp>
        <p:nvSpPr>
          <p:cNvPr id="8" name="Content Placeholder 7"/>
          <p:cNvSpPr>
            <a:spLocks noGrp="1"/>
          </p:cNvSpPr>
          <p:nvPr>
            <p:ph idx="1"/>
          </p:nvPr>
        </p:nvSpPr>
        <p:spPr/>
        <p:txBody>
          <a:bodyPr/>
          <a:lstStyle/>
          <a:p>
            <a:r>
              <a:rPr lang="en-US" dirty="0"/>
              <a:t>A module is a file containing Python definitions and statements.</a:t>
            </a:r>
          </a:p>
          <a:p>
            <a:r>
              <a:rPr lang="en-US" dirty="0"/>
              <a:t>The file name is the module name with the suffix </a:t>
            </a:r>
            <a:r>
              <a:rPr lang="en-US" dirty="0">
                <a:solidFill>
                  <a:srgbClr val="FF0000"/>
                </a:solidFill>
              </a:rPr>
              <a:t>.</a:t>
            </a:r>
            <a:r>
              <a:rPr lang="en-US" dirty="0" err="1">
                <a:solidFill>
                  <a:srgbClr val="FF0000"/>
                </a:solidFill>
              </a:rPr>
              <a:t>py</a:t>
            </a:r>
            <a:r>
              <a:rPr lang="en-US" dirty="0">
                <a:solidFill>
                  <a:srgbClr val="FF0000"/>
                </a:solidFill>
              </a:rPr>
              <a:t> </a:t>
            </a:r>
            <a:r>
              <a:rPr lang="en-US" dirty="0"/>
              <a:t>appended. </a:t>
            </a:r>
          </a:p>
          <a:p>
            <a:r>
              <a:rPr lang="en-US" dirty="0"/>
              <a:t>Within a module, the module’s name is available in the global variable </a:t>
            </a:r>
            <a:r>
              <a:rPr lang="en-US" dirty="0">
                <a:solidFill>
                  <a:srgbClr val="FF0000"/>
                </a:solidFill>
              </a:rPr>
              <a:t>__name__</a:t>
            </a:r>
            <a:r>
              <a:rPr lang="en-US" dirty="0"/>
              <a:t>. </a:t>
            </a:r>
          </a:p>
        </p:txBody>
      </p:sp>
      <p:sp>
        <p:nvSpPr>
          <p:cNvPr id="4" name="Date Placeholder 3"/>
          <p:cNvSpPr>
            <a:spLocks noGrp="1"/>
          </p:cNvSpPr>
          <p:nvPr>
            <p:ph type="dt" sz="half" idx="10"/>
          </p:nvPr>
        </p:nvSpPr>
        <p:spPr/>
        <p:txBody>
          <a:bodyPr/>
          <a:lstStyle/>
          <a:p>
            <a:fld id="{EE55404B-6494-4867-8200-570EC2E72DF0}" type="datetime7">
              <a:rPr lang="en-US" smtClean="0">
                <a:solidFill>
                  <a:srgbClr val="40458C"/>
                </a:solidFill>
              </a:rPr>
              <a:t>Dec-23</a:t>
            </a:fld>
            <a:endParaRPr lang="hi-IN">
              <a:solidFill>
                <a:srgbClr val="40458C"/>
              </a:solidFill>
            </a:endParaRPr>
          </a:p>
        </p:txBody>
      </p:sp>
      <p:sp>
        <p:nvSpPr>
          <p:cNvPr id="6" name="Footer Placeholder 5"/>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5" name="Slide Number Placeholder 4"/>
          <p:cNvSpPr>
            <a:spLocks noGrp="1"/>
          </p:cNvSpPr>
          <p:nvPr>
            <p:ph type="sldNum" sz="quarter" idx="12"/>
          </p:nvPr>
        </p:nvSpPr>
        <p:spPr>
          <a:xfrm>
            <a:off x="8077200" y="6197601"/>
            <a:ext cx="2133600" cy="365125"/>
          </a:xfrm>
        </p:spPr>
        <p:txBody>
          <a:bodyPr/>
          <a:lstStyle/>
          <a:p>
            <a:fld id="{65DBF2DD-4017-400A-B431-6CDAD3069103}" type="slidenum">
              <a:rPr lang="hi-IN" smtClean="0">
                <a:solidFill>
                  <a:srgbClr val="40458C"/>
                </a:solidFill>
              </a:rPr>
              <a:t>14</a:t>
            </a:fld>
            <a:endParaRPr lang="hi-IN">
              <a:solidFill>
                <a:srgbClr val="40458C"/>
              </a:solidFill>
            </a:endParaRPr>
          </a:p>
        </p:txBody>
      </p:sp>
    </p:spTree>
    <p:extLst>
      <p:ext uri="{BB962C8B-B14F-4D97-AF65-F5344CB8AC3E}">
        <p14:creationId xmlns:p14="http://schemas.microsoft.com/office/powerpoint/2010/main" val="27016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Modules Example</a:t>
            </a:r>
          </a:p>
        </p:txBody>
      </p:sp>
      <p:pic>
        <p:nvPicPr>
          <p:cNvPr id="2" name="Content Placeholder 1"/>
          <p:cNvPicPr>
            <a:picLocks noGrp="1" noChangeAspect="1"/>
          </p:cNvPicPr>
          <p:nvPr>
            <p:ph idx="1"/>
          </p:nvPr>
        </p:nvPicPr>
        <p:blipFill>
          <a:blip r:embed="rId2"/>
          <a:stretch>
            <a:fillRect/>
          </a:stretch>
        </p:blipFill>
        <p:spPr>
          <a:xfrm>
            <a:off x="1676400" y="2514600"/>
            <a:ext cx="8529320" cy="3751580"/>
          </a:xfrm>
          <a:prstGeom prst="rect">
            <a:avLst/>
          </a:prstGeom>
        </p:spPr>
      </p:pic>
      <p:sp>
        <p:nvSpPr>
          <p:cNvPr id="4" name="Date Placeholder 3"/>
          <p:cNvSpPr>
            <a:spLocks noGrp="1"/>
          </p:cNvSpPr>
          <p:nvPr>
            <p:ph type="dt" sz="half" idx="10"/>
          </p:nvPr>
        </p:nvSpPr>
        <p:spPr/>
        <p:txBody>
          <a:bodyPr/>
          <a:lstStyle/>
          <a:p>
            <a:fld id="{EE55404B-6494-4867-8200-570EC2E72DF0}" type="datetime7">
              <a:rPr lang="en-US" smtClean="0">
                <a:solidFill>
                  <a:srgbClr val="40458C"/>
                </a:solidFill>
              </a:rPr>
              <a:t>Dec-23</a:t>
            </a:fld>
            <a:endParaRPr lang="hi-IN">
              <a:solidFill>
                <a:srgbClr val="40458C"/>
              </a:solidFill>
            </a:endParaRPr>
          </a:p>
        </p:txBody>
      </p:sp>
      <p:sp>
        <p:nvSpPr>
          <p:cNvPr id="6" name="Footer Placeholder 5"/>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5" name="Slide Number Placeholder 4"/>
          <p:cNvSpPr>
            <a:spLocks noGrp="1"/>
          </p:cNvSpPr>
          <p:nvPr>
            <p:ph type="sldNum" sz="quarter" idx="12"/>
          </p:nvPr>
        </p:nvSpPr>
        <p:spPr>
          <a:xfrm>
            <a:off x="8077200" y="6197601"/>
            <a:ext cx="2133600" cy="365125"/>
          </a:xfrm>
        </p:spPr>
        <p:txBody>
          <a:bodyPr/>
          <a:lstStyle/>
          <a:p>
            <a:fld id="{65DBF2DD-4017-400A-B431-6CDAD3069103}" type="slidenum">
              <a:rPr lang="hi-IN" smtClean="0">
                <a:solidFill>
                  <a:srgbClr val="40458C"/>
                </a:solidFill>
              </a:rPr>
              <a:t>15</a:t>
            </a:fld>
            <a:endParaRPr lang="hi-IN">
              <a:solidFill>
                <a:srgbClr val="40458C"/>
              </a:solidFill>
            </a:endParaRPr>
          </a:p>
        </p:txBody>
      </p:sp>
      <p:sp>
        <p:nvSpPr>
          <p:cNvPr id="9" name="Text Box 8"/>
          <p:cNvSpPr txBox="1"/>
          <p:nvPr/>
        </p:nvSpPr>
        <p:spPr>
          <a:xfrm>
            <a:off x="5029200" y="1447800"/>
            <a:ext cx="3116366" cy="923330"/>
          </a:xfrm>
          <a:prstGeom prst="rect">
            <a:avLst/>
          </a:prstGeom>
          <a:solidFill>
            <a:schemeClr val="bg1"/>
          </a:solidFill>
          <a:ln>
            <a:solidFill>
              <a:schemeClr val="bg2">
                <a:lumMod val="10000"/>
              </a:schemeClr>
            </a:solidFill>
          </a:ln>
        </p:spPr>
        <p:txBody>
          <a:bodyPr wrap="none" rtlCol="0">
            <a:spAutoFit/>
          </a:bodyPr>
          <a:lstStyle/>
          <a:p>
            <a:r>
              <a:rPr lang="en-US" sz="5400"/>
              <a:t>fib.py - C:\</a:t>
            </a:r>
          </a:p>
        </p:txBody>
      </p:sp>
      <p:sp>
        <p:nvSpPr>
          <p:cNvPr id="11" name="Right Arrow 10"/>
          <p:cNvSpPr/>
          <p:nvPr/>
        </p:nvSpPr>
        <p:spPr>
          <a:xfrm rot="20820000">
            <a:off x="2480945" y="1711960"/>
            <a:ext cx="2425700" cy="6565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6564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Modules Example</a:t>
            </a:r>
          </a:p>
        </p:txBody>
      </p:sp>
      <p:pic>
        <p:nvPicPr>
          <p:cNvPr id="2" name="Content Placeholder 1"/>
          <p:cNvPicPr>
            <a:picLocks noGrp="1" noChangeAspect="1"/>
          </p:cNvPicPr>
          <p:nvPr>
            <p:ph idx="1"/>
          </p:nvPr>
        </p:nvPicPr>
        <p:blipFill>
          <a:blip r:embed="rId2"/>
          <a:stretch>
            <a:fillRect/>
          </a:stretch>
        </p:blipFill>
        <p:spPr>
          <a:xfrm>
            <a:off x="1905000" y="1143000"/>
            <a:ext cx="4933950" cy="5189220"/>
          </a:xfrm>
          <a:prstGeom prst="rect">
            <a:avLst/>
          </a:prstGeom>
        </p:spPr>
      </p:pic>
      <p:sp>
        <p:nvSpPr>
          <p:cNvPr id="4" name="Date Placeholder 3"/>
          <p:cNvSpPr>
            <a:spLocks noGrp="1"/>
          </p:cNvSpPr>
          <p:nvPr>
            <p:ph type="dt" sz="half" idx="10"/>
          </p:nvPr>
        </p:nvSpPr>
        <p:spPr/>
        <p:txBody>
          <a:bodyPr/>
          <a:lstStyle/>
          <a:p>
            <a:fld id="{EE55404B-6494-4867-8200-570EC2E72DF0}" type="datetime7">
              <a:rPr lang="en-US" smtClean="0">
                <a:solidFill>
                  <a:srgbClr val="40458C"/>
                </a:solidFill>
              </a:rPr>
              <a:t>Dec-23</a:t>
            </a:fld>
            <a:endParaRPr lang="hi-IN">
              <a:solidFill>
                <a:srgbClr val="40458C"/>
              </a:solidFill>
            </a:endParaRPr>
          </a:p>
        </p:txBody>
      </p:sp>
      <p:sp>
        <p:nvSpPr>
          <p:cNvPr id="6" name="Footer Placeholder 5"/>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5" name="Slide Number Placeholder 4"/>
          <p:cNvSpPr>
            <a:spLocks noGrp="1"/>
          </p:cNvSpPr>
          <p:nvPr>
            <p:ph type="sldNum" sz="quarter" idx="12"/>
          </p:nvPr>
        </p:nvSpPr>
        <p:spPr>
          <a:xfrm>
            <a:off x="8077200" y="6197601"/>
            <a:ext cx="2133600" cy="365125"/>
          </a:xfrm>
        </p:spPr>
        <p:txBody>
          <a:bodyPr/>
          <a:lstStyle/>
          <a:p>
            <a:fld id="{65DBF2DD-4017-400A-B431-6CDAD3069103}" type="slidenum">
              <a:rPr lang="hi-IN" smtClean="0">
                <a:solidFill>
                  <a:srgbClr val="40458C"/>
                </a:solidFill>
              </a:rPr>
              <a:t>16</a:t>
            </a:fld>
            <a:endParaRPr lang="hi-IN">
              <a:solidFill>
                <a:srgbClr val="40458C"/>
              </a:solidFill>
            </a:endParaRPr>
          </a:p>
        </p:txBody>
      </p:sp>
      <p:pic>
        <p:nvPicPr>
          <p:cNvPr id="3" name="Picture 2"/>
          <p:cNvPicPr>
            <a:picLocks noChangeAspect="1"/>
          </p:cNvPicPr>
          <p:nvPr/>
        </p:nvPicPr>
        <p:blipFill>
          <a:blip r:embed="rId3"/>
          <a:stretch>
            <a:fillRect/>
          </a:stretch>
        </p:blipFill>
        <p:spPr>
          <a:xfrm>
            <a:off x="7086601" y="1066800"/>
            <a:ext cx="3447415" cy="952500"/>
          </a:xfrm>
          <a:prstGeom prst="rect">
            <a:avLst/>
          </a:prstGeom>
        </p:spPr>
      </p:pic>
      <p:cxnSp>
        <p:nvCxnSpPr>
          <p:cNvPr id="8" name="Straight Connector 7"/>
          <p:cNvCxnSpPr/>
          <p:nvPr/>
        </p:nvCxnSpPr>
        <p:spPr>
          <a:xfrm>
            <a:off x="7086600" y="1066800"/>
            <a:ext cx="0" cy="5181600"/>
          </a:xfrm>
          <a:prstGeom prst="line">
            <a:avLst/>
          </a:prstGeom>
        </p:spPr>
        <p:style>
          <a:lnRef idx="3">
            <a:schemeClr val="accent5"/>
          </a:lnRef>
          <a:fillRef idx="0">
            <a:schemeClr val="accent5"/>
          </a:fillRef>
          <a:effectRef idx="2">
            <a:schemeClr val="accent5"/>
          </a:effectRef>
          <a:fontRef idx="minor">
            <a:schemeClr val="tx1"/>
          </a:fontRef>
        </p:style>
      </p:cxnSp>
      <p:pic>
        <p:nvPicPr>
          <p:cNvPr id="9" name="Picture 8"/>
          <p:cNvPicPr>
            <a:picLocks noChangeAspect="1"/>
          </p:cNvPicPr>
          <p:nvPr/>
        </p:nvPicPr>
        <p:blipFill>
          <a:blip r:embed="rId4"/>
          <a:srcRect r="7274"/>
          <a:stretch>
            <a:fillRect/>
          </a:stretch>
        </p:blipFill>
        <p:spPr>
          <a:xfrm>
            <a:off x="7162801" y="2133600"/>
            <a:ext cx="3302635" cy="1200150"/>
          </a:xfrm>
          <a:prstGeom prst="rect">
            <a:avLst/>
          </a:prstGeom>
        </p:spPr>
      </p:pic>
      <p:pic>
        <p:nvPicPr>
          <p:cNvPr id="10" name="Picture 9"/>
          <p:cNvPicPr>
            <a:picLocks noChangeAspect="1"/>
          </p:cNvPicPr>
          <p:nvPr/>
        </p:nvPicPr>
        <p:blipFill>
          <a:blip r:embed="rId5"/>
          <a:stretch>
            <a:fillRect/>
          </a:stretch>
        </p:blipFill>
        <p:spPr>
          <a:xfrm>
            <a:off x="7162801" y="3505201"/>
            <a:ext cx="2761615" cy="619125"/>
          </a:xfrm>
          <a:prstGeom prst="rect">
            <a:avLst/>
          </a:prstGeom>
        </p:spPr>
      </p:pic>
      <p:sp>
        <p:nvSpPr>
          <p:cNvPr id="11" name="Text Box 10"/>
          <p:cNvSpPr txBox="1"/>
          <p:nvPr/>
        </p:nvSpPr>
        <p:spPr>
          <a:xfrm>
            <a:off x="7152641" y="4725036"/>
            <a:ext cx="3517265" cy="1557655"/>
          </a:xfrm>
          <a:prstGeom prst="rect">
            <a:avLst/>
          </a:prstGeom>
          <a:solidFill>
            <a:schemeClr val="accent1">
              <a:lumMod val="20000"/>
              <a:lumOff val="80000"/>
            </a:schemeClr>
          </a:solidFill>
          <a:ln w="19050">
            <a:solidFill>
              <a:schemeClr val="bg2">
                <a:lumMod val="10000"/>
              </a:schemeClr>
            </a:solidFill>
          </a:ln>
        </p:spPr>
        <p:txBody>
          <a:bodyPr wrap="square" rtlCol="0" anchor="t">
            <a:spAutoFit/>
          </a:bodyPr>
          <a:lstStyle/>
          <a:p>
            <a:r>
              <a:rPr lang="en-US" sz="2400" dirty="0"/>
              <a:t>Within a module, the module’s name is available as the value of the global variable </a:t>
            </a:r>
            <a:r>
              <a:rPr lang="en-US" sz="2400" dirty="0">
                <a:solidFill>
                  <a:srgbClr val="FF0000"/>
                </a:solidFill>
              </a:rPr>
              <a:t>__name__</a:t>
            </a:r>
            <a:r>
              <a:rPr lang="en-US" sz="2400" dirty="0"/>
              <a:t>. </a:t>
            </a:r>
          </a:p>
        </p:txBody>
      </p:sp>
      <p:cxnSp>
        <p:nvCxnSpPr>
          <p:cNvPr id="12" name="Curved Connector 11"/>
          <p:cNvCxnSpPr>
            <a:stCxn id="11" idx="0"/>
          </p:cNvCxnSpPr>
          <p:nvPr/>
        </p:nvCxnSpPr>
        <p:spPr>
          <a:xfrm rot="16200000">
            <a:off x="8722361" y="4074795"/>
            <a:ext cx="838835" cy="461010"/>
          </a:xfrm>
          <a:prstGeom prst="curvedConnector3">
            <a:avLst>
              <a:gd name="adj1" fmla="val 50000"/>
            </a:avLst>
          </a:prstGeom>
          <a:ln>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4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Importing Specific Functions</a:t>
            </a:r>
          </a:p>
        </p:txBody>
      </p:sp>
      <p:sp>
        <p:nvSpPr>
          <p:cNvPr id="8" name="Content Placeholder 7"/>
          <p:cNvSpPr>
            <a:spLocks noGrp="1"/>
          </p:cNvSpPr>
          <p:nvPr>
            <p:ph idx="1"/>
          </p:nvPr>
        </p:nvSpPr>
        <p:spPr/>
        <p:txBody>
          <a:bodyPr>
            <a:noAutofit/>
          </a:bodyPr>
          <a:lstStyle/>
          <a:p>
            <a:r>
              <a:rPr lang="en-US" sz="2400" dirty="0"/>
              <a:t>To import specific functions from a module</a:t>
            </a:r>
          </a:p>
          <a:p>
            <a:endParaRPr lang="en-US" sz="2400" dirty="0"/>
          </a:p>
          <a:p>
            <a:endParaRPr lang="en-US" sz="2400" dirty="0"/>
          </a:p>
          <a:p>
            <a:endParaRPr lang="en-US" sz="2400" dirty="0"/>
          </a:p>
          <a:p>
            <a:pPr marL="0" indent="0">
              <a:buNone/>
            </a:pPr>
            <a:endParaRPr lang="en-US" sz="2400" dirty="0"/>
          </a:p>
          <a:p>
            <a:endParaRPr lang="en-US" sz="2400" dirty="0"/>
          </a:p>
          <a:p>
            <a:endParaRPr lang="en-US" sz="2400" dirty="0"/>
          </a:p>
          <a:p>
            <a:r>
              <a:rPr lang="en-US" sz="2400" dirty="0"/>
              <a:t>This brings only the imported functions in the current symbol table</a:t>
            </a:r>
          </a:p>
          <a:p>
            <a:pPr lvl="1"/>
            <a:r>
              <a:rPr lang="en-US" sz="2000" dirty="0"/>
              <a:t>No need of </a:t>
            </a:r>
            <a:r>
              <a:rPr lang="en-US" sz="2000" dirty="0" err="1">
                <a:solidFill>
                  <a:srgbClr val="FF0000"/>
                </a:solidFill>
              </a:rPr>
              <a:t>modulename</a:t>
            </a:r>
            <a:r>
              <a:rPr lang="en-US" sz="2000" dirty="0">
                <a:solidFill>
                  <a:srgbClr val="FF0000"/>
                </a:solidFill>
              </a:rPr>
              <a:t>.</a:t>
            </a:r>
            <a:r>
              <a:rPr lang="en-US" sz="2000" dirty="0"/>
              <a:t> (absence of </a:t>
            </a:r>
            <a:r>
              <a:rPr lang="en-US" sz="2000" dirty="0">
                <a:solidFill>
                  <a:srgbClr val="FF0000"/>
                </a:solidFill>
                <a:latin typeface="Courier New" charset="0"/>
              </a:rPr>
              <a:t>fib.</a:t>
            </a:r>
            <a:r>
              <a:rPr lang="en-US" sz="2000" dirty="0"/>
              <a:t> in the example)</a:t>
            </a:r>
          </a:p>
        </p:txBody>
      </p:sp>
      <p:sp>
        <p:nvSpPr>
          <p:cNvPr id="4" name="Date Placeholder 3"/>
          <p:cNvSpPr>
            <a:spLocks noGrp="1"/>
          </p:cNvSpPr>
          <p:nvPr>
            <p:ph type="dt" sz="half" idx="10"/>
          </p:nvPr>
        </p:nvSpPr>
        <p:spPr/>
        <p:txBody>
          <a:bodyPr/>
          <a:lstStyle/>
          <a:p>
            <a:fld id="{EE55404B-6494-4867-8200-570EC2E72DF0}" type="datetime7">
              <a:rPr lang="en-US" smtClean="0">
                <a:solidFill>
                  <a:srgbClr val="40458C"/>
                </a:solidFill>
              </a:rPr>
              <a:t>Dec-23</a:t>
            </a:fld>
            <a:endParaRPr lang="hi-IN">
              <a:solidFill>
                <a:srgbClr val="40458C"/>
              </a:solidFill>
            </a:endParaRPr>
          </a:p>
        </p:txBody>
      </p:sp>
      <p:sp>
        <p:nvSpPr>
          <p:cNvPr id="6" name="Footer Placeholder 5"/>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5" name="Slide Number Placeholder 4"/>
          <p:cNvSpPr>
            <a:spLocks noGrp="1"/>
          </p:cNvSpPr>
          <p:nvPr>
            <p:ph type="sldNum" sz="quarter" idx="12"/>
          </p:nvPr>
        </p:nvSpPr>
        <p:spPr>
          <a:xfrm>
            <a:off x="8077200" y="6197601"/>
            <a:ext cx="2133600" cy="365125"/>
          </a:xfrm>
        </p:spPr>
        <p:txBody>
          <a:bodyPr/>
          <a:lstStyle/>
          <a:p>
            <a:fld id="{65DBF2DD-4017-400A-B431-6CDAD3069103}" type="slidenum">
              <a:rPr lang="hi-IN" smtClean="0">
                <a:solidFill>
                  <a:srgbClr val="40458C"/>
                </a:solidFill>
              </a:rPr>
              <a:t>17</a:t>
            </a:fld>
            <a:endParaRPr lang="hi-IN">
              <a:solidFill>
                <a:srgbClr val="40458C"/>
              </a:solidFill>
            </a:endParaRPr>
          </a:p>
        </p:txBody>
      </p:sp>
      <p:pic>
        <p:nvPicPr>
          <p:cNvPr id="9" name="Picture 8"/>
          <p:cNvPicPr>
            <a:picLocks noChangeAspect="1"/>
          </p:cNvPicPr>
          <p:nvPr/>
        </p:nvPicPr>
        <p:blipFill rotWithShape="1">
          <a:blip r:embed="rId2"/>
          <a:srcRect l="414" t="1035" r="-414" b="-1035"/>
          <a:stretch/>
        </p:blipFill>
        <p:spPr>
          <a:xfrm>
            <a:off x="2211071" y="2058671"/>
            <a:ext cx="6692265" cy="2676525"/>
          </a:xfrm>
          <a:prstGeom prst="rect">
            <a:avLst/>
          </a:prstGeom>
        </p:spPr>
      </p:pic>
      <p:sp>
        <p:nvSpPr>
          <p:cNvPr id="10" name="Rectangle 9"/>
          <p:cNvSpPr/>
          <p:nvPr/>
        </p:nvSpPr>
        <p:spPr>
          <a:xfrm>
            <a:off x="1828800" y="2057400"/>
            <a:ext cx="747649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828800" y="2362200"/>
            <a:ext cx="747649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828800" y="2895600"/>
            <a:ext cx="747649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828800" y="3505200"/>
            <a:ext cx="7476490" cy="137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662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fade">
                                      <p:cBhvr>
                                        <p:cTn id="32" dur="500"/>
                                        <p:tgtEl>
                                          <p:spTgt spid="8">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0" grpId="0" animBg="1"/>
      <p:bldP spid="11"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Importing ALL Functions</a:t>
            </a:r>
          </a:p>
        </p:txBody>
      </p:sp>
      <p:sp>
        <p:nvSpPr>
          <p:cNvPr id="8" name="Content Placeholder 7"/>
          <p:cNvSpPr>
            <a:spLocks noGrp="1"/>
          </p:cNvSpPr>
          <p:nvPr>
            <p:ph idx="1"/>
          </p:nvPr>
        </p:nvSpPr>
        <p:spPr/>
        <p:txBody>
          <a:bodyPr>
            <a:noAutofit/>
          </a:bodyPr>
          <a:lstStyle/>
          <a:p>
            <a:r>
              <a:rPr lang="en-US" dirty="0"/>
              <a:t>To import </a:t>
            </a:r>
            <a:r>
              <a:rPr lang="en-US" i="1" dirty="0"/>
              <a:t>all </a:t>
            </a:r>
            <a:r>
              <a:rPr lang="en-US" dirty="0"/>
              <a:t>functions from a module, in the current symbol table</a:t>
            </a:r>
          </a:p>
          <a:p>
            <a:endParaRPr lang="en-US" dirty="0"/>
          </a:p>
          <a:p>
            <a:endParaRPr lang="en-US" dirty="0"/>
          </a:p>
          <a:p>
            <a:endParaRPr lang="en-US" dirty="0"/>
          </a:p>
          <a:p>
            <a:endParaRPr lang="en-US" dirty="0"/>
          </a:p>
          <a:p>
            <a:endParaRPr lang="en-US" dirty="0"/>
          </a:p>
          <a:p>
            <a:r>
              <a:rPr lang="en-US" dirty="0"/>
              <a:t>This imports all names </a:t>
            </a:r>
            <a:r>
              <a:rPr lang="en-US" dirty="0">
                <a:solidFill>
                  <a:srgbClr val="FF0000"/>
                </a:solidFill>
              </a:rPr>
              <a:t>except those beginning with an underscore (_)</a:t>
            </a:r>
            <a:r>
              <a:rPr lang="en-US" dirty="0"/>
              <a:t>.</a:t>
            </a:r>
          </a:p>
        </p:txBody>
      </p:sp>
      <p:sp>
        <p:nvSpPr>
          <p:cNvPr id="4" name="Date Placeholder 3"/>
          <p:cNvSpPr>
            <a:spLocks noGrp="1"/>
          </p:cNvSpPr>
          <p:nvPr>
            <p:ph type="dt" sz="half" idx="10"/>
          </p:nvPr>
        </p:nvSpPr>
        <p:spPr/>
        <p:txBody>
          <a:bodyPr/>
          <a:lstStyle/>
          <a:p>
            <a:fld id="{EE55404B-6494-4867-8200-570EC2E72DF0}" type="datetime7">
              <a:rPr lang="en-US" smtClean="0">
                <a:solidFill>
                  <a:srgbClr val="40458C"/>
                </a:solidFill>
              </a:rPr>
              <a:t>Dec-23</a:t>
            </a:fld>
            <a:endParaRPr lang="hi-IN">
              <a:solidFill>
                <a:srgbClr val="40458C"/>
              </a:solidFill>
            </a:endParaRPr>
          </a:p>
        </p:txBody>
      </p:sp>
      <p:sp>
        <p:nvSpPr>
          <p:cNvPr id="6" name="Footer Placeholder 5"/>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5" name="Slide Number Placeholder 4"/>
          <p:cNvSpPr>
            <a:spLocks noGrp="1"/>
          </p:cNvSpPr>
          <p:nvPr>
            <p:ph type="sldNum" sz="quarter" idx="12"/>
          </p:nvPr>
        </p:nvSpPr>
        <p:spPr>
          <a:xfrm>
            <a:off x="8077200" y="6197601"/>
            <a:ext cx="2133600" cy="365125"/>
          </a:xfrm>
        </p:spPr>
        <p:txBody>
          <a:bodyPr/>
          <a:lstStyle/>
          <a:p>
            <a:fld id="{65DBF2DD-4017-400A-B431-6CDAD3069103}" type="slidenum">
              <a:rPr lang="hi-IN" smtClean="0">
                <a:solidFill>
                  <a:srgbClr val="40458C"/>
                </a:solidFill>
              </a:rPr>
              <a:t>18</a:t>
            </a:fld>
            <a:endParaRPr lang="hi-IN">
              <a:solidFill>
                <a:srgbClr val="40458C"/>
              </a:solidFill>
            </a:endParaRPr>
          </a:p>
        </p:txBody>
      </p:sp>
      <p:pic>
        <p:nvPicPr>
          <p:cNvPr id="2" name="Picture 1"/>
          <p:cNvPicPr>
            <a:picLocks noChangeAspect="1"/>
          </p:cNvPicPr>
          <p:nvPr/>
        </p:nvPicPr>
        <p:blipFill rotWithShape="1">
          <a:blip r:embed="rId2"/>
          <a:srcRect t="2808" b="-2808"/>
          <a:stretch/>
        </p:blipFill>
        <p:spPr>
          <a:xfrm>
            <a:off x="2286000" y="2591436"/>
            <a:ext cx="5595620" cy="2444115"/>
          </a:xfrm>
          <a:prstGeom prst="rect">
            <a:avLst/>
          </a:prstGeom>
        </p:spPr>
      </p:pic>
    </p:spTree>
    <p:extLst>
      <p:ext uri="{BB962C8B-B14F-4D97-AF65-F5344CB8AC3E}">
        <p14:creationId xmlns:p14="http://schemas.microsoft.com/office/powerpoint/2010/main" val="9257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6" end="6"/>
                                            </p:txEl>
                                          </p:spTgt>
                                        </p:tgtEl>
                                        <p:attrNameLst>
                                          <p:attrName>style.visibility</p:attrName>
                                        </p:attrNameLst>
                                      </p:cBhvr>
                                      <p:to>
                                        <p:strVal val="visible"/>
                                      </p:to>
                                    </p:set>
                                    <p:animEffect transition="in" filter="fade">
                                      <p:cBhvr>
                                        <p:cTn id="1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274955"/>
            <a:ext cx="8229600" cy="711200"/>
          </a:xfrm>
        </p:spPr>
        <p:txBody>
          <a:bodyPr>
            <a:normAutofit/>
          </a:bodyPr>
          <a:lstStyle/>
          <a:p>
            <a:r>
              <a:rPr lang="en-US" dirty="0">
                <a:latin typeface="Courier New" charset="0"/>
              </a:rPr>
              <a:t>__main__ </a:t>
            </a:r>
            <a:r>
              <a:rPr lang="en-US" dirty="0"/>
              <a:t>in Modules</a:t>
            </a:r>
          </a:p>
        </p:txBody>
      </p:sp>
      <p:sp>
        <p:nvSpPr>
          <p:cNvPr id="8" name="Content Placeholder 7"/>
          <p:cNvSpPr>
            <a:spLocks noGrp="1"/>
          </p:cNvSpPr>
          <p:nvPr>
            <p:ph idx="1"/>
          </p:nvPr>
        </p:nvSpPr>
        <p:spPr>
          <a:xfrm>
            <a:off x="1676400" y="1174750"/>
            <a:ext cx="8839200" cy="4951730"/>
          </a:xfrm>
        </p:spPr>
        <p:txBody>
          <a:bodyPr>
            <a:noAutofit/>
          </a:bodyPr>
          <a:lstStyle/>
          <a:p>
            <a:r>
              <a:rPr dirty="0"/>
              <a:t>When you run a module </a:t>
            </a:r>
            <a:r>
              <a:rPr lang="en-US" dirty="0"/>
              <a:t>on the command line </a:t>
            </a:r>
            <a:r>
              <a:rPr dirty="0"/>
              <a:t>with</a:t>
            </a:r>
          </a:p>
          <a:p>
            <a:pPr marL="457200" lvl="1" indent="0">
              <a:buNone/>
            </a:pPr>
            <a:r>
              <a:rPr dirty="0">
                <a:solidFill>
                  <a:srgbClr val="FF0000"/>
                </a:solidFill>
                <a:latin typeface="Courier New" charset="0"/>
              </a:rPr>
              <a:t>python fib.py &lt;arguments&gt;</a:t>
            </a:r>
          </a:p>
          <a:p>
            <a:pPr marL="0" indent="0">
              <a:buNone/>
            </a:pPr>
            <a:r>
              <a:rPr dirty="0"/>
              <a:t>     the code in the module will be executed, just as if </a:t>
            </a:r>
          </a:p>
          <a:p>
            <a:pPr marL="0" indent="0">
              <a:buNone/>
            </a:pPr>
            <a:r>
              <a:rPr dirty="0"/>
              <a:t>     you imported it, but with the </a:t>
            </a:r>
            <a:r>
              <a:rPr dirty="0">
                <a:solidFill>
                  <a:srgbClr val="FF0000"/>
                </a:solidFill>
                <a:latin typeface="Courier New" charset="0"/>
              </a:rPr>
              <a:t>__name__ </a:t>
            </a:r>
            <a:r>
              <a:rPr dirty="0"/>
              <a:t>set to </a:t>
            </a:r>
          </a:p>
          <a:p>
            <a:pPr marL="0" indent="0">
              <a:buNone/>
            </a:pPr>
            <a:r>
              <a:rPr dirty="0"/>
              <a:t>     </a:t>
            </a:r>
            <a:r>
              <a:rPr dirty="0">
                <a:solidFill>
                  <a:srgbClr val="FF0000"/>
                </a:solidFill>
              </a:rPr>
              <a:t>"__main__"</a:t>
            </a:r>
            <a:r>
              <a:rPr dirty="0"/>
              <a:t>. </a:t>
            </a:r>
          </a:p>
          <a:p>
            <a:pPr marL="285750" indent="-285750"/>
            <a:r>
              <a:rPr lang="en-US" dirty="0"/>
              <a:t>B</a:t>
            </a:r>
            <a:r>
              <a:rPr dirty="0"/>
              <a:t>y adding this code at the end of your module</a:t>
            </a:r>
          </a:p>
          <a:p>
            <a:pPr marL="457200" lvl="1" indent="0">
              <a:buNone/>
            </a:pPr>
            <a:r>
              <a:rPr dirty="0">
                <a:solidFill>
                  <a:srgbClr val="FF0000"/>
                </a:solidFill>
                <a:latin typeface="Courier New" charset="0"/>
              </a:rPr>
              <a:t>if __name__ == "__main__":</a:t>
            </a:r>
          </a:p>
          <a:p>
            <a:pPr marL="457200" lvl="1" indent="0">
              <a:buNone/>
            </a:pPr>
            <a:r>
              <a:rPr dirty="0">
                <a:solidFill>
                  <a:srgbClr val="FF0000"/>
                </a:solidFill>
                <a:latin typeface="Courier New" charset="0"/>
              </a:rPr>
              <a:t>    </a:t>
            </a:r>
            <a:r>
              <a:rPr lang="en-US" dirty="0">
                <a:solidFill>
                  <a:srgbClr val="FF0000"/>
                </a:solidFill>
                <a:latin typeface="Courier New" charset="0"/>
              </a:rPr>
              <a:t>... # Some code here</a:t>
            </a:r>
            <a:endParaRPr dirty="0">
              <a:solidFill>
                <a:srgbClr val="FF0000"/>
              </a:solidFill>
              <a:latin typeface="Courier New" charset="0"/>
            </a:endParaRPr>
          </a:p>
          <a:p>
            <a:pPr marL="0" indent="0">
              <a:buNone/>
            </a:pPr>
            <a:r>
              <a:rPr dirty="0"/>
              <a:t>    you can make the file usable as a script as well as an </a:t>
            </a:r>
          </a:p>
          <a:p>
            <a:pPr marL="0" indent="0">
              <a:buNone/>
            </a:pPr>
            <a:r>
              <a:rPr dirty="0"/>
              <a:t>    importable module</a:t>
            </a:r>
          </a:p>
          <a:p>
            <a:pPr marL="742950" lvl="1" indent="-285750"/>
            <a:endParaRPr sz="2800" dirty="0">
              <a:solidFill>
                <a:schemeClr val="accent2">
                  <a:lumMod val="75000"/>
                </a:schemeClr>
              </a:solidFill>
            </a:endParaRPr>
          </a:p>
        </p:txBody>
      </p:sp>
      <p:sp>
        <p:nvSpPr>
          <p:cNvPr id="4" name="Date Placeholder 3"/>
          <p:cNvSpPr>
            <a:spLocks noGrp="1"/>
          </p:cNvSpPr>
          <p:nvPr>
            <p:ph type="dt" sz="half" idx="10"/>
          </p:nvPr>
        </p:nvSpPr>
        <p:spPr/>
        <p:txBody>
          <a:bodyPr/>
          <a:lstStyle/>
          <a:p>
            <a:fld id="{EE55404B-6494-4867-8200-570EC2E72DF0}" type="datetime7">
              <a:rPr lang="en-US" smtClean="0">
                <a:solidFill>
                  <a:srgbClr val="40458C"/>
                </a:solidFill>
              </a:rPr>
              <a:t>Dec-23</a:t>
            </a:fld>
            <a:endParaRPr lang="hi-IN">
              <a:solidFill>
                <a:srgbClr val="40458C"/>
              </a:solidFill>
            </a:endParaRPr>
          </a:p>
        </p:txBody>
      </p:sp>
      <p:sp>
        <p:nvSpPr>
          <p:cNvPr id="6" name="Footer Placeholder 5"/>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5" name="Slide Number Placeholder 4"/>
          <p:cNvSpPr>
            <a:spLocks noGrp="1"/>
          </p:cNvSpPr>
          <p:nvPr>
            <p:ph type="sldNum" sz="quarter" idx="12"/>
          </p:nvPr>
        </p:nvSpPr>
        <p:spPr>
          <a:xfrm>
            <a:off x="8077200" y="6197601"/>
            <a:ext cx="2133600" cy="365125"/>
          </a:xfrm>
        </p:spPr>
        <p:txBody>
          <a:bodyPr/>
          <a:lstStyle/>
          <a:p>
            <a:fld id="{65DBF2DD-4017-400A-B431-6CDAD3069103}" type="slidenum">
              <a:rPr lang="hi-IN" smtClean="0">
                <a:solidFill>
                  <a:srgbClr val="40458C"/>
                </a:solidFill>
              </a:rPr>
              <a:t>19</a:t>
            </a:fld>
            <a:endParaRPr lang="hi-IN">
              <a:solidFill>
                <a:srgbClr val="40458C"/>
              </a:solidFill>
            </a:endParaRPr>
          </a:p>
        </p:txBody>
      </p:sp>
    </p:spTree>
    <p:extLst>
      <p:ext uri="{BB962C8B-B14F-4D97-AF65-F5344CB8AC3E}">
        <p14:creationId xmlns:p14="http://schemas.microsoft.com/office/powerpoint/2010/main" val="222519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fade">
                                      <p:cBhvr>
                                        <p:cTn id="26" dur="500"/>
                                        <p:tgtEl>
                                          <p:spTgt spid="8">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fade">
                                      <p:cBhvr>
                                        <p:cTn id="29" dur="500"/>
                                        <p:tgtEl>
                                          <p:spTgt spid="8">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fade">
                                      <p:cBhvr>
                                        <p:cTn id="32" dur="500"/>
                                        <p:tgtEl>
                                          <p:spTgt spid="8">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Effect transition="in" filter="fade">
                                      <p:cBhvr>
                                        <p:cTn id="37" dur="500"/>
                                        <p:tgtEl>
                                          <p:spTgt spid="8">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xEl>
                                              <p:pRg st="9" end="9"/>
                                            </p:txEl>
                                          </p:spTgt>
                                        </p:tgtEl>
                                        <p:attrNameLst>
                                          <p:attrName>style.visibility</p:attrName>
                                        </p:attrNameLst>
                                      </p:cBhvr>
                                      <p:to>
                                        <p:strVal val="visible"/>
                                      </p:to>
                                    </p:set>
                                    <p:animEffect transition="in" filter="fade">
                                      <p:cBhvr>
                                        <p:cTn id="40"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mj-lt"/>
              </a:rPr>
              <a:t>Programming with Python</a:t>
            </a:r>
          </a:p>
        </p:txBody>
      </p:sp>
      <p:sp>
        <p:nvSpPr>
          <p:cNvPr id="5" name="Subtitle 4"/>
          <p:cNvSpPr>
            <a:spLocks noGrp="1"/>
          </p:cNvSpPr>
          <p:nvPr>
            <p:ph type="subTitle" idx="1"/>
          </p:nvPr>
        </p:nvSpPr>
        <p:spPr>
          <a:xfrm>
            <a:off x="2514600" y="3310255"/>
            <a:ext cx="6774180" cy="1752600"/>
          </a:xfrm>
        </p:spPr>
        <p:txBody>
          <a:bodyPr>
            <a:normAutofit/>
          </a:bodyPr>
          <a:lstStyle/>
          <a:p>
            <a:r>
              <a:rPr lang="en-US" sz="4000" b="1" dirty="0">
                <a:latin typeface="+mj-lt"/>
              </a:rPr>
              <a:t>File I/O</a:t>
            </a:r>
          </a:p>
        </p:txBody>
      </p:sp>
      <p:sp>
        <p:nvSpPr>
          <p:cNvPr id="4" name="Date Placeholder 3"/>
          <p:cNvSpPr>
            <a:spLocks noGrp="1"/>
          </p:cNvSpPr>
          <p:nvPr>
            <p:ph type="dt" sz="half" idx="10"/>
          </p:nvPr>
        </p:nvSpPr>
        <p:spPr/>
        <p:txBody>
          <a:bodyPr/>
          <a:lstStyle/>
          <a:p>
            <a:pPr>
              <a:defRPr/>
            </a:pPr>
            <a:fld id="{B04CA1DD-6649-4DD2-9A3A-4FA752081B33}" type="datetime7">
              <a:rPr lang="en-US" smtClean="0"/>
              <a:t>Dec-23</a:t>
            </a:fld>
            <a:endParaRPr lang="en-US" dirty="0"/>
          </a:p>
        </p:txBody>
      </p:sp>
      <p:sp>
        <p:nvSpPr>
          <p:cNvPr id="7" name="Footer Placeholder 6"/>
          <p:cNvSpPr>
            <a:spLocks noGrp="1"/>
          </p:cNvSpPr>
          <p:nvPr>
            <p:ph type="ftr" sz="quarter" idx="11"/>
          </p:nvPr>
        </p:nvSpPr>
        <p:spPr/>
        <p:txBody>
          <a:bodyPr/>
          <a:lstStyle/>
          <a:p>
            <a:pPr>
              <a:defRPr/>
            </a:pPr>
            <a:r>
              <a:rPr lang="en-US"/>
              <a:t>Programming</a:t>
            </a:r>
            <a:endParaRPr lang="en-US" dirty="0"/>
          </a:p>
        </p:txBody>
      </p:sp>
      <p:sp>
        <p:nvSpPr>
          <p:cNvPr id="8" name="Slide Number Placeholder 7"/>
          <p:cNvSpPr>
            <a:spLocks noGrp="1"/>
          </p:cNvSpPr>
          <p:nvPr>
            <p:ph type="sldNum" sz="quarter" idx="12"/>
          </p:nvPr>
        </p:nvSpPr>
        <p:spPr/>
        <p:txBody>
          <a:bodyPr/>
          <a:lstStyle/>
          <a:p>
            <a:pPr>
              <a:defRPr/>
            </a:pPr>
            <a:fld id="{E106E5FE-2B70-4D48-BE0C-1D2745C5F17A}" type="slidenum">
              <a:rPr lang="en-US" smtClean="0"/>
              <a:t>2</a:t>
            </a:fld>
            <a:endParaRPr lang="en-US" dirty="0"/>
          </a:p>
        </p:txBody>
      </p:sp>
    </p:spTree>
    <p:extLst>
      <p:ext uri="{BB962C8B-B14F-4D97-AF65-F5344CB8AC3E}">
        <p14:creationId xmlns:p14="http://schemas.microsoft.com/office/powerpoint/2010/main" val="4255904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274955"/>
            <a:ext cx="8229600" cy="711200"/>
          </a:xfrm>
        </p:spPr>
        <p:txBody>
          <a:bodyPr>
            <a:normAutofit/>
          </a:bodyPr>
          <a:lstStyle/>
          <a:p>
            <a:r>
              <a:rPr lang="en-US" dirty="0">
                <a:latin typeface="Courier New" charset="0"/>
              </a:rPr>
              <a:t>__main__ </a:t>
            </a:r>
            <a:r>
              <a:rPr lang="en-US" dirty="0"/>
              <a:t>in Modules</a:t>
            </a:r>
          </a:p>
        </p:txBody>
      </p:sp>
      <p:sp>
        <p:nvSpPr>
          <p:cNvPr id="8" name="Content Placeholder 7"/>
          <p:cNvSpPr>
            <a:spLocks noGrp="1"/>
          </p:cNvSpPr>
          <p:nvPr>
            <p:ph idx="1"/>
          </p:nvPr>
        </p:nvSpPr>
        <p:spPr>
          <a:xfrm>
            <a:off x="1979930" y="1174750"/>
            <a:ext cx="8230870" cy="4951730"/>
          </a:xfrm>
        </p:spPr>
        <p:txBody>
          <a:bodyPr>
            <a:noAutofit/>
          </a:bodyPr>
          <a:lstStyle/>
          <a:p>
            <a:pPr marL="457200" lvl="1" indent="0">
              <a:buNone/>
            </a:pPr>
            <a:r>
              <a:rPr lang="en-US" dirty="0">
                <a:solidFill>
                  <a:srgbClr val="FF0000"/>
                </a:solidFill>
                <a:latin typeface="Courier New" charset="0"/>
              </a:rPr>
              <a:t>if __name__ == "__main__":</a:t>
            </a:r>
          </a:p>
          <a:p>
            <a:pPr marL="457200" lvl="1" indent="0">
              <a:buNone/>
            </a:pPr>
            <a:r>
              <a:rPr lang="en-US" dirty="0">
                <a:solidFill>
                  <a:srgbClr val="FF0000"/>
                </a:solidFill>
                <a:latin typeface="Courier New" charset="0"/>
              </a:rPr>
              <a:t>    import sys</a:t>
            </a:r>
          </a:p>
          <a:p>
            <a:pPr marL="457200" lvl="1" indent="0">
              <a:buNone/>
            </a:pPr>
            <a:r>
              <a:rPr lang="en-US" dirty="0">
                <a:solidFill>
                  <a:srgbClr val="FF0000"/>
                </a:solidFill>
                <a:latin typeface="Courier New" charset="0"/>
              </a:rPr>
              <a:t>    print (</a:t>
            </a:r>
            <a:r>
              <a:rPr lang="en-US" dirty="0" err="1">
                <a:solidFill>
                  <a:srgbClr val="FF0000"/>
                </a:solidFill>
                <a:latin typeface="Courier New" charset="0"/>
              </a:rPr>
              <a:t>fib_iter</a:t>
            </a:r>
            <a:r>
              <a:rPr lang="en-US" dirty="0">
                <a:solidFill>
                  <a:srgbClr val="FF0000"/>
                </a:solidFill>
                <a:latin typeface="Courier New" charset="0"/>
              </a:rPr>
              <a:t>(int(</a:t>
            </a:r>
            <a:r>
              <a:rPr lang="en-US" dirty="0" err="1">
                <a:solidFill>
                  <a:srgbClr val="FF0000"/>
                </a:solidFill>
                <a:latin typeface="Courier New" charset="0"/>
              </a:rPr>
              <a:t>sys.argv</a:t>
            </a:r>
            <a:r>
              <a:rPr lang="en-US" dirty="0">
                <a:solidFill>
                  <a:srgbClr val="FF0000"/>
                </a:solidFill>
                <a:latin typeface="Courier New" charset="0"/>
              </a:rPr>
              <a:t>[1])))</a:t>
            </a:r>
            <a:endParaRPr lang="en-US" dirty="0"/>
          </a:p>
          <a:p>
            <a:pPr marL="285750" indent="-285750"/>
            <a:r>
              <a:rPr lang="en-US" dirty="0"/>
              <a:t>T</a:t>
            </a:r>
            <a:r>
              <a:rPr dirty="0"/>
              <a:t>h</a:t>
            </a:r>
            <a:r>
              <a:rPr lang="en-US" dirty="0"/>
              <a:t>is </a:t>
            </a:r>
            <a:r>
              <a:rPr dirty="0"/>
              <a:t>code parses the command line only if the module is executed as the “main” file:</a:t>
            </a:r>
          </a:p>
          <a:p>
            <a:pPr marL="457200" lvl="1" indent="0">
              <a:buNone/>
            </a:pPr>
            <a:r>
              <a:rPr dirty="0">
                <a:solidFill>
                  <a:srgbClr val="FF0000"/>
                </a:solidFill>
                <a:latin typeface="Courier New" charset="0"/>
              </a:rPr>
              <a:t>$ python fib.py </a:t>
            </a:r>
            <a:r>
              <a:rPr lang="en-US" dirty="0">
                <a:solidFill>
                  <a:srgbClr val="FF0000"/>
                </a:solidFill>
                <a:latin typeface="Courier New" charset="0"/>
              </a:rPr>
              <a:t>10</a:t>
            </a:r>
          </a:p>
          <a:p>
            <a:pPr marL="457200" lvl="1" indent="0">
              <a:buNone/>
            </a:pPr>
            <a:r>
              <a:rPr dirty="0">
                <a:solidFill>
                  <a:srgbClr val="FF0000"/>
                </a:solidFill>
                <a:latin typeface="Courier New" charset="0"/>
              </a:rPr>
              <a:t>5</a:t>
            </a:r>
            <a:r>
              <a:rPr lang="en-US" dirty="0">
                <a:solidFill>
                  <a:srgbClr val="FF0000"/>
                </a:solidFill>
                <a:latin typeface="Courier New" charset="0"/>
              </a:rPr>
              <a:t>5</a:t>
            </a:r>
          </a:p>
          <a:p>
            <a:r>
              <a:rPr dirty="0"/>
              <a:t>If the module is imported, the code is not run:</a:t>
            </a:r>
          </a:p>
          <a:p>
            <a:pPr marL="0" indent="0">
              <a:buNone/>
            </a:pPr>
            <a:r>
              <a:rPr dirty="0">
                <a:solidFill>
                  <a:schemeClr val="accent2">
                    <a:lumMod val="75000"/>
                  </a:schemeClr>
                </a:solidFill>
              </a:rPr>
              <a:t>     &gt;&gt;&gt;</a:t>
            </a:r>
            <a:r>
              <a:rPr dirty="0"/>
              <a:t> </a:t>
            </a:r>
            <a:r>
              <a:rPr dirty="0">
                <a:solidFill>
                  <a:srgbClr val="0070C0"/>
                </a:solidFill>
              </a:rPr>
              <a:t>import fib</a:t>
            </a:r>
          </a:p>
          <a:p>
            <a:pPr marL="0" indent="0">
              <a:buNone/>
            </a:pPr>
            <a:r>
              <a:rPr dirty="0">
                <a:solidFill>
                  <a:schemeClr val="accent2">
                    <a:lumMod val="75000"/>
                  </a:schemeClr>
                </a:solidFill>
              </a:rPr>
              <a:t>     &gt;&gt;&gt;</a:t>
            </a:r>
          </a:p>
        </p:txBody>
      </p:sp>
      <p:sp>
        <p:nvSpPr>
          <p:cNvPr id="4" name="Date Placeholder 3"/>
          <p:cNvSpPr>
            <a:spLocks noGrp="1"/>
          </p:cNvSpPr>
          <p:nvPr>
            <p:ph type="dt" sz="half" idx="10"/>
          </p:nvPr>
        </p:nvSpPr>
        <p:spPr/>
        <p:txBody>
          <a:bodyPr/>
          <a:lstStyle/>
          <a:p>
            <a:fld id="{EE55404B-6494-4867-8200-570EC2E72DF0}" type="datetime7">
              <a:rPr lang="en-US" smtClean="0">
                <a:solidFill>
                  <a:srgbClr val="40458C"/>
                </a:solidFill>
              </a:rPr>
              <a:t>Dec-23</a:t>
            </a:fld>
            <a:endParaRPr lang="hi-IN">
              <a:solidFill>
                <a:srgbClr val="40458C"/>
              </a:solidFill>
            </a:endParaRPr>
          </a:p>
        </p:txBody>
      </p:sp>
      <p:sp>
        <p:nvSpPr>
          <p:cNvPr id="6" name="Footer Placeholder 5"/>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5" name="Slide Number Placeholder 4"/>
          <p:cNvSpPr>
            <a:spLocks noGrp="1"/>
          </p:cNvSpPr>
          <p:nvPr>
            <p:ph type="sldNum" sz="quarter" idx="12"/>
          </p:nvPr>
        </p:nvSpPr>
        <p:spPr>
          <a:xfrm>
            <a:off x="8077200" y="6197601"/>
            <a:ext cx="2133600" cy="365125"/>
          </a:xfrm>
        </p:spPr>
        <p:txBody>
          <a:bodyPr/>
          <a:lstStyle/>
          <a:p>
            <a:fld id="{65DBF2DD-4017-400A-B431-6CDAD3069103}" type="slidenum">
              <a:rPr lang="hi-IN" smtClean="0">
                <a:solidFill>
                  <a:srgbClr val="40458C"/>
                </a:solidFill>
              </a:rPr>
              <a:t>20</a:t>
            </a:fld>
            <a:endParaRPr lang="hi-IN">
              <a:solidFill>
                <a:srgbClr val="40458C"/>
              </a:solidFill>
            </a:endParaRPr>
          </a:p>
        </p:txBody>
      </p:sp>
    </p:spTree>
    <p:extLst>
      <p:ext uri="{BB962C8B-B14F-4D97-AF65-F5344CB8AC3E}">
        <p14:creationId xmlns:p14="http://schemas.microsoft.com/office/powerpoint/2010/main" val="344825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fade">
                                      <p:cBhvr>
                                        <p:cTn id="29" dur="500"/>
                                        <p:tgtEl>
                                          <p:spTgt spid="8">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Effect transition="in" filter="fade">
                                      <p:cBhvr>
                                        <p:cTn id="34" dur="500"/>
                                        <p:tgtEl>
                                          <p:spTgt spid="8">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Effect transition="in" filter="fade">
                                      <p:cBhvr>
                                        <p:cTn id="39"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D9B7-B7BD-974D-A039-4B0EA39E4A42}"/>
              </a:ext>
            </a:extLst>
          </p:cNvPr>
          <p:cNvSpPr>
            <a:spLocks noGrp="1"/>
          </p:cNvSpPr>
          <p:nvPr>
            <p:ph type="title"/>
          </p:nvPr>
        </p:nvSpPr>
        <p:spPr/>
        <p:txBody>
          <a:bodyPr/>
          <a:lstStyle/>
          <a:p>
            <a:r>
              <a:rPr lang="en-US" dirty="0"/>
              <a:t>Package</a:t>
            </a:r>
          </a:p>
        </p:txBody>
      </p:sp>
      <p:sp>
        <p:nvSpPr>
          <p:cNvPr id="3" name="Content Placeholder 2">
            <a:extLst>
              <a:ext uri="{FF2B5EF4-FFF2-40B4-BE49-F238E27FC236}">
                <a16:creationId xmlns:a16="http://schemas.microsoft.com/office/drawing/2014/main" id="{FC413411-820B-2E4B-8F7C-49C228C87EA4}"/>
              </a:ext>
            </a:extLst>
          </p:cNvPr>
          <p:cNvSpPr>
            <a:spLocks noGrp="1"/>
          </p:cNvSpPr>
          <p:nvPr>
            <p:ph idx="1"/>
          </p:nvPr>
        </p:nvSpPr>
        <p:spPr/>
        <p:txBody>
          <a:bodyPr>
            <a:normAutofit/>
          </a:bodyPr>
          <a:lstStyle/>
          <a:p>
            <a:r>
              <a:rPr lang="en-IN" dirty="0"/>
              <a:t>A Python package is a collection of Python modules.</a:t>
            </a:r>
          </a:p>
          <a:p>
            <a:r>
              <a:rPr lang="en-IN" dirty="0"/>
              <a:t>Another level of </a:t>
            </a:r>
            <a:r>
              <a:rPr lang="en-IN" i="1" dirty="0"/>
              <a:t>organization.</a:t>
            </a:r>
          </a:p>
          <a:p>
            <a:r>
              <a:rPr lang="en-IN" i="1" dirty="0"/>
              <a:t>Packages</a:t>
            </a:r>
            <a:r>
              <a:rPr lang="en-IN" dirty="0"/>
              <a:t> are a way of structuring Python’s module namespace by using </a:t>
            </a:r>
            <a:r>
              <a:rPr lang="en-IN" i="1" dirty="0"/>
              <a:t>dotted module names</a:t>
            </a:r>
            <a:r>
              <a:rPr lang="en-IN" dirty="0"/>
              <a:t>.</a:t>
            </a:r>
          </a:p>
          <a:p>
            <a:pPr lvl="1"/>
            <a:r>
              <a:rPr lang="en-IN" dirty="0"/>
              <a:t>The module name A.B designates a submodule named B in a package named A. </a:t>
            </a:r>
          </a:p>
          <a:p>
            <a:pPr lvl="1"/>
            <a:r>
              <a:rPr lang="en-IN" dirty="0"/>
              <a:t>The use of dotted module names saves the authors of multi-module packages like NumPy or Pillow from having to worry about each other’s module names.</a:t>
            </a:r>
            <a:endParaRPr lang="en-US" dirty="0"/>
          </a:p>
        </p:txBody>
      </p:sp>
      <p:sp>
        <p:nvSpPr>
          <p:cNvPr id="4" name="Date Placeholder 3">
            <a:extLst>
              <a:ext uri="{FF2B5EF4-FFF2-40B4-BE49-F238E27FC236}">
                <a16:creationId xmlns:a16="http://schemas.microsoft.com/office/drawing/2014/main" id="{4D8F94F3-B2CD-354A-888A-C22008C584CE}"/>
              </a:ext>
            </a:extLst>
          </p:cNvPr>
          <p:cNvSpPr>
            <a:spLocks noGrp="1"/>
          </p:cNvSpPr>
          <p:nvPr>
            <p:ph type="dt" sz="half" idx="10"/>
          </p:nvPr>
        </p:nvSpPr>
        <p:spPr/>
        <p:txBody>
          <a:bodyPr/>
          <a:lstStyle/>
          <a:p>
            <a:fld id="{0ADB6FC2-848D-464F-9E96-5C5A7ABD3E00}" type="datetime7">
              <a:rPr lang="en-US" smtClean="0">
                <a:solidFill>
                  <a:srgbClr val="40458C"/>
                </a:solidFill>
              </a:rPr>
              <a:t>Dec-23</a:t>
            </a:fld>
            <a:endParaRPr lang="hi-IN">
              <a:solidFill>
                <a:srgbClr val="40458C"/>
              </a:solidFill>
            </a:endParaRPr>
          </a:p>
        </p:txBody>
      </p:sp>
      <p:sp>
        <p:nvSpPr>
          <p:cNvPr id="5" name="Footer Placeholder 4">
            <a:extLst>
              <a:ext uri="{FF2B5EF4-FFF2-40B4-BE49-F238E27FC236}">
                <a16:creationId xmlns:a16="http://schemas.microsoft.com/office/drawing/2014/main" id="{8FFB58BC-A34C-0441-BBCC-2490707552F0}"/>
              </a:ext>
            </a:extLst>
          </p:cNvPr>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6" name="Slide Number Placeholder 5">
            <a:extLst>
              <a:ext uri="{FF2B5EF4-FFF2-40B4-BE49-F238E27FC236}">
                <a16:creationId xmlns:a16="http://schemas.microsoft.com/office/drawing/2014/main" id="{29A5B4DD-83BA-7D4D-8676-2105C6521DF3}"/>
              </a:ext>
            </a:extLst>
          </p:cNvPr>
          <p:cNvSpPr>
            <a:spLocks noGrp="1"/>
          </p:cNvSpPr>
          <p:nvPr>
            <p:ph type="sldNum" sz="quarter" idx="12"/>
          </p:nvPr>
        </p:nvSpPr>
        <p:spPr/>
        <p:txBody>
          <a:bodyPr/>
          <a:lstStyle/>
          <a:p>
            <a:fld id="{65DBF2DD-4017-400A-B431-6CDAD3069103}" type="slidenum">
              <a:rPr lang="hi-IN" smtClean="0">
                <a:solidFill>
                  <a:srgbClr val="40458C"/>
                </a:solidFill>
              </a:rPr>
              <a:t>21</a:t>
            </a:fld>
            <a:endParaRPr lang="hi-IN">
              <a:solidFill>
                <a:srgbClr val="40458C"/>
              </a:solidFill>
            </a:endParaRPr>
          </a:p>
        </p:txBody>
      </p:sp>
    </p:spTree>
    <p:extLst>
      <p:ext uri="{BB962C8B-B14F-4D97-AF65-F5344CB8AC3E}">
        <p14:creationId xmlns:p14="http://schemas.microsoft.com/office/powerpoint/2010/main" val="234363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33DD6BB-CA1D-C641-83DC-5AB0D77CE280}"/>
              </a:ext>
            </a:extLst>
          </p:cNvPr>
          <p:cNvSpPr>
            <a:spLocks noGrp="1"/>
          </p:cNvSpPr>
          <p:nvPr>
            <p:ph type="dt" sz="half" idx="10"/>
          </p:nvPr>
        </p:nvSpPr>
        <p:spPr/>
        <p:txBody>
          <a:bodyPr/>
          <a:lstStyle/>
          <a:p>
            <a:fld id="{EE55404B-6494-4867-8200-570EC2E72DF0}" type="datetime7">
              <a:rPr lang="en-US" smtClean="0">
                <a:solidFill>
                  <a:srgbClr val="40458C"/>
                </a:solidFill>
              </a:rPr>
              <a:t>Dec-23</a:t>
            </a:fld>
            <a:endParaRPr lang="hi-IN">
              <a:solidFill>
                <a:srgbClr val="40458C"/>
              </a:solidFill>
            </a:endParaRPr>
          </a:p>
        </p:txBody>
      </p:sp>
      <p:sp>
        <p:nvSpPr>
          <p:cNvPr id="6" name="Footer Placeholder 5">
            <a:extLst>
              <a:ext uri="{FF2B5EF4-FFF2-40B4-BE49-F238E27FC236}">
                <a16:creationId xmlns:a16="http://schemas.microsoft.com/office/drawing/2014/main" id="{187A529F-60A9-5649-9A77-A0EFCE941A06}"/>
              </a:ext>
            </a:extLst>
          </p:cNvPr>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5" name="Slide Number Placeholder 4">
            <a:extLst>
              <a:ext uri="{FF2B5EF4-FFF2-40B4-BE49-F238E27FC236}">
                <a16:creationId xmlns:a16="http://schemas.microsoft.com/office/drawing/2014/main" id="{2C5656BD-31E5-E143-B932-1BC57E62223E}"/>
              </a:ext>
            </a:extLst>
          </p:cNvPr>
          <p:cNvSpPr>
            <a:spLocks noGrp="1"/>
          </p:cNvSpPr>
          <p:nvPr>
            <p:ph type="sldNum" sz="quarter" idx="12"/>
          </p:nvPr>
        </p:nvSpPr>
        <p:spPr/>
        <p:txBody>
          <a:bodyPr/>
          <a:lstStyle/>
          <a:p>
            <a:fld id="{65DBF2DD-4017-400A-B431-6CDAD3069103}" type="slidenum">
              <a:rPr lang="hi-IN" smtClean="0">
                <a:solidFill>
                  <a:srgbClr val="40458C"/>
                </a:solidFill>
              </a:rPr>
              <a:t>22</a:t>
            </a:fld>
            <a:endParaRPr lang="hi-IN">
              <a:solidFill>
                <a:srgbClr val="40458C"/>
              </a:solidFill>
            </a:endParaRPr>
          </a:p>
        </p:txBody>
      </p:sp>
      <p:grpSp>
        <p:nvGrpSpPr>
          <p:cNvPr id="18" name="Group 17">
            <a:extLst>
              <a:ext uri="{FF2B5EF4-FFF2-40B4-BE49-F238E27FC236}">
                <a16:creationId xmlns:a16="http://schemas.microsoft.com/office/drawing/2014/main" id="{C2B36E92-F5AD-4E45-96D1-D3605F7DDF6D}"/>
              </a:ext>
            </a:extLst>
          </p:cNvPr>
          <p:cNvGrpSpPr/>
          <p:nvPr/>
        </p:nvGrpSpPr>
        <p:grpSpPr>
          <a:xfrm>
            <a:off x="1719944" y="838200"/>
            <a:ext cx="8719457" cy="5422900"/>
            <a:chOff x="195943" y="774700"/>
            <a:chExt cx="8719457" cy="5422900"/>
          </a:xfrm>
        </p:grpSpPr>
        <p:pic>
          <p:nvPicPr>
            <p:cNvPr id="11" name="Picture 10" descr="A screenshot of a cell phone&#10;&#10;Description automatically generated">
              <a:extLst>
                <a:ext uri="{FF2B5EF4-FFF2-40B4-BE49-F238E27FC236}">
                  <a16:creationId xmlns:a16="http://schemas.microsoft.com/office/drawing/2014/main" id="{FCD8E23F-DA32-1E4E-BEDD-23C00E969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3" y="774700"/>
              <a:ext cx="8229600" cy="5422900"/>
            </a:xfrm>
            <a:prstGeom prst="rect">
              <a:avLst/>
            </a:prstGeom>
          </p:spPr>
        </p:pic>
        <p:sp>
          <p:nvSpPr>
            <p:cNvPr id="9" name="Rectangle 8">
              <a:extLst>
                <a:ext uri="{FF2B5EF4-FFF2-40B4-BE49-F238E27FC236}">
                  <a16:creationId xmlns:a16="http://schemas.microsoft.com/office/drawing/2014/main" id="{08B80F6F-8700-4B47-84C0-E3042EDCCDB5}"/>
                </a:ext>
              </a:extLst>
            </p:cNvPr>
            <p:cNvSpPr/>
            <p:nvPr/>
          </p:nvSpPr>
          <p:spPr>
            <a:xfrm>
              <a:off x="4114800" y="5828268"/>
              <a:ext cx="48006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dirty="0"/>
                <a:t>https://</a:t>
              </a:r>
              <a:r>
                <a:rPr lang="en-US" dirty="0" err="1"/>
                <a:t>docs.python.org</a:t>
              </a:r>
              <a:r>
                <a:rPr lang="en-US" dirty="0"/>
                <a:t>/3/tutorial/</a:t>
              </a:r>
              <a:r>
                <a:rPr lang="en-US" dirty="0" err="1"/>
                <a:t>modules.html</a:t>
              </a:r>
              <a:endParaRPr lang="en-US" dirty="0"/>
            </a:p>
          </p:txBody>
        </p:sp>
      </p:grpSp>
      <p:sp>
        <p:nvSpPr>
          <p:cNvPr id="12" name="Title 1">
            <a:extLst>
              <a:ext uri="{FF2B5EF4-FFF2-40B4-BE49-F238E27FC236}">
                <a16:creationId xmlns:a16="http://schemas.microsoft.com/office/drawing/2014/main" id="{4DE11798-A9EE-2C43-B25A-B01CD1E57E94}"/>
              </a:ext>
            </a:extLst>
          </p:cNvPr>
          <p:cNvSpPr txBox="1">
            <a:spLocks/>
          </p:cNvSpPr>
          <p:nvPr/>
        </p:nvSpPr>
        <p:spPr>
          <a:xfrm>
            <a:off x="1981201" y="152400"/>
            <a:ext cx="7968343" cy="63976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A </a:t>
            </a:r>
            <a:r>
              <a:rPr lang="en-US" b="1" dirty="0"/>
              <a:t>sound</a:t>
            </a:r>
            <a:r>
              <a:rPr lang="en-US" dirty="0"/>
              <a:t> Package</a:t>
            </a:r>
          </a:p>
        </p:txBody>
      </p:sp>
    </p:spTree>
    <p:extLst>
      <p:ext uri="{BB962C8B-B14F-4D97-AF65-F5344CB8AC3E}">
        <p14:creationId xmlns:p14="http://schemas.microsoft.com/office/powerpoint/2010/main" val="187874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33DD6BB-CA1D-C641-83DC-5AB0D77CE280}"/>
              </a:ext>
            </a:extLst>
          </p:cNvPr>
          <p:cNvSpPr>
            <a:spLocks noGrp="1"/>
          </p:cNvSpPr>
          <p:nvPr>
            <p:ph type="dt" sz="half" idx="10"/>
          </p:nvPr>
        </p:nvSpPr>
        <p:spPr/>
        <p:txBody>
          <a:bodyPr/>
          <a:lstStyle/>
          <a:p>
            <a:fld id="{EE55404B-6494-4867-8200-570EC2E72DF0}" type="datetime7">
              <a:rPr lang="en-US" smtClean="0">
                <a:solidFill>
                  <a:srgbClr val="40458C"/>
                </a:solidFill>
              </a:rPr>
              <a:t>Dec-23</a:t>
            </a:fld>
            <a:r>
              <a:rPr lang="en-US" dirty="0" err="1">
                <a:solidFill>
                  <a:srgbClr val="40458C"/>
                </a:solidFill>
              </a:rPr>
              <a:t>xs</a:t>
            </a:r>
            <a:endParaRPr lang="hi-IN" dirty="0">
              <a:solidFill>
                <a:srgbClr val="40458C"/>
              </a:solidFill>
            </a:endParaRPr>
          </a:p>
        </p:txBody>
      </p:sp>
      <p:sp>
        <p:nvSpPr>
          <p:cNvPr id="6" name="Footer Placeholder 5">
            <a:extLst>
              <a:ext uri="{FF2B5EF4-FFF2-40B4-BE49-F238E27FC236}">
                <a16:creationId xmlns:a16="http://schemas.microsoft.com/office/drawing/2014/main" id="{187A529F-60A9-5649-9A77-A0EFCE941A06}"/>
              </a:ext>
            </a:extLst>
          </p:cNvPr>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5" name="Slide Number Placeholder 4">
            <a:extLst>
              <a:ext uri="{FF2B5EF4-FFF2-40B4-BE49-F238E27FC236}">
                <a16:creationId xmlns:a16="http://schemas.microsoft.com/office/drawing/2014/main" id="{2C5656BD-31E5-E143-B932-1BC57E62223E}"/>
              </a:ext>
            </a:extLst>
          </p:cNvPr>
          <p:cNvSpPr>
            <a:spLocks noGrp="1"/>
          </p:cNvSpPr>
          <p:nvPr>
            <p:ph type="sldNum" sz="quarter" idx="12"/>
          </p:nvPr>
        </p:nvSpPr>
        <p:spPr/>
        <p:txBody>
          <a:bodyPr/>
          <a:lstStyle/>
          <a:p>
            <a:fld id="{65DBF2DD-4017-400A-B431-6CDAD3069103}" type="slidenum">
              <a:rPr lang="hi-IN" smtClean="0">
                <a:solidFill>
                  <a:srgbClr val="40458C"/>
                </a:solidFill>
              </a:rPr>
              <a:t>23</a:t>
            </a:fld>
            <a:endParaRPr lang="hi-IN">
              <a:solidFill>
                <a:srgbClr val="40458C"/>
              </a:solidFill>
            </a:endParaRPr>
          </a:p>
        </p:txBody>
      </p:sp>
      <p:pic>
        <p:nvPicPr>
          <p:cNvPr id="11" name="Picture 10" descr="A screenshot of a cell phone&#10;&#10;Description automatically generated">
            <a:extLst>
              <a:ext uri="{FF2B5EF4-FFF2-40B4-BE49-F238E27FC236}">
                <a16:creationId xmlns:a16="http://schemas.microsoft.com/office/drawing/2014/main" id="{FCD8E23F-DA32-1E4E-BEDD-23C00E969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3" y="774700"/>
            <a:ext cx="8229600" cy="5422900"/>
          </a:xfrm>
          <a:prstGeom prst="rect">
            <a:avLst/>
          </a:prstGeom>
          <a:solidFill>
            <a:srgbClr val="FF0000"/>
          </a:solidFill>
        </p:spPr>
      </p:pic>
      <p:sp>
        <p:nvSpPr>
          <p:cNvPr id="9" name="Rectangle 8">
            <a:extLst>
              <a:ext uri="{FF2B5EF4-FFF2-40B4-BE49-F238E27FC236}">
                <a16:creationId xmlns:a16="http://schemas.microsoft.com/office/drawing/2014/main" id="{08B80F6F-8700-4B47-84C0-E3042EDCCDB5}"/>
              </a:ext>
            </a:extLst>
          </p:cNvPr>
          <p:cNvSpPr/>
          <p:nvPr/>
        </p:nvSpPr>
        <p:spPr>
          <a:xfrm>
            <a:off x="5638800" y="5828268"/>
            <a:ext cx="48006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dirty="0"/>
              <a:t>https://</a:t>
            </a:r>
            <a:r>
              <a:rPr lang="en-US" dirty="0" err="1"/>
              <a:t>docs.python.org</a:t>
            </a:r>
            <a:r>
              <a:rPr lang="en-US" dirty="0"/>
              <a:t>/3/tutorial/</a:t>
            </a:r>
            <a:r>
              <a:rPr lang="en-US" dirty="0" err="1"/>
              <a:t>modules.html</a:t>
            </a:r>
            <a:endParaRPr lang="en-US" dirty="0"/>
          </a:p>
        </p:txBody>
      </p:sp>
      <p:sp>
        <p:nvSpPr>
          <p:cNvPr id="12" name="Title 1">
            <a:extLst>
              <a:ext uri="{FF2B5EF4-FFF2-40B4-BE49-F238E27FC236}">
                <a16:creationId xmlns:a16="http://schemas.microsoft.com/office/drawing/2014/main" id="{4DE11798-A9EE-2C43-B25A-B01CD1E57E94}"/>
              </a:ext>
            </a:extLst>
          </p:cNvPr>
          <p:cNvSpPr txBox="1">
            <a:spLocks/>
          </p:cNvSpPr>
          <p:nvPr/>
        </p:nvSpPr>
        <p:spPr>
          <a:xfrm>
            <a:off x="1981201" y="152400"/>
            <a:ext cx="7968343" cy="63976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A </a:t>
            </a:r>
            <a:r>
              <a:rPr lang="en-US" b="1" dirty="0"/>
              <a:t>sound</a:t>
            </a:r>
            <a:r>
              <a:rPr lang="en-US" dirty="0"/>
              <a:t> Package</a:t>
            </a:r>
          </a:p>
        </p:txBody>
      </p:sp>
      <p:sp>
        <p:nvSpPr>
          <p:cNvPr id="13" name="Doughnut 12">
            <a:extLst>
              <a:ext uri="{FF2B5EF4-FFF2-40B4-BE49-F238E27FC236}">
                <a16:creationId xmlns:a16="http://schemas.microsoft.com/office/drawing/2014/main" id="{035301F2-5004-4248-970F-4C880DEC67EB}"/>
              </a:ext>
            </a:extLst>
          </p:cNvPr>
          <p:cNvSpPr/>
          <p:nvPr/>
        </p:nvSpPr>
        <p:spPr>
          <a:xfrm>
            <a:off x="3200400" y="1414462"/>
            <a:ext cx="1828800" cy="490538"/>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Doughnut 13">
            <a:extLst>
              <a:ext uri="{FF2B5EF4-FFF2-40B4-BE49-F238E27FC236}">
                <a16:creationId xmlns:a16="http://schemas.microsoft.com/office/drawing/2014/main" id="{6EA2DB8A-3333-F343-8597-924A76866429}"/>
              </a:ext>
            </a:extLst>
          </p:cNvPr>
          <p:cNvSpPr/>
          <p:nvPr/>
        </p:nvSpPr>
        <p:spPr>
          <a:xfrm>
            <a:off x="2242457" y="950912"/>
            <a:ext cx="1828800" cy="490538"/>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Doughnut 14">
            <a:extLst>
              <a:ext uri="{FF2B5EF4-FFF2-40B4-BE49-F238E27FC236}">
                <a16:creationId xmlns:a16="http://schemas.microsoft.com/office/drawing/2014/main" id="{17521F39-6A3D-B340-9B23-56CE5C1F854A}"/>
              </a:ext>
            </a:extLst>
          </p:cNvPr>
          <p:cNvSpPr/>
          <p:nvPr/>
        </p:nvSpPr>
        <p:spPr>
          <a:xfrm>
            <a:off x="3084286" y="3486150"/>
            <a:ext cx="1828800" cy="490538"/>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Doughnut 15">
            <a:extLst>
              <a:ext uri="{FF2B5EF4-FFF2-40B4-BE49-F238E27FC236}">
                <a16:creationId xmlns:a16="http://schemas.microsoft.com/office/drawing/2014/main" id="{E5D9D43F-4AB9-694F-819B-8662A981D4F8}"/>
              </a:ext>
            </a:extLst>
          </p:cNvPr>
          <p:cNvSpPr/>
          <p:nvPr/>
        </p:nvSpPr>
        <p:spPr>
          <a:xfrm>
            <a:off x="3145971" y="4841875"/>
            <a:ext cx="1828800" cy="490538"/>
          </a:xfrm>
          <a:prstGeom prst="donu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73DF1610-FFDE-F74A-91A5-8263D5496CBD}"/>
              </a:ext>
            </a:extLst>
          </p:cNvPr>
          <p:cNvSpPr txBox="1"/>
          <p:nvPr/>
        </p:nvSpPr>
        <p:spPr>
          <a:xfrm>
            <a:off x="5334001" y="1923142"/>
            <a:ext cx="4615543" cy="1341656"/>
          </a:xfrm>
          <a:prstGeom prst="ellipse">
            <a:avLst/>
          </a:prstGeom>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800" dirty="0"/>
              <a:t>What are these files with funny names?</a:t>
            </a:r>
          </a:p>
        </p:txBody>
      </p:sp>
    </p:spTree>
    <p:extLst>
      <p:ext uri="{BB962C8B-B14F-4D97-AF65-F5344CB8AC3E}">
        <p14:creationId xmlns:p14="http://schemas.microsoft.com/office/powerpoint/2010/main" val="814701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C68E-F278-AC4C-B30A-7B57F1D2B004}"/>
              </a:ext>
            </a:extLst>
          </p:cNvPr>
          <p:cNvSpPr>
            <a:spLocks noGrp="1"/>
          </p:cNvSpPr>
          <p:nvPr>
            <p:ph type="title"/>
          </p:nvPr>
        </p:nvSpPr>
        <p:spPr/>
        <p:txBody>
          <a:bodyPr/>
          <a:lstStyle/>
          <a:p>
            <a:r>
              <a:rPr lang="en-US" b="1" dirty="0">
                <a:latin typeface="Courier New" panose="02070309020205020404" pitchFamily="49" charset="0"/>
                <a:cs typeface="Courier New" panose="02070309020205020404" pitchFamily="49" charset="0"/>
              </a:rPr>
              <a:t>__</a:t>
            </a:r>
            <a:r>
              <a:rPr lang="en-US" b="1" dirty="0" err="1">
                <a:latin typeface="Courier New" panose="02070309020205020404" pitchFamily="49" charset="0"/>
                <a:cs typeface="Courier New" panose="02070309020205020404" pitchFamily="49" charset="0"/>
              </a:rPr>
              <a:t>init.py</a:t>
            </a:r>
            <a:r>
              <a:rPr lang="en-US" b="1" dirty="0">
                <a:latin typeface="Courier New" panose="02070309020205020404" pitchFamily="49" charset="0"/>
                <a:cs typeface="Courier New" panose="02070309020205020404" pitchFamily="49" charset="0"/>
              </a:rPr>
              <a:t>__</a:t>
            </a:r>
          </a:p>
        </p:txBody>
      </p:sp>
      <p:sp>
        <p:nvSpPr>
          <p:cNvPr id="3" name="Content Placeholder 2">
            <a:extLst>
              <a:ext uri="{FF2B5EF4-FFF2-40B4-BE49-F238E27FC236}">
                <a16:creationId xmlns:a16="http://schemas.microsoft.com/office/drawing/2014/main" id="{9FE75E68-65B7-BC43-8ECD-567AAADC8A95}"/>
              </a:ext>
            </a:extLst>
          </p:cNvPr>
          <p:cNvSpPr>
            <a:spLocks noGrp="1"/>
          </p:cNvSpPr>
          <p:nvPr>
            <p:ph idx="1"/>
          </p:nvPr>
        </p:nvSpPr>
        <p:spPr/>
        <p:txBody>
          <a:bodyPr>
            <a:normAutofit/>
          </a:bodyPr>
          <a:lstStyle/>
          <a:p>
            <a:r>
              <a:rPr lang="en-IN" dirty="0"/>
              <a:t>The </a:t>
            </a:r>
            <a:r>
              <a:rPr lang="en-IN" dirty="0">
                <a:latin typeface="Courier New" panose="02070309020205020404" pitchFamily="49" charset="0"/>
                <a:cs typeface="Courier New" panose="02070309020205020404" pitchFamily="49" charset="0"/>
              </a:rPr>
              <a:t>__</a:t>
            </a:r>
            <a:r>
              <a:rPr lang="en-IN" dirty="0" err="1">
                <a:latin typeface="Courier New" panose="02070309020205020404" pitchFamily="49" charset="0"/>
                <a:cs typeface="Courier New" panose="02070309020205020404" pitchFamily="49" charset="0"/>
              </a:rPr>
              <a:t>init</a:t>
            </a:r>
            <a:r>
              <a:rPr lang="en-IN" dirty="0">
                <a:latin typeface="Courier New" panose="02070309020205020404" pitchFamily="49" charset="0"/>
                <a:cs typeface="Courier New" panose="02070309020205020404" pitchFamily="49" charset="0"/>
              </a:rPr>
              <a:t>__.</a:t>
            </a:r>
            <a:r>
              <a:rPr lang="en-IN" dirty="0" err="1">
                <a:latin typeface="Courier New" panose="02070309020205020404" pitchFamily="49" charset="0"/>
                <a:cs typeface="Courier New" panose="02070309020205020404" pitchFamily="49" charset="0"/>
              </a:rPr>
              <a:t>py</a:t>
            </a:r>
            <a:r>
              <a:rPr lang="en-IN" dirty="0"/>
              <a:t> files are required to make Python treat directories containing the file as packages. </a:t>
            </a:r>
          </a:p>
          <a:p>
            <a:r>
              <a:rPr lang="en-IN" dirty="0"/>
              <a:t>This prevents directories with a common name, such as </a:t>
            </a:r>
            <a:r>
              <a:rPr lang="en-IN" dirty="0">
                <a:latin typeface="Courier New" panose="02070309020205020404" pitchFamily="49" charset="0"/>
                <a:cs typeface="Courier New" panose="02070309020205020404" pitchFamily="49" charset="0"/>
              </a:rPr>
              <a:t>string</a:t>
            </a:r>
            <a:r>
              <a:rPr lang="en-IN" dirty="0"/>
              <a:t>, unintentionally hiding valid modules that occur later on the module search path. </a:t>
            </a:r>
          </a:p>
          <a:p>
            <a:r>
              <a:rPr lang="en-IN" dirty="0">
                <a:latin typeface="Courier New" panose="02070309020205020404" pitchFamily="49" charset="0"/>
                <a:cs typeface="Courier New" panose="02070309020205020404" pitchFamily="49" charset="0"/>
              </a:rPr>
              <a:t>__</a:t>
            </a:r>
            <a:r>
              <a:rPr lang="en-IN" dirty="0" err="1">
                <a:latin typeface="Courier New" panose="02070309020205020404" pitchFamily="49" charset="0"/>
                <a:cs typeface="Courier New" panose="02070309020205020404" pitchFamily="49" charset="0"/>
              </a:rPr>
              <a:t>init</a:t>
            </a:r>
            <a:r>
              <a:rPr lang="en-IN" dirty="0">
                <a:latin typeface="Courier New" panose="02070309020205020404" pitchFamily="49" charset="0"/>
                <a:cs typeface="Courier New" panose="02070309020205020404" pitchFamily="49" charset="0"/>
              </a:rPr>
              <a:t>__.</a:t>
            </a:r>
            <a:r>
              <a:rPr lang="en-IN" dirty="0" err="1">
                <a:latin typeface="Courier New" panose="02070309020205020404" pitchFamily="49" charset="0"/>
                <a:cs typeface="Courier New" panose="02070309020205020404" pitchFamily="49" charset="0"/>
              </a:rPr>
              <a:t>py</a:t>
            </a:r>
            <a:r>
              <a:rPr lang="en-IN" dirty="0"/>
              <a:t> can just be an empty file</a:t>
            </a:r>
          </a:p>
          <a:p>
            <a:r>
              <a:rPr lang="en-IN" dirty="0"/>
              <a:t>It can also execute initialization code for the package</a:t>
            </a:r>
            <a:endParaRPr lang="en-US" dirty="0"/>
          </a:p>
        </p:txBody>
      </p:sp>
      <p:sp>
        <p:nvSpPr>
          <p:cNvPr id="4" name="Date Placeholder 3">
            <a:extLst>
              <a:ext uri="{FF2B5EF4-FFF2-40B4-BE49-F238E27FC236}">
                <a16:creationId xmlns:a16="http://schemas.microsoft.com/office/drawing/2014/main" id="{FB56800D-4F68-C847-AD52-6BE22A9D243E}"/>
              </a:ext>
            </a:extLst>
          </p:cNvPr>
          <p:cNvSpPr>
            <a:spLocks noGrp="1"/>
          </p:cNvSpPr>
          <p:nvPr>
            <p:ph type="dt" sz="half" idx="10"/>
          </p:nvPr>
        </p:nvSpPr>
        <p:spPr/>
        <p:txBody>
          <a:bodyPr/>
          <a:lstStyle/>
          <a:p>
            <a:fld id="{0ADB6FC2-848D-464F-9E96-5C5A7ABD3E00}" type="datetime7">
              <a:rPr lang="en-US" smtClean="0">
                <a:solidFill>
                  <a:srgbClr val="40458C"/>
                </a:solidFill>
              </a:rPr>
              <a:t>Dec-23</a:t>
            </a:fld>
            <a:endParaRPr lang="hi-IN">
              <a:solidFill>
                <a:srgbClr val="40458C"/>
              </a:solidFill>
            </a:endParaRPr>
          </a:p>
        </p:txBody>
      </p:sp>
      <p:sp>
        <p:nvSpPr>
          <p:cNvPr id="5" name="Footer Placeholder 4">
            <a:extLst>
              <a:ext uri="{FF2B5EF4-FFF2-40B4-BE49-F238E27FC236}">
                <a16:creationId xmlns:a16="http://schemas.microsoft.com/office/drawing/2014/main" id="{A62F4C74-E391-C442-8C90-3F70974269B0}"/>
              </a:ext>
            </a:extLst>
          </p:cNvPr>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6" name="Slide Number Placeholder 5">
            <a:extLst>
              <a:ext uri="{FF2B5EF4-FFF2-40B4-BE49-F238E27FC236}">
                <a16:creationId xmlns:a16="http://schemas.microsoft.com/office/drawing/2014/main" id="{3A68E268-8F9F-4845-A5BB-65F0F67DC51D}"/>
              </a:ext>
            </a:extLst>
          </p:cNvPr>
          <p:cNvSpPr>
            <a:spLocks noGrp="1"/>
          </p:cNvSpPr>
          <p:nvPr>
            <p:ph type="sldNum" sz="quarter" idx="12"/>
          </p:nvPr>
        </p:nvSpPr>
        <p:spPr/>
        <p:txBody>
          <a:bodyPr/>
          <a:lstStyle/>
          <a:p>
            <a:fld id="{65DBF2DD-4017-400A-B431-6CDAD3069103}" type="slidenum">
              <a:rPr lang="hi-IN" smtClean="0">
                <a:solidFill>
                  <a:srgbClr val="40458C"/>
                </a:solidFill>
              </a:rPr>
              <a:t>24</a:t>
            </a:fld>
            <a:endParaRPr lang="hi-IN">
              <a:solidFill>
                <a:srgbClr val="40458C"/>
              </a:solidFill>
            </a:endParaRPr>
          </a:p>
        </p:txBody>
      </p:sp>
    </p:spTree>
    <p:extLst>
      <p:ext uri="{BB962C8B-B14F-4D97-AF65-F5344CB8AC3E}">
        <p14:creationId xmlns:p14="http://schemas.microsoft.com/office/powerpoint/2010/main" val="421819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0999-C246-7D46-B376-A0F439C09BEA}"/>
              </a:ext>
            </a:extLst>
          </p:cNvPr>
          <p:cNvSpPr>
            <a:spLocks noGrp="1"/>
          </p:cNvSpPr>
          <p:nvPr>
            <p:ph type="title"/>
          </p:nvPr>
        </p:nvSpPr>
        <p:spPr>
          <a:xfrm>
            <a:off x="1981200" y="152400"/>
            <a:ext cx="8229600" cy="1143000"/>
          </a:xfrm>
        </p:spPr>
        <p:txBody>
          <a:bodyPr/>
          <a:lstStyle/>
          <a:p>
            <a:r>
              <a:rPr lang="en-US" dirty="0"/>
              <a:t>Importing Modules from Packages</a:t>
            </a:r>
          </a:p>
        </p:txBody>
      </p:sp>
      <p:sp>
        <p:nvSpPr>
          <p:cNvPr id="4" name="Date Placeholder 3">
            <a:extLst>
              <a:ext uri="{FF2B5EF4-FFF2-40B4-BE49-F238E27FC236}">
                <a16:creationId xmlns:a16="http://schemas.microsoft.com/office/drawing/2014/main" id="{6780FE07-2C29-224B-BB24-7F016480AD02}"/>
              </a:ext>
            </a:extLst>
          </p:cNvPr>
          <p:cNvSpPr>
            <a:spLocks noGrp="1"/>
          </p:cNvSpPr>
          <p:nvPr>
            <p:ph type="dt" sz="half" idx="10"/>
          </p:nvPr>
        </p:nvSpPr>
        <p:spPr/>
        <p:txBody>
          <a:bodyPr/>
          <a:lstStyle/>
          <a:p>
            <a:fld id="{0ADB6FC2-848D-464F-9E96-5C5A7ABD3E00}" type="datetime7">
              <a:rPr lang="en-US" smtClean="0">
                <a:solidFill>
                  <a:srgbClr val="40458C"/>
                </a:solidFill>
              </a:rPr>
              <a:t>Dec-23</a:t>
            </a:fld>
            <a:endParaRPr lang="hi-IN">
              <a:solidFill>
                <a:srgbClr val="40458C"/>
              </a:solidFill>
            </a:endParaRPr>
          </a:p>
        </p:txBody>
      </p:sp>
      <p:sp>
        <p:nvSpPr>
          <p:cNvPr id="5" name="Footer Placeholder 4">
            <a:extLst>
              <a:ext uri="{FF2B5EF4-FFF2-40B4-BE49-F238E27FC236}">
                <a16:creationId xmlns:a16="http://schemas.microsoft.com/office/drawing/2014/main" id="{E2FB8475-E7E2-344F-B5E7-ECDE0F244016}"/>
              </a:ext>
            </a:extLst>
          </p:cNvPr>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6" name="Slide Number Placeholder 5">
            <a:extLst>
              <a:ext uri="{FF2B5EF4-FFF2-40B4-BE49-F238E27FC236}">
                <a16:creationId xmlns:a16="http://schemas.microsoft.com/office/drawing/2014/main" id="{06DE6F9D-D622-8340-9ED5-6D9C97571332}"/>
              </a:ext>
            </a:extLst>
          </p:cNvPr>
          <p:cNvSpPr>
            <a:spLocks noGrp="1"/>
          </p:cNvSpPr>
          <p:nvPr>
            <p:ph type="sldNum" sz="quarter" idx="12"/>
          </p:nvPr>
        </p:nvSpPr>
        <p:spPr/>
        <p:txBody>
          <a:bodyPr/>
          <a:lstStyle/>
          <a:p>
            <a:fld id="{65DBF2DD-4017-400A-B431-6CDAD3069103}" type="slidenum">
              <a:rPr lang="hi-IN" smtClean="0">
                <a:solidFill>
                  <a:srgbClr val="40458C"/>
                </a:solidFill>
              </a:rPr>
              <a:t>25</a:t>
            </a:fld>
            <a:endParaRPr lang="hi-IN">
              <a:solidFill>
                <a:srgbClr val="40458C"/>
              </a:solidFill>
            </a:endParaRPr>
          </a:p>
        </p:txBody>
      </p:sp>
      <p:grpSp>
        <p:nvGrpSpPr>
          <p:cNvPr id="8" name="Group 7">
            <a:extLst>
              <a:ext uri="{FF2B5EF4-FFF2-40B4-BE49-F238E27FC236}">
                <a16:creationId xmlns:a16="http://schemas.microsoft.com/office/drawing/2014/main" id="{44A3184A-F027-6341-96CD-C8A5A858FD8F}"/>
              </a:ext>
            </a:extLst>
          </p:cNvPr>
          <p:cNvGrpSpPr/>
          <p:nvPr/>
        </p:nvGrpSpPr>
        <p:grpSpPr>
          <a:xfrm>
            <a:off x="1981200" y="1066800"/>
            <a:ext cx="8458200" cy="5486868"/>
            <a:chOff x="195943" y="774700"/>
            <a:chExt cx="8719457" cy="5728344"/>
          </a:xfrm>
        </p:grpSpPr>
        <p:pic>
          <p:nvPicPr>
            <p:cNvPr id="9" name="Picture 8" descr="A screenshot of a cell phone&#10;&#10;Description automatically generated">
              <a:extLst>
                <a:ext uri="{FF2B5EF4-FFF2-40B4-BE49-F238E27FC236}">
                  <a16:creationId xmlns:a16="http://schemas.microsoft.com/office/drawing/2014/main" id="{A3B1D0B1-C574-CF4A-B87B-F3EE0CB3F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3" y="774700"/>
              <a:ext cx="8229600" cy="5422900"/>
            </a:xfrm>
            <a:prstGeom prst="rect">
              <a:avLst/>
            </a:prstGeom>
          </p:spPr>
        </p:pic>
        <p:sp>
          <p:nvSpPr>
            <p:cNvPr id="10" name="Rectangle 9">
              <a:extLst>
                <a:ext uri="{FF2B5EF4-FFF2-40B4-BE49-F238E27FC236}">
                  <a16:creationId xmlns:a16="http://schemas.microsoft.com/office/drawing/2014/main" id="{F96FE1F1-04FA-3145-BB67-37B5F01501C0}"/>
                </a:ext>
              </a:extLst>
            </p:cNvPr>
            <p:cNvSpPr/>
            <p:nvPr/>
          </p:nvSpPr>
          <p:spPr>
            <a:xfrm>
              <a:off x="4114800" y="5828268"/>
              <a:ext cx="4800600" cy="67477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dirty="0"/>
                <a:t>https://</a:t>
              </a:r>
              <a:r>
                <a:rPr lang="en-US" dirty="0" err="1"/>
                <a:t>docs.python.org</a:t>
              </a:r>
              <a:r>
                <a:rPr lang="en-US" dirty="0"/>
                <a:t>/3/tutorial/</a:t>
              </a:r>
              <a:r>
                <a:rPr lang="en-US" dirty="0" err="1"/>
                <a:t>modules.html</a:t>
              </a:r>
              <a:endParaRPr lang="en-US" dirty="0"/>
            </a:p>
          </p:txBody>
        </p:sp>
      </p:grpSp>
    </p:spTree>
    <p:extLst>
      <p:ext uri="{BB962C8B-B14F-4D97-AF65-F5344CB8AC3E}">
        <p14:creationId xmlns:p14="http://schemas.microsoft.com/office/powerpoint/2010/main" val="4080666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FD7C-2CE5-1F4D-ABF1-028717DC3184}"/>
              </a:ext>
            </a:extLst>
          </p:cNvPr>
          <p:cNvSpPr>
            <a:spLocks noGrp="1"/>
          </p:cNvSpPr>
          <p:nvPr>
            <p:ph type="title"/>
          </p:nvPr>
        </p:nvSpPr>
        <p:spPr/>
        <p:txBody>
          <a:bodyPr/>
          <a:lstStyle/>
          <a:p>
            <a:r>
              <a:rPr lang="en-US" dirty="0"/>
              <a:t>Importing Modules from Packages</a:t>
            </a:r>
          </a:p>
        </p:txBody>
      </p:sp>
      <p:sp>
        <p:nvSpPr>
          <p:cNvPr id="3" name="Content Placeholder 2">
            <a:extLst>
              <a:ext uri="{FF2B5EF4-FFF2-40B4-BE49-F238E27FC236}">
                <a16:creationId xmlns:a16="http://schemas.microsoft.com/office/drawing/2014/main" id="{CFF90497-3EB4-A344-9E1D-0288A999A91C}"/>
              </a:ext>
            </a:extLst>
          </p:cNvPr>
          <p:cNvSpPr>
            <a:spLocks noGrp="1"/>
          </p:cNvSpPr>
          <p:nvPr>
            <p:ph idx="1"/>
          </p:nvPr>
        </p:nvSpPr>
        <p:spPr>
          <a:xfrm>
            <a:off x="1752600" y="1417639"/>
            <a:ext cx="8686800" cy="4708525"/>
          </a:xfrm>
        </p:spPr>
        <p:txBody>
          <a:bodyPr>
            <a:normAutofit/>
          </a:bodyPr>
          <a:lstStyle/>
          <a:p>
            <a:pPr marL="0" indent="0" algn="ctr">
              <a:buNone/>
            </a:pPr>
            <a:r>
              <a:rPr lang="en-IN" b="1" dirty="0">
                <a:latin typeface="Courier New" panose="02070309020205020404" pitchFamily="49" charset="0"/>
                <a:cs typeface="Courier New" panose="02070309020205020404" pitchFamily="49" charset="0"/>
              </a:rPr>
              <a:t>import</a:t>
            </a:r>
            <a:r>
              <a:rPr lang="en-IN"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sound.effects.echo</a:t>
            </a:r>
            <a:r>
              <a:rPr lang="en-IN" dirty="0">
                <a:latin typeface="Courier New" panose="02070309020205020404" pitchFamily="49" charset="0"/>
                <a:cs typeface="Courier New" panose="02070309020205020404" pitchFamily="49" charset="0"/>
              </a:rPr>
              <a:t> </a:t>
            </a:r>
          </a:p>
          <a:p>
            <a:pPr marL="0" indent="0" algn="ctr">
              <a:buNone/>
            </a:pPr>
            <a:endParaRPr lang="en-IN" dirty="0">
              <a:latin typeface="Courier New" panose="02070309020205020404" pitchFamily="49" charset="0"/>
              <a:cs typeface="Courier New" panose="02070309020205020404" pitchFamily="49" charset="0"/>
            </a:endParaRPr>
          </a:p>
          <a:p>
            <a:r>
              <a:rPr lang="en-IN" dirty="0"/>
              <a:t>Loads the submodule </a:t>
            </a:r>
            <a:r>
              <a:rPr lang="en-IN" dirty="0" err="1">
                <a:latin typeface="Courier New" panose="02070309020205020404" pitchFamily="49" charset="0"/>
                <a:cs typeface="Courier New" panose="02070309020205020404" pitchFamily="49" charset="0"/>
              </a:rPr>
              <a:t>sound.effects.echo</a:t>
            </a:r>
            <a:endParaRPr lang="en-IN" dirty="0"/>
          </a:p>
          <a:p>
            <a:r>
              <a:rPr lang="en-IN" dirty="0"/>
              <a:t>It must be referenced with its full name:</a:t>
            </a:r>
          </a:p>
          <a:p>
            <a:endParaRPr lang="en-IN" dirty="0"/>
          </a:p>
          <a:p>
            <a:pPr marL="0" indent="0">
              <a:buNone/>
            </a:pPr>
            <a:r>
              <a:rPr lang="en-IN" dirty="0" err="1">
                <a:latin typeface="Courier New" panose="02070309020205020404" pitchFamily="49" charset="0"/>
                <a:cs typeface="Courier New" panose="02070309020205020404" pitchFamily="49" charset="0"/>
              </a:rPr>
              <a:t>sound.effects.echo.echofilter</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input, output, </a:t>
            </a:r>
          </a:p>
          <a:p>
            <a:pPr marL="0" indent="0">
              <a:buNone/>
            </a:pPr>
            <a:r>
              <a:rPr lang="en-IN" dirty="0">
                <a:latin typeface="Courier New" panose="02070309020205020404" pitchFamily="49" charset="0"/>
                <a:cs typeface="Courier New" panose="02070309020205020404" pitchFamily="49" charset="0"/>
              </a:rPr>
              <a:t>   delay=0.7, </a:t>
            </a:r>
            <a:r>
              <a:rPr lang="en-IN" dirty="0" err="1">
                <a:latin typeface="Courier New" panose="02070309020205020404" pitchFamily="49" charset="0"/>
                <a:cs typeface="Courier New" panose="02070309020205020404" pitchFamily="49" charset="0"/>
              </a:rPr>
              <a:t>atten</a:t>
            </a:r>
            <a:r>
              <a:rPr lang="en-IN" dirty="0">
                <a:latin typeface="Courier New" panose="02070309020205020404" pitchFamily="49" charset="0"/>
                <a:cs typeface="Courier New" panose="02070309020205020404" pitchFamily="49" charset="0"/>
              </a:rPr>
              <a:t>=4</a:t>
            </a:r>
          </a:p>
          <a:p>
            <a:pPr marL="0" indent="0">
              <a:buNone/>
            </a:pPr>
            <a:r>
              <a:rPr lang="en-IN" dirty="0">
                <a:latin typeface="Courier New" panose="02070309020205020404" pitchFamily="49" charset="0"/>
                <a:cs typeface="Courier New" panose="02070309020205020404" pitchFamily="49" charset="0"/>
              </a:rPr>
              <a:t>) </a:t>
            </a:r>
          </a:p>
        </p:txBody>
      </p:sp>
      <p:sp>
        <p:nvSpPr>
          <p:cNvPr id="4" name="Date Placeholder 3">
            <a:extLst>
              <a:ext uri="{FF2B5EF4-FFF2-40B4-BE49-F238E27FC236}">
                <a16:creationId xmlns:a16="http://schemas.microsoft.com/office/drawing/2014/main" id="{46EB2C70-838D-944D-B4B4-1B8E0BA48AF3}"/>
              </a:ext>
            </a:extLst>
          </p:cNvPr>
          <p:cNvSpPr>
            <a:spLocks noGrp="1"/>
          </p:cNvSpPr>
          <p:nvPr>
            <p:ph type="dt" sz="half" idx="10"/>
          </p:nvPr>
        </p:nvSpPr>
        <p:spPr/>
        <p:txBody>
          <a:bodyPr/>
          <a:lstStyle/>
          <a:p>
            <a:fld id="{0ADB6FC2-848D-464F-9E96-5C5A7ABD3E00}" type="datetime7">
              <a:rPr lang="en-US" smtClean="0">
                <a:solidFill>
                  <a:srgbClr val="40458C"/>
                </a:solidFill>
              </a:rPr>
              <a:t>Dec-23</a:t>
            </a:fld>
            <a:endParaRPr lang="hi-IN">
              <a:solidFill>
                <a:srgbClr val="40458C"/>
              </a:solidFill>
            </a:endParaRPr>
          </a:p>
        </p:txBody>
      </p:sp>
      <p:sp>
        <p:nvSpPr>
          <p:cNvPr id="5" name="Footer Placeholder 4">
            <a:extLst>
              <a:ext uri="{FF2B5EF4-FFF2-40B4-BE49-F238E27FC236}">
                <a16:creationId xmlns:a16="http://schemas.microsoft.com/office/drawing/2014/main" id="{181E4B7C-E141-BF40-A091-761FD86F1250}"/>
              </a:ext>
            </a:extLst>
          </p:cNvPr>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6" name="Slide Number Placeholder 5">
            <a:extLst>
              <a:ext uri="{FF2B5EF4-FFF2-40B4-BE49-F238E27FC236}">
                <a16:creationId xmlns:a16="http://schemas.microsoft.com/office/drawing/2014/main" id="{1920E2CA-7022-FC41-979D-EDC707E10A4D}"/>
              </a:ext>
            </a:extLst>
          </p:cNvPr>
          <p:cNvSpPr>
            <a:spLocks noGrp="1"/>
          </p:cNvSpPr>
          <p:nvPr>
            <p:ph type="sldNum" sz="quarter" idx="12"/>
          </p:nvPr>
        </p:nvSpPr>
        <p:spPr/>
        <p:txBody>
          <a:bodyPr/>
          <a:lstStyle/>
          <a:p>
            <a:fld id="{65DBF2DD-4017-400A-B431-6CDAD3069103}" type="slidenum">
              <a:rPr lang="hi-IN" smtClean="0">
                <a:solidFill>
                  <a:srgbClr val="40458C"/>
                </a:solidFill>
              </a:rPr>
              <a:t>26</a:t>
            </a:fld>
            <a:endParaRPr lang="hi-IN">
              <a:solidFill>
                <a:srgbClr val="40458C"/>
              </a:solidFill>
            </a:endParaRPr>
          </a:p>
        </p:txBody>
      </p:sp>
    </p:spTree>
    <p:extLst>
      <p:ext uri="{BB962C8B-B14F-4D97-AF65-F5344CB8AC3E}">
        <p14:creationId xmlns:p14="http://schemas.microsoft.com/office/powerpoint/2010/main" val="422403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FD7C-2CE5-1F4D-ABF1-028717DC3184}"/>
              </a:ext>
            </a:extLst>
          </p:cNvPr>
          <p:cNvSpPr>
            <a:spLocks noGrp="1"/>
          </p:cNvSpPr>
          <p:nvPr>
            <p:ph type="title"/>
          </p:nvPr>
        </p:nvSpPr>
        <p:spPr/>
        <p:txBody>
          <a:bodyPr/>
          <a:lstStyle/>
          <a:p>
            <a:r>
              <a:rPr lang="en-US" dirty="0"/>
              <a:t>Importing Modules from Packages</a:t>
            </a:r>
          </a:p>
        </p:txBody>
      </p:sp>
      <p:sp>
        <p:nvSpPr>
          <p:cNvPr id="3" name="Content Placeholder 2">
            <a:extLst>
              <a:ext uri="{FF2B5EF4-FFF2-40B4-BE49-F238E27FC236}">
                <a16:creationId xmlns:a16="http://schemas.microsoft.com/office/drawing/2014/main" id="{CFF90497-3EB4-A344-9E1D-0288A999A91C}"/>
              </a:ext>
            </a:extLst>
          </p:cNvPr>
          <p:cNvSpPr>
            <a:spLocks noGrp="1"/>
          </p:cNvSpPr>
          <p:nvPr>
            <p:ph idx="1"/>
          </p:nvPr>
        </p:nvSpPr>
        <p:spPr>
          <a:xfrm>
            <a:off x="1981200" y="1600200"/>
            <a:ext cx="8458200" cy="4597400"/>
          </a:xfrm>
        </p:spPr>
        <p:txBody>
          <a:bodyPr>
            <a:normAutofit/>
          </a:bodyPr>
          <a:lstStyle/>
          <a:p>
            <a:pPr marL="0" indent="0" algn="ctr">
              <a:buNone/>
            </a:pPr>
            <a:r>
              <a:rPr lang="en-IN" b="1" dirty="0">
                <a:latin typeface="Courier New" panose="02070309020205020404" pitchFamily="49" charset="0"/>
                <a:cs typeface="Courier New" panose="02070309020205020404" pitchFamily="49" charset="0"/>
              </a:rPr>
              <a:t>from</a:t>
            </a:r>
            <a:r>
              <a:rPr lang="en-IN"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sound.effects</a:t>
            </a:r>
            <a:r>
              <a:rPr lang="en-IN" dirty="0">
                <a:latin typeface="Courier New" panose="02070309020205020404" pitchFamily="49" charset="0"/>
                <a:cs typeface="Courier New" panose="02070309020205020404" pitchFamily="49" charset="0"/>
              </a:rPr>
              <a:t> </a:t>
            </a:r>
            <a:r>
              <a:rPr lang="en-IN" b="1" dirty="0">
                <a:latin typeface="Courier New" panose="02070309020205020404" pitchFamily="49" charset="0"/>
                <a:cs typeface="Courier New" panose="02070309020205020404" pitchFamily="49" charset="0"/>
              </a:rPr>
              <a:t>import</a:t>
            </a:r>
            <a:r>
              <a:rPr lang="en-IN" dirty="0">
                <a:latin typeface="Courier New" panose="02070309020205020404" pitchFamily="49" charset="0"/>
                <a:cs typeface="Courier New" panose="02070309020205020404" pitchFamily="49" charset="0"/>
              </a:rPr>
              <a:t> </a:t>
            </a:r>
            <a:r>
              <a:rPr lang="en-IN" b="1" dirty="0">
                <a:latin typeface="Courier New" panose="02070309020205020404" pitchFamily="49" charset="0"/>
                <a:cs typeface="Courier New" panose="02070309020205020404" pitchFamily="49" charset="0"/>
              </a:rPr>
              <a:t>echo</a:t>
            </a:r>
            <a:r>
              <a:rPr lang="en-IN" dirty="0">
                <a:latin typeface="Courier New" panose="02070309020205020404" pitchFamily="49" charset="0"/>
                <a:cs typeface="Courier New" panose="02070309020205020404" pitchFamily="49" charset="0"/>
              </a:rPr>
              <a:t> </a:t>
            </a:r>
            <a:endParaRPr lang="en-IN" dirty="0"/>
          </a:p>
          <a:p>
            <a:r>
              <a:rPr lang="en-IN" dirty="0"/>
              <a:t>This also loads the submodule </a:t>
            </a:r>
            <a:r>
              <a:rPr lang="en-IN" dirty="0">
                <a:latin typeface="Courier New" panose="02070309020205020404" pitchFamily="49" charset="0"/>
                <a:cs typeface="Courier New" panose="02070309020205020404" pitchFamily="49" charset="0"/>
              </a:rPr>
              <a:t>echo</a:t>
            </a:r>
          </a:p>
          <a:p>
            <a:r>
              <a:rPr lang="en-IN" dirty="0"/>
              <a:t>Makes it available without package prefix </a:t>
            </a:r>
          </a:p>
          <a:p>
            <a:r>
              <a:rPr lang="en-IN" dirty="0"/>
              <a:t>It can be used as:</a:t>
            </a:r>
          </a:p>
          <a:p>
            <a:pPr marL="0" indent="0">
              <a:buNone/>
            </a:pPr>
            <a:r>
              <a:rPr lang="en-IN" dirty="0" err="1">
                <a:latin typeface="Courier New" panose="02070309020205020404" pitchFamily="49" charset="0"/>
                <a:cs typeface="Courier New" panose="02070309020205020404" pitchFamily="49" charset="0"/>
              </a:rPr>
              <a:t>echo.echofilter</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input, output, </a:t>
            </a:r>
          </a:p>
          <a:p>
            <a:pPr marL="0" indent="0">
              <a:buNone/>
            </a:pPr>
            <a:r>
              <a:rPr lang="en-IN" dirty="0">
                <a:latin typeface="Courier New" panose="02070309020205020404" pitchFamily="49" charset="0"/>
                <a:cs typeface="Courier New" panose="02070309020205020404" pitchFamily="49" charset="0"/>
              </a:rPr>
              <a:t>    delay=0.7, </a:t>
            </a:r>
            <a:r>
              <a:rPr lang="en-IN" dirty="0" err="1">
                <a:latin typeface="Courier New" panose="02070309020205020404" pitchFamily="49" charset="0"/>
                <a:cs typeface="Courier New" panose="02070309020205020404" pitchFamily="49" charset="0"/>
              </a:rPr>
              <a:t>atten</a:t>
            </a:r>
            <a:r>
              <a:rPr lang="en-IN" dirty="0">
                <a:latin typeface="Courier New" panose="02070309020205020404" pitchFamily="49" charset="0"/>
                <a:cs typeface="Courier New" panose="02070309020205020404" pitchFamily="49" charset="0"/>
              </a:rPr>
              <a:t>=4</a:t>
            </a:r>
          </a:p>
          <a:p>
            <a:pPr marL="0" indent="0">
              <a:buNone/>
            </a:pPr>
            <a:r>
              <a:rPr lang="en-IN" dirty="0">
                <a:latin typeface="Courier New" panose="02070309020205020404" pitchFamily="49" charset="0"/>
                <a:cs typeface="Courier New" panose="02070309020205020404" pitchFamily="49" charset="0"/>
              </a:rPr>
              <a:t>) </a:t>
            </a:r>
          </a:p>
        </p:txBody>
      </p:sp>
      <p:sp>
        <p:nvSpPr>
          <p:cNvPr id="4" name="Date Placeholder 3">
            <a:extLst>
              <a:ext uri="{FF2B5EF4-FFF2-40B4-BE49-F238E27FC236}">
                <a16:creationId xmlns:a16="http://schemas.microsoft.com/office/drawing/2014/main" id="{46EB2C70-838D-944D-B4B4-1B8E0BA48AF3}"/>
              </a:ext>
            </a:extLst>
          </p:cNvPr>
          <p:cNvSpPr>
            <a:spLocks noGrp="1"/>
          </p:cNvSpPr>
          <p:nvPr>
            <p:ph type="dt" sz="half" idx="10"/>
          </p:nvPr>
        </p:nvSpPr>
        <p:spPr/>
        <p:txBody>
          <a:bodyPr/>
          <a:lstStyle/>
          <a:p>
            <a:fld id="{0ADB6FC2-848D-464F-9E96-5C5A7ABD3E00}" type="datetime7">
              <a:rPr lang="en-US" smtClean="0">
                <a:solidFill>
                  <a:srgbClr val="40458C"/>
                </a:solidFill>
              </a:rPr>
              <a:t>Dec-23</a:t>
            </a:fld>
            <a:endParaRPr lang="hi-IN">
              <a:solidFill>
                <a:srgbClr val="40458C"/>
              </a:solidFill>
            </a:endParaRPr>
          </a:p>
        </p:txBody>
      </p:sp>
      <p:sp>
        <p:nvSpPr>
          <p:cNvPr id="5" name="Footer Placeholder 4">
            <a:extLst>
              <a:ext uri="{FF2B5EF4-FFF2-40B4-BE49-F238E27FC236}">
                <a16:creationId xmlns:a16="http://schemas.microsoft.com/office/drawing/2014/main" id="{181E4B7C-E141-BF40-A091-761FD86F1250}"/>
              </a:ext>
            </a:extLst>
          </p:cNvPr>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6" name="Slide Number Placeholder 5">
            <a:extLst>
              <a:ext uri="{FF2B5EF4-FFF2-40B4-BE49-F238E27FC236}">
                <a16:creationId xmlns:a16="http://schemas.microsoft.com/office/drawing/2014/main" id="{1920E2CA-7022-FC41-979D-EDC707E10A4D}"/>
              </a:ext>
            </a:extLst>
          </p:cNvPr>
          <p:cNvSpPr>
            <a:spLocks noGrp="1"/>
          </p:cNvSpPr>
          <p:nvPr>
            <p:ph type="sldNum" sz="quarter" idx="12"/>
          </p:nvPr>
        </p:nvSpPr>
        <p:spPr/>
        <p:txBody>
          <a:bodyPr/>
          <a:lstStyle/>
          <a:p>
            <a:fld id="{65DBF2DD-4017-400A-B431-6CDAD3069103}" type="slidenum">
              <a:rPr lang="hi-IN" smtClean="0">
                <a:solidFill>
                  <a:srgbClr val="40458C"/>
                </a:solidFill>
              </a:rPr>
              <a:t>27</a:t>
            </a:fld>
            <a:endParaRPr lang="hi-IN">
              <a:solidFill>
                <a:srgbClr val="40458C"/>
              </a:solidFill>
            </a:endParaRPr>
          </a:p>
        </p:txBody>
      </p:sp>
    </p:spTree>
    <p:extLst>
      <p:ext uri="{BB962C8B-B14F-4D97-AF65-F5344CB8AC3E}">
        <p14:creationId xmlns:p14="http://schemas.microsoft.com/office/powerpoint/2010/main" val="193812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FD7C-2CE5-1F4D-ABF1-028717DC3184}"/>
              </a:ext>
            </a:extLst>
          </p:cNvPr>
          <p:cNvSpPr>
            <a:spLocks noGrp="1"/>
          </p:cNvSpPr>
          <p:nvPr>
            <p:ph type="title"/>
          </p:nvPr>
        </p:nvSpPr>
        <p:spPr/>
        <p:txBody>
          <a:bodyPr/>
          <a:lstStyle/>
          <a:p>
            <a:r>
              <a:rPr lang="en-US" dirty="0"/>
              <a:t>Importing Modules from Packages</a:t>
            </a:r>
          </a:p>
        </p:txBody>
      </p:sp>
      <p:sp>
        <p:nvSpPr>
          <p:cNvPr id="3" name="Content Placeholder 2">
            <a:extLst>
              <a:ext uri="{FF2B5EF4-FFF2-40B4-BE49-F238E27FC236}">
                <a16:creationId xmlns:a16="http://schemas.microsoft.com/office/drawing/2014/main" id="{CFF90497-3EB4-A344-9E1D-0288A999A91C}"/>
              </a:ext>
            </a:extLst>
          </p:cNvPr>
          <p:cNvSpPr>
            <a:spLocks noGrp="1"/>
          </p:cNvSpPr>
          <p:nvPr>
            <p:ph idx="1"/>
          </p:nvPr>
        </p:nvSpPr>
        <p:spPr>
          <a:xfrm>
            <a:off x="1524000" y="1600201"/>
            <a:ext cx="8915400" cy="4525963"/>
          </a:xfrm>
        </p:spPr>
        <p:txBody>
          <a:bodyPr>
            <a:normAutofit/>
          </a:bodyPr>
          <a:lstStyle/>
          <a:p>
            <a:pPr marL="0" indent="0">
              <a:buNone/>
            </a:pPr>
            <a:r>
              <a:rPr lang="en-IN" b="1" dirty="0">
                <a:latin typeface="Courier New" panose="02070309020205020404" pitchFamily="49" charset="0"/>
                <a:cs typeface="Courier New" panose="02070309020205020404" pitchFamily="49" charset="0"/>
              </a:rPr>
              <a:t>from </a:t>
            </a:r>
            <a:r>
              <a:rPr lang="en-IN" b="1" dirty="0" err="1">
                <a:latin typeface="Courier New" panose="02070309020205020404" pitchFamily="49" charset="0"/>
                <a:cs typeface="Courier New" panose="02070309020205020404" pitchFamily="49" charset="0"/>
              </a:rPr>
              <a:t>sound.effects.echo</a:t>
            </a:r>
            <a:r>
              <a:rPr lang="en-IN" b="1" dirty="0">
                <a:latin typeface="Courier New" panose="02070309020205020404" pitchFamily="49" charset="0"/>
                <a:cs typeface="Courier New" panose="02070309020205020404" pitchFamily="49" charset="0"/>
              </a:rPr>
              <a:t> import </a:t>
            </a:r>
            <a:r>
              <a:rPr lang="en-IN" b="1" dirty="0" err="1">
                <a:latin typeface="Courier New" panose="02070309020205020404" pitchFamily="49" charset="0"/>
                <a:cs typeface="Courier New" panose="02070309020205020404" pitchFamily="49" charset="0"/>
              </a:rPr>
              <a:t>echofilter</a:t>
            </a:r>
            <a:r>
              <a:rPr lang="en-IN" b="1" dirty="0">
                <a:latin typeface="Courier New" panose="02070309020205020404" pitchFamily="49" charset="0"/>
                <a:cs typeface="Courier New" panose="02070309020205020404" pitchFamily="49" charset="0"/>
              </a:rPr>
              <a:t> </a:t>
            </a:r>
          </a:p>
          <a:p>
            <a:endParaRPr lang="en-IN" dirty="0"/>
          </a:p>
          <a:p>
            <a:r>
              <a:rPr lang="en-IN" dirty="0"/>
              <a:t>This loads the submodule </a:t>
            </a:r>
            <a:r>
              <a:rPr lang="en-IN" dirty="0">
                <a:latin typeface="Courier New" panose="02070309020205020404" pitchFamily="49" charset="0"/>
                <a:cs typeface="Courier New" panose="02070309020205020404" pitchFamily="49" charset="0"/>
              </a:rPr>
              <a:t>echo</a:t>
            </a:r>
            <a:r>
              <a:rPr lang="en-IN" dirty="0"/>
              <a:t>, but this makes its function </a:t>
            </a:r>
            <a:r>
              <a:rPr lang="en-IN" dirty="0" err="1">
                <a:latin typeface="Courier New" panose="02070309020205020404" pitchFamily="49" charset="0"/>
                <a:cs typeface="Courier New" panose="02070309020205020404" pitchFamily="49" charset="0"/>
              </a:rPr>
              <a:t>echofilter</a:t>
            </a:r>
            <a:r>
              <a:rPr lang="en-IN" dirty="0">
                <a:latin typeface="Courier New" panose="02070309020205020404" pitchFamily="49" charset="0"/>
                <a:cs typeface="Courier New" panose="02070309020205020404" pitchFamily="49" charset="0"/>
              </a:rPr>
              <a:t>()</a:t>
            </a:r>
            <a:r>
              <a:rPr lang="en-IN" dirty="0"/>
              <a:t> directly available.</a:t>
            </a:r>
          </a:p>
          <a:p>
            <a:pPr marL="0" indent="0">
              <a:buNone/>
            </a:pPr>
            <a:endParaRPr lang="en-IN" dirty="0">
              <a:latin typeface="Courier New" panose="02070309020205020404" pitchFamily="49" charset="0"/>
              <a:cs typeface="Courier New" panose="02070309020205020404" pitchFamily="49" charset="0"/>
            </a:endParaRP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echofilter</a:t>
            </a:r>
            <a:r>
              <a:rPr lang="en-IN" dirty="0">
                <a:latin typeface="Courier New" panose="02070309020205020404" pitchFamily="49" charset="0"/>
                <a:cs typeface="Courier New" panose="02070309020205020404" pitchFamily="49" charset="0"/>
              </a:rPr>
              <a:t>(input, output,</a:t>
            </a:r>
          </a:p>
          <a:p>
            <a:pPr marL="0" indent="0">
              <a:buNone/>
            </a:pPr>
            <a:r>
              <a:rPr lang="en-IN" dirty="0">
                <a:latin typeface="Courier New" panose="02070309020205020404" pitchFamily="49" charset="0"/>
                <a:cs typeface="Courier New" panose="02070309020205020404" pitchFamily="49" charset="0"/>
              </a:rPr>
              <a:t>            delay=0.7, </a:t>
            </a:r>
            <a:r>
              <a:rPr lang="en-IN" dirty="0" err="1">
                <a:latin typeface="Courier New" panose="02070309020205020404" pitchFamily="49" charset="0"/>
                <a:cs typeface="Courier New" panose="02070309020205020404" pitchFamily="49" charset="0"/>
              </a:rPr>
              <a:t>atten</a:t>
            </a:r>
            <a:r>
              <a:rPr lang="en-IN" dirty="0">
                <a:latin typeface="Courier New" panose="02070309020205020404" pitchFamily="49" charset="0"/>
                <a:cs typeface="Courier New" panose="02070309020205020404" pitchFamily="49" charset="0"/>
              </a:rPr>
              <a:t>=4)</a:t>
            </a:r>
            <a:br>
              <a:rPr lang="en-IN" dirty="0"/>
            </a:br>
            <a:endParaRPr lang="en-US" dirty="0"/>
          </a:p>
        </p:txBody>
      </p:sp>
      <p:sp>
        <p:nvSpPr>
          <p:cNvPr id="4" name="Date Placeholder 3">
            <a:extLst>
              <a:ext uri="{FF2B5EF4-FFF2-40B4-BE49-F238E27FC236}">
                <a16:creationId xmlns:a16="http://schemas.microsoft.com/office/drawing/2014/main" id="{46EB2C70-838D-944D-B4B4-1B8E0BA48AF3}"/>
              </a:ext>
            </a:extLst>
          </p:cNvPr>
          <p:cNvSpPr>
            <a:spLocks noGrp="1"/>
          </p:cNvSpPr>
          <p:nvPr>
            <p:ph type="dt" sz="half" idx="10"/>
          </p:nvPr>
        </p:nvSpPr>
        <p:spPr/>
        <p:txBody>
          <a:bodyPr/>
          <a:lstStyle/>
          <a:p>
            <a:fld id="{0ADB6FC2-848D-464F-9E96-5C5A7ABD3E00}" type="datetime7">
              <a:rPr lang="en-US" smtClean="0">
                <a:solidFill>
                  <a:srgbClr val="40458C"/>
                </a:solidFill>
              </a:rPr>
              <a:t>Dec-23</a:t>
            </a:fld>
            <a:endParaRPr lang="hi-IN">
              <a:solidFill>
                <a:srgbClr val="40458C"/>
              </a:solidFill>
            </a:endParaRPr>
          </a:p>
        </p:txBody>
      </p:sp>
      <p:sp>
        <p:nvSpPr>
          <p:cNvPr id="5" name="Footer Placeholder 4">
            <a:extLst>
              <a:ext uri="{FF2B5EF4-FFF2-40B4-BE49-F238E27FC236}">
                <a16:creationId xmlns:a16="http://schemas.microsoft.com/office/drawing/2014/main" id="{181E4B7C-E141-BF40-A091-761FD86F1250}"/>
              </a:ext>
            </a:extLst>
          </p:cNvPr>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6" name="Slide Number Placeholder 5">
            <a:extLst>
              <a:ext uri="{FF2B5EF4-FFF2-40B4-BE49-F238E27FC236}">
                <a16:creationId xmlns:a16="http://schemas.microsoft.com/office/drawing/2014/main" id="{1920E2CA-7022-FC41-979D-EDC707E10A4D}"/>
              </a:ext>
            </a:extLst>
          </p:cNvPr>
          <p:cNvSpPr>
            <a:spLocks noGrp="1"/>
          </p:cNvSpPr>
          <p:nvPr>
            <p:ph type="sldNum" sz="quarter" idx="12"/>
          </p:nvPr>
        </p:nvSpPr>
        <p:spPr/>
        <p:txBody>
          <a:bodyPr/>
          <a:lstStyle/>
          <a:p>
            <a:fld id="{65DBF2DD-4017-400A-B431-6CDAD3069103}" type="slidenum">
              <a:rPr lang="hi-IN" smtClean="0">
                <a:solidFill>
                  <a:srgbClr val="40458C"/>
                </a:solidFill>
              </a:rPr>
              <a:t>28</a:t>
            </a:fld>
            <a:endParaRPr lang="hi-IN">
              <a:solidFill>
                <a:srgbClr val="40458C"/>
              </a:solidFill>
            </a:endParaRPr>
          </a:p>
        </p:txBody>
      </p:sp>
    </p:spTree>
    <p:extLst>
      <p:ext uri="{BB962C8B-B14F-4D97-AF65-F5344CB8AC3E}">
        <p14:creationId xmlns:p14="http://schemas.microsoft.com/office/powerpoint/2010/main" val="108643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79D5-34D1-5247-815D-3E4E241E763D}"/>
              </a:ext>
            </a:extLst>
          </p:cNvPr>
          <p:cNvSpPr>
            <a:spLocks noGrp="1"/>
          </p:cNvSpPr>
          <p:nvPr>
            <p:ph type="title"/>
          </p:nvPr>
        </p:nvSpPr>
        <p:spPr/>
        <p:txBody>
          <a:bodyPr/>
          <a:lstStyle/>
          <a:p>
            <a:r>
              <a:rPr lang="en-US" dirty="0"/>
              <a:t>Popular Packages</a:t>
            </a:r>
          </a:p>
        </p:txBody>
      </p:sp>
      <p:sp>
        <p:nvSpPr>
          <p:cNvPr id="3" name="Content Placeholder 2">
            <a:extLst>
              <a:ext uri="{FF2B5EF4-FFF2-40B4-BE49-F238E27FC236}">
                <a16:creationId xmlns:a16="http://schemas.microsoft.com/office/drawing/2014/main" id="{6CEF5FEA-B6D9-8442-A2E1-7D5DD5AB03A7}"/>
              </a:ext>
            </a:extLst>
          </p:cNvPr>
          <p:cNvSpPr>
            <a:spLocks noGrp="1"/>
          </p:cNvSpPr>
          <p:nvPr>
            <p:ph idx="1"/>
          </p:nvPr>
        </p:nvSpPr>
        <p:spPr/>
        <p:txBody>
          <a:bodyPr/>
          <a:lstStyle/>
          <a:p>
            <a:r>
              <a:rPr lang="en-US" dirty="0"/>
              <a:t>pandas, </a:t>
            </a:r>
            <a:r>
              <a:rPr lang="en-US" dirty="0" err="1"/>
              <a:t>numpy</a:t>
            </a:r>
            <a:r>
              <a:rPr lang="en-US" dirty="0"/>
              <a:t>, </a:t>
            </a:r>
            <a:r>
              <a:rPr lang="en-US" dirty="0" err="1"/>
              <a:t>scipy</a:t>
            </a:r>
            <a:r>
              <a:rPr lang="en-US" dirty="0"/>
              <a:t>, matplotlib, …</a:t>
            </a:r>
          </a:p>
          <a:p>
            <a:r>
              <a:rPr lang="en-US" dirty="0"/>
              <a:t>Provide a lot of useful functions</a:t>
            </a:r>
          </a:p>
          <a:p>
            <a:endParaRPr lang="en-US" dirty="0"/>
          </a:p>
        </p:txBody>
      </p:sp>
      <p:sp>
        <p:nvSpPr>
          <p:cNvPr id="4" name="Date Placeholder 3">
            <a:extLst>
              <a:ext uri="{FF2B5EF4-FFF2-40B4-BE49-F238E27FC236}">
                <a16:creationId xmlns:a16="http://schemas.microsoft.com/office/drawing/2014/main" id="{64ED5B55-AF66-0247-AE6F-58E0D454C095}"/>
              </a:ext>
            </a:extLst>
          </p:cNvPr>
          <p:cNvSpPr>
            <a:spLocks noGrp="1"/>
          </p:cNvSpPr>
          <p:nvPr>
            <p:ph type="dt" sz="half" idx="10"/>
          </p:nvPr>
        </p:nvSpPr>
        <p:spPr/>
        <p:txBody>
          <a:bodyPr/>
          <a:lstStyle/>
          <a:p>
            <a:fld id="{0ADB6FC2-848D-464F-9E96-5C5A7ABD3E00}" type="datetime7">
              <a:rPr lang="en-US" smtClean="0">
                <a:solidFill>
                  <a:srgbClr val="40458C"/>
                </a:solidFill>
              </a:rPr>
              <a:t>Dec-23</a:t>
            </a:fld>
            <a:endParaRPr lang="hi-IN">
              <a:solidFill>
                <a:srgbClr val="40458C"/>
              </a:solidFill>
            </a:endParaRPr>
          </a:p>
        </p:txBody>
      </p:sp>
      <p:sp>
        <p:nvSpPr>
          <p:cNvPr id="5" name="Footer Placeholder 4">
            <a:extLst>
              <a:ext uri="{FF2B5EF4-FFF2-40B4-BE49-F238E27FC236}">
                <a16:creationId xmlns:a16="http://schemas.microsoft.com/office/drawing/2014/main" id="{D5B81C15-0010-1B4F-ACF7-E8B510559149}"/>
              </a:ext>
            </a:extLst>
          </p:cNvPr>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6" name="Slide Number Placeholder 5">
            <a:extLst>
              <a:ext uri="{FF2B5EF4-FFF2-40B4-BE49-F238E27FC236}">
                <a16:creationId xmlns:a16="http://schemas.microsoft.com/office/drawing/2014/main" id="{6B4A483C-6A9A-4B4D-9AAE-6231203571FC}"/>
              </a:ext>
            </a:extLst>
          </p:cNvPr>
          <p:cNvSpPr>
            <a:spLocks noGrp="1"/>
          </p:cNvSpPr>
          <p:nvPr>
            <p:ph type="sldNum" sz="quarter" idx="12"/>
          </p:nvPr>
        </p:nvSpPr>
        <p:spPr/>
        <p:txBody>
          <a:bodyPr/>
          <a:lstStyle/>
          <a:p>
            <a:fld id="{65DBF2DD-4017-400A-B431-6CDAD3069103}" type="slidenum">
              <a:rPr lang="hi-IN" smtClean="0">
                <a:solidFill>
                  <a:srgbClr val="40458C"/>
                </a:solidFill>
              </a:rPr>
              <a:t>29</a:t>
            </a:fld>
            <a:endParaRPr lang="hi-IN">
              <a:solidFill>
                <a:srgbClr val="40458C"/>
              </a:solidFill>
            </a:endParaRPr>
          </a:p>
        </p:txBody>
      </p:sp>
    </p:spTree>
    <p:extLst>
      <p:ext uri="{BB962C8B-B14F-4D97-AF65-F5344CB8AC3E}">
        <p14:creationId xmlns:p14="http://schemas.microsoft.com/office/powerpoint/2010/main" val="1907014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File I/O</a:t>
            </a:r>
          </a:p>
        </p:txBody>
      </p:sp>
      <p:sp>
        <p:nvSpPr>
          <p:cNvPr id="8" name="Content Placeholder 7"/>
          <p:cNvSpPr>
            <a:spLocks noGrp="1"/>
          </p:cNvSpPr>
          <p:nvPr>
            <p:ph idx="1"/>
          </p:nvPr>
        </p:nvSpPr>
        <p:spPr/>
        <p:txBody>
          <a:bodyPr/>
          <a:lstStyle/>
          <a:p>
            <a:r>
              <a:rPr lang="en-US" dirty="0"/>
              <a:t>Files are persistent storage</a:t>
            </a:r>
          </a:p>
          <a:p>
            <a:r>
              <a:rPr lang="en-US" dirty="0"/>
              <a:t>Allow data to be stored beyond program lifetime</a:t>
            </a:r>
          </a:p>
          <a:p>
            <a:r>
              <a:rPr lang="en-US" dirty="0"/>
              <a:t>The basic operations on files are</a:t>
            </a:r>
          </a:p>
          <a:p>
            <a:pPr lvl="1"/>
            <a:r>
              <a:rPr lang="en-US" dirty="0"/>
              <a:t> open, close, read, write</a:t>
            </a:r>
          </a:p>
          <a:p>
            <a:pPr lvl="0"/>
            <a:r>
              <a:rPr lang="en-US" dirty="0">
                <a:solidFill>
                  <a:schemeClr val="tx2"/>
                </a:solidFill>
              </a:rPr>
              <a:t>Python treat files as sequence of lines</a:t>
            </a:r>
          </a:p>
          <a:p>
            <a:pPr lvl="1"/>
            <a:r>
              <a:rPr lang="en-US" dirty="0">
                <a:solidFill>
                  <a:schemeClr val="tx2"/>
                </a:solidFill>
              </a:rPr>
              <a:t>sequence operations work for the data read from files</a:t>
            </a:r>
          </a:p>
        </p:txBody>
      </p:sp>
      <p:sp>
        <p:nvSpPr>
          <p:cNvPr id="4" name="Date Placeholder 3"/>
          <p:cNvSpPr>
            <a:spLocks noGrp="1"/>
          </p:cNvSpPr>
          <p:nvPr>
            <p:ph type="dt" sz="half" idx="10"/>
          </p:nvPr>
        </p:nvSpPr>
        <p:spPr/>
        <p:txBody>
          <a:bodyPr/>
          <a:lstStyle/>
          <a:p>
            <a:fld id="{EE55404B-6494-4867-8200-570EC2E72DF0}" type="datetime7">
              <a:rPr lang="en-US" smtClean="0">
                <a:solidFill>
                  <a:srgbClr val="40458C"/>
                </a:solidFill>
              </a:rPr>
              <a:t>Dec-23</a:t>
            </a:fld>
            <a:endParaRPr lang="hi-IN">
              <a:solidFill>
                <a:srgbClr val="40458C"/>
              </a:solidFill>
            </a:endParaRPr>
          </a:p>
        </p:txBody>
      </p:sp>
      <p:sp>
        <p:nvSpPr>
          <p:cNvPr id="6" name="Footer Placeholder 5"/>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5" name="Slide Number Placeholder 4"/>
          <p:cNvSpPr>
            <a:spLocks noGrp="1"/>
          </p:cNvSpPr>
          <p:nvPr>
            <p:ph type="sldNum" sz="quarter" idx="12"/>
          </p:nvPr>
        </p:nvSpPr>
        <p:spPr>
          <a:xfrm>
            <a:off x="8077200" y="6197601"/>
            <a:ext cx="2133600" cy="365125"/>
          </a:xfrm>
        </p:spPr>
        <p:txBody>
          <a:bodyPr/>
          <a:lstStyle/>
          <a:p>
            <a:fld id="{65DBF2DD-4017-400A-B431-6CDAD3069103}" type="slidenum">
              <a:rPr lang="hi-IN" smtClean="0">
                <a:solidFill>
                  <a:srgbClr val="40458C"/>
                </a:solidFill>
              </a:rPr>
              <a:t>3</a:t>
            </a:fld>
            <a:endParaRPr lang="hi-IN">
              <a:solidFill>
                <a:srgbClr val="40458C"/>
              </a:solidFill>
            </a:endParaRPr>
          </a:p>
        </p:txBody>
      </p:sp>
    </p:spTree>
    <p:extLst>
      <p:ext uri="{BB962C8B-B14F-4D97-AF65-F5344CB8AC3E}">
        <p14:creationId xmlns:p14="http://schemas.microsoft.com/office/powerpoint/2010/main" val="230586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fade">
                                      <p:cBhvr>
                                        <p:cTn id="28"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00007AC6-9FCD-AAAE-DEE8-62FBFA0C841C}"/>
              </a:ext>
            </a:extLst>
          </p:cNvPr>
          <p:cNvSpPr>
            <a:spLocks noGrp="1" noChangeArrowheads="1"/>
          </p:cNvSpPr>
          <p:nvPr>
            <p:ph type="ctrTitle"/>
          </p:nvPr>
        </p:nvSpPr>
        <p:spPr>
          <a:xfrm>
            <a:off x="2209800" y="1295400"/>
            <a:ext cx="7772400" cy="3048000"/>
          </a:xfrm>
        </p:spPr>
        <p:txBody>
          <a:bodyPr/>
          <a:lstStyle/>
          <a:p>
            <a:r>
              <a:rPr lang="en-US" altLang="en-US">
                <a:effectLst>
                  <a:outerShdw blurRad="38100" dist="38100" dir="2700000" algn="tl">
                    <a:srgbClr val="000000"/>
                  </a:outerShdw>
                </a:effectLst>
              </a:rPr>
              <a:t>Object Oriented Programming</a:t>
            </a:r>
            <a:br>
              <a:rPr lang="en-US" altLang="en-US">
                <a:effectLst>
                  <a:outerShdw blurRad="38100" dist="38100" dir="2700000" algn="tl">
                    <a:srgbClr val="000000"/>
                  </a:outerShdw>
                </a:effectLst>
              </a:rPr>
            </a:br>
            <a:r>
              <a:rPr lang="en-US" altLang="en-US">
                <a:effectLst>
                  <a:outerShdw blurRad="38100" dist="38100" dir="2700000" algn="tl">
                    <a:srgbClr val="000000"/>
                  </a:outerShdw>
                </a:effectLst>
              </a:rPr>
              <a:t>in Python:</a:t>
            </a:r>
            <a:br>
              <a:rPr lang="en-US" altLang="en-US">
                <a:effectLst>
                  <a:outerShdw blurRad="38100" dist="38100" dir="2700000" algn="tl">
                    <a:srgbClr val="000000"/>
                  </a:outerShdw>
                </a:effectLst>
              </a:rPr>
            </a:br>
            <a:r>
              <a:rPr lang="en-US" altLang="en-US">
                <a:effectLst>
                  <a:outerShdw blurRad="38100" dist="38100" dir="2700000" algn="tl">
                    <a:srgbClr val="000000"/>
                  </a:outerShdw>
                </a:effectLst>
              </a:rPr>
              <a:t>Defining Classes</a:t>
            </a:r>
          </a:p>
        </p:txBody>
      </p:sp>
      <p:pic>
        <p:nvPicPr>
          <p:cNvPr id="23556" name="Picture 4" descr="j0133459">
            <a:extLst>
              <a:ext uri="{FF2B5EF4-FFF2-40B4-BE49-F238E27FC236}">
                <a16:creationId xmlns:a16="http://schemas.microsoft.com/office/drawing/2014/main" id="{981AAFBE-72B9-437E-A39F-CDE03E99A5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3352801"/>
            <a:ext cx="3529013" cy="320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3942C282-0CD9-A5D3-A949-7EA7AC4EAAF0}"/>
              </a:ext>
            </a:extLst>
          </p:cNvPr>
          <p:cNvSpPr>
            <a:spLocks noGrp="1" noChangeArrowheads="1"/>
          </p:cNvSpPr>
          <p:nvPr>
            <p:ph type="title"/>
          </p:nvPr>
        </p:nvSpPr>
        <p:spPr/>
        <p:txBody>
          <a:bodyPr/>
          <a:lstStyle/>
          <a:p>
            <a:r>
              <a:rPr lang="en-US" altLang="en-US">
                <a:effectLst>
                  <a:outerShdw blurRad="38100" dist="38100" dir="2700000" algn="tl">
                    <a:srgbClr val="000000"/>
                  </a:outerShdw>
                </a:effectLst>
              </a:rPr>
              <a:t>It’s all objects…</a:t>
            </a:r>
          </a:p>
        </p:txBody>
      </p:sp>
      <p:sp>
        <p:nvSpPr>
          <p:cNvPr id="25603" name="Rectangle 3">
            <a:extLst>
              <a:ext uri="{FF2B5EF4-FFF2-40B4-BE49-F238E27FC236}">
                <a16:creationId xmlns:a16="http://schemas.microsoft.com/office/drawing/2014/main" id="{EF7ABA61-0347-D317-9523-46C36C1ED915}"/>
              </a:ext>
            </a:extLst>
          </p:cNvPr>
          <p:cNvSpPr>
            <a:spLocks noGrp="1" noChangeArrowheads="1"/>
          </p:cNvSpPr>
          <p:nvPr>
            <p:ph idx="1"/>
          </p:nvPr>
        </p:nvSpPr>
        <p:spPr/>
        <p:txBody>
          <a:bodyPr>
            <a:normAutofit fontScale="92500" lnSpcReduction="10000"/>
          </a:bodyPr>
          <a:lstStyle/>
          <a:p>
            <a:r>
              <a:rPr lang="en-US" altLang="en-US"/>
              <a:t>Everything in Python is really an object.</a:t>
            </a:r>
          </a:p>
          <a:p>
            <a:pPr lvl="1"/>
            <a:r>
              <a:rPr lang="en-US" altLang="en-US" sz="2800"/>
              <a:t>We’ve seen hints of this already…</a:t>
            </a:r>
            <a:br>
              <a:rPr lang="en-US" altLang="en-US" sz="2800"/>
            </a:br>
            <a:r>
              <a:rPr lang="en-US" altLang="en-US" sz="2800" b="1">
                <a:solidFill>
                  <a:srgbClr val="008000"/>
                </a:solidFill>
                <a:latin typeface="Courier New" panose="02070309020205020404" pitchFamily="49" charset="0"/>
              </a:rPr>
              <a:t>“hello”</a:t>
            </a:r>
            <a:r>
              <a:rPr lang="en-US" altLang="en-US" sz="2800" b="1">
                <a:latin typeface="Courier New" panose="02070309020205020404" pitchFamily="49" charset="0"/>
              </a:rPr>
              <a:t>.upper()</a:t>
            </a:r>
            <a:br>
              <a:rPr lang="en-US" altLang="en-US" sz="2800" b="1">
                <a:latin typeface="Courier New" panose="02070309020205020404" pitchFamily="49" charset="0"/>
              </a:rPr>
            </a:br>
            <a:r>
              <a:rPr lang="en-US" altLang="en-US" sz="2800" b="1">
                <a:latin typeface="Courier New" panose="02070309020205020404" pitchFamily="49" charset="0"/>
              </a:rPr>
              <a:t>list3.append(</a:t>
            </a:r>
            <a:r>
              <a:rPr lang="en-US" altLang="en-US" sz="2800" b="1">
                <a:solidFill>
                  <a:srgbClr val="008000"/>
                </a:solidFill>
                <a:latin typeface="Courier New" panose="02070309020205020404" pitchFamily="49" charset="0"/>
              </a:rPr>
              <a:t>‘a’</a:t>
            </a:r>
            <a:r>
              <a:rPr lang="en-US" altLang="en-US" sz="2800" b="1">
                <a:latin typeface="Courier New" panose="02070309020205020404" pitchFamily="49" charset="0"/>
              </a:rPr>
              <a:t>)</a:t>
            </a:r>
            <a:br>
              <a:rPr lang="en-US" altLang="en-US" sz="2800" b="1">
                <a:latin typeface="Courier New" panose="02070309020205020404" pitchFamily="49" charset="0"/>
              </a:rPr>
            </a:br>
            <a:r>
              <a:rPr lang="en-US" altLang="en-US" sz="2800" b="1">
                <a:latin typeface="Courier New" panose="02070309020205020404" pitchFamily="49" charset="0"/>
              </a:rPr>
              <a:t>dict2.keys()</a:t>
            </a:r>
          </a:p>
          <a:p>
            <a:pPr lvl="1"/>
            <a:r>
              <a:rPr lang="en-US" altLang="en-US" sz="2800"/>
              <a:t>These look like Java or C++ method calls.</a:t>
            </a:r>
          </a:p>
          <a:p>
            <a:pPr lvl="1"/>
            <a:r>
              <a:rPr lang="en-US" altLang="en-US" sz="2800"/>
              <a:t>New object classes can easily be defined in addition to these built-in data-types.</a:t>
            </a:r>
          </a:p>
          <a:p>
            <a:r>
              <a:rPr lang="en-US" altLang="en-US"/>
              <a:t>In fact, programming in Python is typically done in an object oriented fashion.</a:t>
            </a:r>
          </a:p>
          <a:p>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358E4EB5-D437-AFA1-325E-D3C6BA5A719B}"/>
              </a:ext>
            </a:extLst>
          </p:cNvPr>
          <p:cNvSpPr>
            <a:spLocks noGrp="1" noChangeArrowheads="1"/>
          </p:cNvSpPr>
          <p:nvPr>
            <p:ph type="title"/>
          </p:nvPr>
        </p:nvSpPr>
        <p:spPr/>
        <p:txBody>
          <a:bodyPr/>
          <a:lstStyle/>
          <a:p>
            <a:r>
              <a:rPr lang="en-US" altLang="en-US">
                <a:effectLst>
                  <a:outerShdw blurRad="38100" dist="38100" dir="2700000" algn="tl">
                    <a:srgbClr val="000000"/>
                  </a:outerShdw>
                </a:effectLst>
              </a:rPr>
              <a:t>Defining a Class</a:t>
            </a:r>
          </a:p>
        </p:txBody>
      </p:sp>
      <p:sp>
        <p:nvSpPr>
          <p:cNvPr id="27651" name="Rectangle 3">
            <a:extLst>
              <a:ext uri="{FF2B5EF4-FFF2-40B4-BE49-F238E27FC236}">
                <a16:creationId xmlns:a16="http://schemas.microsoft.com/office/drawing/2014/main" id="{1ED2B029-5EB9-7781-BA36-15D316977C15}"/>
              </a:ext>
            </a:extLst>
          </p:cNvPr>
          <p:cNvSpPr>
            <a:spLocks noGrp="1" noChangeArrowheads="1"/>
          </p:cNvSpPr>
          <p:nvPr>
            <p:ph idx="1"/>
          </p:nvPr>
        </p:nvSpPr>
        <p:spPr>
          <a:xfrm>
            <a:off x="2209800" y="1600200"/>
            <a:ext cx="7772400" cy="4419600"/>
          </a:xfrm>
        </p:spPr>
        <p:txBody>
          <a:bodyPr/>
          <a:lstStyle/>
          <a:p>
            <a:pPr>
              <a:lnSpc>
                <a:spcPct val="90000"/>
              </a:lnSpc>
            </a:pPr>
            <a:r>
              <a:rPr lang="en-US" altLang="en-US"/>
              <a:t>A </a:t>
            </a:r>
            <a:r>
              <a:rPr lang="en-US" altLang="en-US" i="1">
                <a:solidFill>
                  <a:schemeClr val="accent2"/>
                </a:solidFill>
              </a:rPr>
              <a:t>class </a:t>
            </a:r>
            <a:r>
              <a:rPr lang="en-US" altLang="en-US"/>
              <a:t>is a special data type which defines how to build a certain kind of object.</a:t>
            </a:r>
          </a:p>
          <a:p>
            <a:pPr>
              <a:lnSpc>
                <a:spcPct val="90000"/>
              </a:lnSpc>
            </a:pPr>
            <a:r>
              <a:rPr lang="en-US" altLang="en-US"/>
              <a:t>The </a:t>
            </a:r>
            <a:r>
              <a:rPr lang="en-US" altLang="en-US" i="1">
                <a:solidFill>
                  <a:schemeClr val="accent2"/>
                </a:solidFill>
              </a:rPr>
              <a:t>class</a:t>
            </a:r>
            <a:r>
              <a:rPr lang="en-US" altLang="en-US"/>
              <a:t> also stores some data items that are shared by all the instances of this class</a:t>
            </a:r>
          </a:p>
          <a:p>
            <a:pPr>
              <a:lnSpc>
                <a:spcPct val="90000"/>
              </a:lnSpc>
            </a:pPr>
            <a:r>
              <a:rPr lang="en-US" altLang="en-US" i="1">
                <a:solidFill>
                  <a:schemeClr val="accent2"/>
                </a:solidFill>
              </a:rPr>
              <a:t>Instances </a:t>
            </a:r>
            <a:r>
              <a:rPr lang="en-US" altLang="en-US"/>
              <a:t>are objects that are created which follow the definition given inside of the class</a:t>
            </a:r>
          </a:p>
          <a:p>
            <a:pPr>
              <a:lnSpc>
                <a:spcPct val="90000"/>
              </a:lnSpc>
            </a:pPr>
            <a:r>
              <a:rPr lang="en-US" altLang="en-US"/>
              <a:t>Python doesn’t use separate class interface definitions as in some languages</a:t>
            </a:r>
          </a:p>
          <a:p>
            <a:pPr>
              <a:lnSpc>
                <a:spcPct val="90000"/>
              </a:lnSpc>
            </a:pPr>
            <a:r>
              <a:rPr lang="en-US" altLang="en-US"/>
              <a:t>You just define the class and then use it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1814AB23-9667-2F2A-B5F8-22171E11B9C8}"/>
              </a:ext>
            </a:extLst>
          </p:cNvPr>
          <p:cNvSpPr>
            <a:spLocks noGrp="1" noChangeArrowheads="1"/>
          </p:cNvSpPr>
          <p:nvPr>
            <p:ph type="title"/>
          </p:nvPr>
        </p:nvSpPr>
        <p:spPr/>
        <p:txBody>
          <a:bodyPr/>
          <a:lstStyle/>
          <a:p>
            <a:r>
              <a:rPr lang="en-US" altLang="en-US">
                <a:effectLst>
                  <a:outerShdw blurRad="38100" dist="38100" dir="2700000" algn="tl">
                    <a:srgbClr val="000000"/>
                  </a:outerShdw>
                </a:effectLst>
              </a:rPr>
              <a:t>Methods in Classes</a:t>
            </a:r>
          </a:p>
        </p:txBody>
      </p:sp>
      <p:sp>
        <p:nvSpPr>
          <p:cNvPr id="29699" name="Rectangle 3">
            <a:extLst>
              <a:ext uri="{FF2B5EF4-FFF2-40B4-BE49-F238E27FC236}">
                <a16:creationId xmlns:a16="http://schemas.microsoft.com/office/drawing/2014/main" id="{F8E616E4-3644-3817-54B4-03FF7166C82F}"/>
              </a:ext>
            </a:extLst>
          </p:cNvPr>
          <p:cNvSpPr>
            <a:spLocks noGrp="1" noChangeArrowheads="1"/>
          </p:cNvSpPr>
          <p:nvPr>
            <p:ph idx="1"/>
          </p:nvPr>
        </p:nvSpPr>
        <p:spPr>
          <a:xfrm>
            <a:off x="2209800" y="1524000"/>
            <a:ext cx="7772400" cy="4495800"/>
          </a:xfrm>
        </p:spPr>
        <p:txBody>
          <a:bodyPr/>
          <a:lstStyle/>
          <a:p>
            <a:r>
              <a:rPr lang="en-US" altLang="en-US"/>
              <a:t>Define a </a:t>
            </a:r>
            <a:r>
              <a:rPr lang="en-US" altLang="en-US" i="1">
                <a:solidFill>
                  <a:schemeClr val="accent2"/>
                </a:solidFill>
              </a:rPr>
              <a:t>method </a:t>
            </a:r>
            <a:r>
              <a:rPr lang="en-US" altLang="en-US"/>
              <a:t>in a </a:t>
            </a:r>
            <a:r>
              <a:rPr lang="en-US" altLang="en-US" i="1">
                <a:solidFill>
                  <a:schemeClr val="accent2"/>
                </a:solidFill>
              </a:rPr>
              <a:t>class </a:t>
            </a:r>
            <a:r>
              <a:rPr lang="en-US" altLang="en-US"/>
              <a:t>by including function definitions within the scope of the class block</a:t>
            </a:r>
          </a:p>
          <a:p>
            <a:r>
              <a:rPr lang="en-US" altLang="en-US"/>
              <a:t>There must be a special first argument </a:t>
            </a:r>
            <a:r>
              <a:rPr lang="en-US" altLang="en-US" b="1" i="1">
                <a:solidFill>
                  <a:schemeClr val="accent2"/>
                </a:solidFill>
                <a:latin typeface="Courier New" panose="02070309020205020404" pitchFamily="49" charset="0"/>
              </a:rPr>
              <a:t>self</a:t>
            </a:r>
            <a:r>
              <a:rPr lang="en-US" altLang="en-US" i="1">
                <a:solidFill>
                  <a:schemeClr val="accent2"/>
                </a:solidFill>
              </a:rPr>
              <a:t> </a:t>
            </a:r>
            <a:r>
              <a:rPr lang="en-US" altLang="en-US"/>
              <a:t>in </a:t>
            </a:r>
            <a:r>
              <a:rPr lang="en-US" altLang="en-US" i="1" u="sng"/>
              <a:t>all</a:t>
            </a:r>
            <a:r>
              <a:rPr lang="en-US" altLang="en-US"/>
              <a:t> of method definitions which gets bound to the calling instance</a:t>
            </a:r>
          </a:p>
          <a:p>
            <a:r>
              <a:rPr lang="en-US" altLang="en-US"/>
              <a:t>There is usually a special method called </a:t>
            </a:r>
            <a:r>
              <a:rPr lang="en-US" altLang="en-US" b="1" i="1">
                <a:solidFill>
                  <a:schemeClr val="accent2"/>
                </a:solidFill>
                <a:latin typeface="Courier New" panose="02070309020205020404" pitchFamily="49" charset="0"/>
              </a:rPr>
              <a:t>__init__</a:t>
            </a:r>
            <a:r>
              <a:rPr lang="en-US" altLang="en-US" i="1">
                <a:solidFill>
                  <a:schemeClr val="accent2"/>
                </a:solidFill>
              </a:rPr>
              <a:t> </a:t>
            </a:r>
            <a:r>
              <a:rPr lang="en-US" altLang="en-US"/>
              <a:t>in most classes</a:t>
            </a:r>
          </a:p>
          <a:p>
            <a:r>
              <a:rPr lang="en-US" altLang="en-US"/>
              <a:t>We’ll talk about both later…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CB28E546-A0C2-66F9-D105-9A7711F47C6A}"/>
              </a:ext>
            </a:extLst>
          </p:cNvPr>
          <p:cNvSpPr>
            <a:spLocks noGrp="1" noChangeArrowheads="1"/>
          </p:cNvSpPr>
          <p:nvPr>
            <p:ph type="title"/>
          </p:nvPr>
        </p:nvSpPr>
        <p:spPr/>
        <p:txBody>
          <a:bodyPr/>
          <a:lstStyle/>
          <a:p>
            <a:r>
              <a:rPr lang="en-US" altLang="en-US">
                <a:effectLst>
                  <a:outerShdw blurRad="38100" dist="38100" dir="2700000" algn="tl">
                    <a:srgbClr val="000000"/>
                  </a:outerShdw>
                </a:effectLst>
              </a:rPr>
              <a:t>A simple class def: </a:t>
            </a:r>
            <a:r>
              <a:rPr lang="en-US" altLang="en-US" i="1">
                <a:effectLst>
                  <a:outerShdw blurRad="38100" dist="38100" dir="2700000" algn="tl">
                    <a:srgbClr val="000000"/>
                  </a:outerShdw>
                </a:effectLst>
              </a:rPr>
              <a:t>student</a:t>
            </a:r>
          </a:p>
        </p:txBody>
      </p:sp>
      <p:sp>
        <p:nvSpPr>
          <p:cNvPr id="31747" name="Rectangle 3">
            <a:extLst>
              <a:ext uri="{FF2B5EF4-FFF2-40B4-BE49-F238E27FC236}">
                <a16:creationId xmlns:a16="http://schemas.microsoft.com/office/drawing/2014/main" id="{C0E0B3F1-1C7C-E937-59F8-2E6F6F8CBB6B}"/>
              </a:ext>
            </a:extLst>
          </p:cNvPr>
          <p:cNvSpPr>
            <a:spLocks noGrp="1" noChangeArrowheads="1"/>
          </p:cNvSpPr>
          <p:nvPr>
            <p:ph idx="1"/>
          </p:nvPr>
        </p:nvSpPr>
        <p:spPr>
          <a:xfrm>
            <a:off x="2209800" y="1828800"/>
            <a:ext cx="7772400" cy="4419600"/>
          </a:xfrm>
        </p:spPr>
        <p:txBody>
          <a:bodyPr/>
          <a:lstStyle/>
          <a:p>
            <a:pPr>
              <a:buFont typeface="Symbol" panose="05050102010706020507" pitchFamily="18" charset="2"/>
              <a:buNone/>
            </a:pPr>
            <a:r>
              <a:rPr lang="en-US" altLang="en-US" sz="3200">
                <a:solidFill>
                  <a:srgbClr val="FF9933"/>
                </a:solidFill>
                <a:latin typeface="Courier New" panose="02070309020205020404" pitchFamily="49" charset="0"/>
              </a:rPr>
              <a:t>class</a:t>
            </a:r>
            <a:r>
              <a:rPr lang="en-US" altLang="en-US" sz="3200">
                <a:latin typeface="Courier New" panose="02070309020205020404" pitchFamily="49" charset="0"/>
              </a:rPr>
              <a:t> </a:t>
            </a:r>
            <a:r>
              <a:rPr lang="en-US" altLang="en-US" sz="3200">
                <a:solidFill>
                  <a:schemeClr val="accent2"/>
                </a:solidFill>
                <a:latin typeface="Courier New" panose="02070309020205020404" pitchFamily="49" charset="0"/>
              </a:rPr>
              <a:t>student</a:t>
            </a:r>
            <a:r>
              <a:rPr lang="en-US" altLang="en-US" sz="3200">
                <a:latin typeface="Courier New" panose="02070309020205020404" pitchFamily="49" charset="0"/>
              </a:rPr>
              <a:t>:</a:t>
            </a:r>
            <a:br>
              <a:rPr lang="en-US" altLang="en-US" sz="3200">
                <a:latin typeface="Courier New" panose="02070309020205020404" pitchFamily="49" charset="0"/>
              </a:rPr>
            </a:br>
            <a:r>
              <a:rPr lang="en-US" altLang="en-US" sz="3200">
                <a:solidFill>
                  <a:srgbClr val="008000"/>
                </a:solidFill>
                <a:latin typeface="Courier New" panose="02070309020205020404" pitchFamily="49" charset="0"/>
              </a:rPr>
              <a:t>“““A class representing a student ”””</a:t>
            </a:r>
            <a:br>
              <a:rPr lang="en-US" altLang="en-US" sz="3200">
                <a:latin typeface="Courier New" panose="02070309020205020404" pitchFamily="49" charset="0"/>
              </a:rPr>
            </a:br>
            <a:r>
              <a:rPr lang="en-US" altLang="en-US" sz="3200">
                <a:solidFill>
                  <a:srgbClr val="FF9933"/>
                </a:solidFill>
                <a:latin typeface="Courier New" panose="02070309020205020404" pitchFamily="49" charset="0"/>
              </a:rPr>
              <a:t>def</a:t>
            </a:r>
            <a:r>
              <a:rPr lang="en-US" altLang="en-US" sz="3200">
                <a:latin typeface="Courier New" panose="02070309020205020404" pitchFamily="49" charset="0"/>
              </a:rPr>
              <a:t> </a:t>
            </a:r>
            <a:r>
              <a:rPr lang="en-US" altLang="en-US" sz="3200">
                <a:solidFill>
                  <a:schemeClr val="accent2"/>
                </a:solidFill>
                <a:latin typeface="Courier New" panose="02070309020205020404" pitchFamily="49" charset="0"/>
              </a:rPr>
              <a:t>__init__</a:t>
            </a:r>
            <a:r>
              <a:rPr lang="en-US" altLang="en-US" sz="3200">
                <a:latin typeface="Courier New" panose="02070309020205020404" pitchFamily="49" charset="0"/>
              </a:rPr>
              <a:t>(self,n,a):</a:t>
            </a:r>
            <a:br>
              <a:rPr lang="en-US" altLang="en-US" sz="3200">
                <a:latin typeface="Courier New" panose="02070309020205020404" pitchFamily="49" charset="0"/>
              </a:rPr>
            </a:br>
            <a:r>
              <a:rPr lang="en-US" altLang="en-US" sz="3200">
                <a:latin typeface="Courier New" panose="02070309020205020404" pitchFamily="49" charset="0"/>
              </a:rPr>
              <a:t>    self.full_name = n</a:t>
            </a:r>
            <a:br>
              <a:rPr lang="en-US" altLang="en-US" sz="3200">
                <a:latin typeface="Courier New" panose="02070309020205020404" pitchFamily="49" charset="0"/>
              </a:rPr>
            </a:br>
            <a:r>
              <a:rPr lang="en-US" altLang="en-US" sz="3200">
                <a:latin typeface="Courier New" panose="02070309020205020404" pitchFamily="49" charset="0"/>
              </a:rPr>
              <a:t>    self.age = a</a:t>
            </a:r>
            <a:br>
              <a:rPr lang="en-US" altLang="en-US" sz="3200">
                <a:latin typeface="Courier New" panose="02070309020205020404" pitchFamily="49" charset="0"/>
              </a:rPr>
            </a:br>
            <a:r>
              <a:rPr lang="en-US" altLang="en-US" sz="3200">
                <a:solidFill>
                  <a:srgbClr val="FF9933"/>
                </a:solidFill>
                <a:latin typeface="Courier New" panose="02070309020205020404" pitchFamily="49" charset="0"/>
              </a:rPr>
              <a:t>def</a:t>
            </a:r>
            <a:r>
              <a:rPr lang="en-US" altLang="en-US" sz="3200">
                <a:latin typeface="Courier New" panose="02070309020205020404" pitchFamily="49" charset="0"/>
              </a:rPr>
              <a:t> </a:t>
            </a:r>
            <a:r>
              <a:rPr lang="en-US" altLang="en-US" sz="3200">
                <a:solidFill>
                  <a:schemeClr val="accent2"/>
                </a:solidFill>
                <a:latin typeface="Courier New" panose="02070309020205020404" pitchFamily="49" charset="0"/>
              </a:rPr>
              <a:t>get_age</a:t>
            </a:r>
            <a:r>
              <a:rPr lang="en-US" altLang="en-US" sz="3200">
                <a:latin typeface="Courier New" panose="02070309020205020404" pitchFamily="49" charset="0"/>
              </a:rPr>
              <a:t>(self):</a:t>
            </a:r>
            <a:br>
              <a:rPr lang="en-US" altLang="en-US" sz="3200">
                <a:latin typeface="Courier New" panose="02070309020205020404" pitchFamily="49" charset="0"/>
              </a:rPr>
            </a:br>
            <a:r>
              <a:rPr lang="en-US" altLang="en-US" sz="3200">
                <a:latin typeface="Courier New" panose="02070309020205020404" pitchFamily="49" charset="0"/>
              </a:rPr>
              <a:t>    </a:t>
            </a:r>
            <a:r>
              <a:rPr lang="en-US" altLang="en-US" sz="3200">
                <a:solidFill>
                  <a:srgbClr val="FF9933"/>
                </a:solidFill>
                <a:latin typeface="Courier New" panose="02070309020205020404" pitchFamily="49" charset="0"/>
              </a:rPr>
              <a:t>return</a:t>
            </a:r>
            <a:r>
              <a:rPr lang="en-US" altLang="en-US" sz="3200">
                <a:latin typeface="Courier New" panose="02070309020205020404" pitchFamily="49" charset="0"/>
              </a:rPr>
              <a:t> self.age</a:t>
            </a:r>
            <a:endParaRPr lang="en-US" altLang="en-US" sz="3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0142A5C8-F086-4819-3112-12BFC8CDA11C}"/>
              </a:ext>
            </a:extLst>
          </p:cNvPr>
          <p:cNvSpPr>
            <a:spLocks noGrp="1" noChangeArrowheads="1"/>
          </p:cNvSpPr>
          <p:nvPr>
            <p:ph type="ctrTitle"/>
          </p:nvPr>
        </p:nvSpPr>
        <p:spPr>
          <a:xfrm>
            <a:off x="2209800" y="1524000"/>
            <a:ext cx="7772400" cy="3200400"/>
          </a:xfrm>
        </p:spPr>
        <p:txBody>
          <a:bodyPr/>
          <a:lstStyle/>
          <a:p>
            <a:r>
              <a:rPr lang="en-US" altLang="en-US">
                <a:effectLst>
                  <a:outerShdw blurRad="38100" dist="38100" dir="2700000" algn="tl">
                    <a:srgbClr val="000000"/>
                  </a:outerShdw>
                </a:effectLst>
              </a:rPr>
              <a:t>Creating and Deleting Instances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E6D12A5E-195F-D989-E8DE-94084BAFE32F}"/>
              </a:ext>
            </a:extLst>
          </p:cNvPr>
          <p:cNvSpPr>
            <a:spLocks noGrp="1" noChangeArrowheads="1"/>
          </p:cNvSpPr>
          <p:nvPr>
            <p:ph type="title"/>
          </p:nvPr>
        </p:nvSpPr>
        <p:spPr/>
        <p:txBody>
          <a:bodyPr/>
          <a:lstStyle/>
          <a:p>
            <a:r>
              <a:rPr lang="en-US" altLang="en-US">
                <a:effectLst>
                  <a:outerShdw blurRad="38100" dist="38100" dir="2700000" algn="tl">
                    <a:srgbClr val="000000"/>
                  </a:outerShdw>
                </a:effectLst>
              </a:rPr>
              <a:t>Instantiating Objects</a:t>
            </a:r>
          </a:p>
        </p:txBody>
      </p:sp>
      <p:sp>
        <p:nvSpPr>
          <p:cNvPr id="35843" name="Rectangle 3">
            <a:extLst>
              <a:ext uri="{FF2B5EF4-FFF2-40B4-BE49-F238E27FC236}">
                <a16:creationId xmlns:a16="http://schemas.microsoft.com/office/drawing/2014/main" id="{755A61BC-9FA1-21C7-8CE6-DD0B70F6C74E}"/>
              </a:ext>
            </a:extLst>
          </p:cNvPr>
          <p:cNvSpPr>
            <a:spLocks noGrp="1" noChangeArrowheads="1"/>
          </p:cNvSpPr>
          <p:nvPr>
            <p:ph idx="1"/>
          </p:nvPr>
        </p:nvSpPr>
        <p:spPr/>
        <p:txBody>
          <a:bodyPr>
            <a:normAutofit/>
          </a:bodyPr>
          <a:lstStyle/>
          <a:p>
            <a:r>
              <a:rPr lang="en-US" altLang="en-US"/>
              <a:t>There is no “new” keyword as in Java.</a:t>
            </a:r>
          </a:p>
          <a:p>
            <a:r>
              <a:rPr lang="en-US" altLang="en-US"/>
              <a:t>Just use the class name with ( ) notation and assign the result to a variable</a:t>
            </a:r>
            <a:endParaRPr lang="en-US" altLang="en-US">
              <a:latin typeface="Courier New" panose="02070309020205020404" pitchFamily="49" charset="0"/>
            </a:endParaRPr>
          </a:p>
          <a:p>
            <a:r>
              <a:rPr lang="en-US" altLang="en-US">
                <a:latin typeface="Courier New" panose="02070309020205020404" pitchFamily="49" charset="0"/>
              </a:rPr>
              <a:t>__init__</a:t>
            </a:r>
            <a:r>
              <a:rPr lang="en-US" altLang="en-US"/>
              <a:t> serves as a constructor for the class. Usually does some initialization work</a:t>
            </a:r>
          </a:p>
          <a:p>
            <a:r>
              <a:rPr lang="en-US" altLang="en-US"/>
              <a:t>The arguments passed to the class name are given to its</a:t>
            </a:r>
            <a:r>
              <a:rPr lang="en-US" altLang="en-US">
                <a:latin typeface="Courier New" panose="02070309020205020404" pitchFamily="49" charset="0"/>
              </a:rPr>
              <a:t> __init__() </a:t>
            </a:r>
            <a:r>
              <a:rPr lang="en-US" altLang="en-US"/>
              <a:t> method  </a:t>
            </a:r>
          </a:p>
          <a:p>
            <a:r>
              <a:rPr lang="en-US" altLang="en-US"/>
              <a:t>So, the __init__ method for student is passed “Bob” and 21 and the new class instance is bound to b:</a:t>
            </a:r>
          </a:p>
          <a:p>
            <a:pPr algn="ctr">
              <a:buFont typeface="Symbol" panose="05050102010706020507" pitchFamily="18" charset="2"/>
              <a:buNone/>
            </a:pPr>
            <a:r>
              <a:rPr lang="en-US" altLang="en-US">
                <a:latin typeface="Courier New" panose="02070309020205020404" pitchFamily="49" charset="0"/>
              </a:rPr>
              <a:t>b = student(</a:t>
            </a:r>
            <a:r>
              <a:rPr lang="en-US" altLang="en-US">
                <a:solidFill>
                  <a:srgbClr val="008000"/>
                </a:solidFill>
                <a:latin typeface="Courier New" panose="02070309020205020404" pitchFamily="49" charset="0"/>
              </a:rPr>
              <a:t>“Bob”, 21</a:t>
            </a:r>
            <a:r>
              <a:rPr lang="en-US" altLang="en-US">
                <a:latin typeface="Courier New" panose="02070309020205020404" pitchFamily="49" charset="0"/>
              </a:rPr>
              <a:t>)</a:t>
            </a:r>
            <a:br>
              <a:rPr lang="en-US" altLang="en-US">
                <a:latin typeface="Courier New" panose="02070309020205020404" pitchFamily="49" charset="0"/>
              </a:rPr>
            </a:br>
            <a:endParaRPr lang="en-US" altLang="en-US">
              <a:latin typeface="Courier New" panose="020703090202050204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AF852D46-EFB2-0D22-20E4-29908CFF9992}"/>
              </a:ext>
            </a:extLst>
          </p:cNvPr>
          <p:cNvSpPr>
            <a:spLocks noGrp="1" noChangeArrowheads="1"/>
          </p:cNvSpPr>
          <p:nvPr>
            <p:ph type="title"/>
          </p:nvPr>
        </p:nvSpPr>
        <p:spPr/>
        <p:txBody>
          <a:bodyPr/>
          <a:lstStyle/>
          <a:p>
            <a:r>
              <a:rPr lang="en-US" altLang="en-US">
                <a:effectLst>
                  <a:outerShdw blurRad="38100" dist="38100" dir="2700000" algn="tl">
                    <a:srgbClr val="000000"/>
                  </a:outerShdw>
                </a:effectLst>
              </a:rPr>
              <a:t>Constructor: __init__</a:t>
            </a:r>
          </a:p>
        </p:txBody>
      </p:sp>
      <p:sp>
        <p:nvSpPr>
          <p:cNvPr id="37891" name="Rectangle 3">
            <a:extLst>
              <a:ext uri="{FF2B5EF4-FFF2-40B4-BE49-F238E27FC236}">
                <a16:creationId xmlns:a16="http://schemas.microsoft.com/office/drawing/2014/main" id="{B6EEA7B5-A0FB-2CC2-44F1-A4B4F37FE2A1}"/>
              </a:ext>
            </a:extLst>
          </p:cNvPr>
          <p:cNvSpPr>
            <a:spLocks noGrp="1" noChangeArrowheads="1"/>
          </p:cNvSpPr>
          <p:nvPr>
            <p:ph idx="1"/>
          </p:nvPr>
        </p:nvSpPr>
        <p:spPr/>
        <p:txBody>
          <a:bodyPr/>
          <a:lstStyle/>
          <a:p>
            <a:r>
              <a:rPr lang="en-US" altLang="en-US"/>
              <a:t>An </a:t>
            </a:r>
            <a:r>
              <a:rPr lang="en-US" altLang="en-US">
                <a:latin typeface="Courier New" panose="02070309020205020404" pitchFamily="49" charset="0"/>
              </a:rPr>
              <a:t>__init__</a:t>
            </a:r>
            <a:r>
              <a:rPr lang="en-US" altLang="en-US"/>
              <a:t> method can take any number of arguments.</a:t>
            </a:r>
          </a:p>
          <a:p>
            <a:r>
              <a:rPr lang="en-US" altLang="en-US"/>
              <a:t>Like other functions or methods, the arguments can be defined with default values, making them optional to the caller. </a:t>
            </a:r>
          </a:p>
          <a:p>
            <a:endParaRPr lang="en-US" altLang="en-US"/>
          </a:p>
          <a:p>
            <a:r>
              <a:rPr lang="en-US" altLang="en-US"/>
              <a:t>However, the first argument </a:t>
            </a:r>
            <a:r>
              <a:rPr lang="en-US" altLang="en-US">
                <a:latin typeface="Courier New" panose="02070309020205020404" pitchFamily="49" charset="0"/>
              </a:rPr>
              <a:t>self</a:t>
            </a:r>
            <a:r>
              <a:rPr lang="en-US" altLang="en-US"/>
              <a:t> in the definition of __init__ is special…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FFF3A34E-4324-30BF-9178-315DB560C173}"/>
              </a:ext>
            </a:extLst>
          </p:cNvPr>
          <p:cNvSpPr>
            <a:spLocks noGrp="1" noChangeArrowheads="1"/>
          </p:cNvSpPr>
          <p:nvPr>
            <p:ph type="title"/>
          </p:nvPr>
        </p:nvSpPr>
        <p:spPr/>
        <p:txBody>
          <a:bodyPr/>
          <a:lstStyle/>
          <a:p>
            <a:r>
              <a:rPr lang="en-US" altLang="en-US">
                <a:effectLst>
                  <a:outerShdw blurRad="38100" dist="38100" dir="2700000" algn="tl">
                    <a:srgbClr val="000000"/>
                  </a:outerShdw>
                </a:effectLst>
              </a:rPr>
              <a:t>Self</a:t>
            </a:r>
          </a:p>
        </p:txBody>
      </p:sp>
      <p:sp>
        <p:nvSpPr>
          <p:cNvPr id="39939" name="Rectangle 3">
            <a:extLst>
              <a:ext uri="{FF2B5EF4-FFF2-40B4-BE49-F238E27FC236}">
                <a16:creationId xmlns:a16="http://schemas.microsoft.com/office/drawing/2014/main" id="{12B1D396-4AD5-CDF8-2D5F-D34FBABAC526}"/>
              </a:ext>
            </a:extLst>
          </p:cNvPr>
          <p:cNvSpPr>
            <a:spLocks noGrp="1" noChangeArrowheads="1"/>
          </p:cNvSpPr>
          <p:nvPr>
            <p:ph idx="1"/>
          </p:nvPr>
        </p:nvSpPr>
        <p:spPr>
          <a:xfrm>
            <a:off x="2209800" y="1447800"/>
            <a:ext cx="7772400" cy="4876800"/>
          </a:xfrm>
        </p:spPr>
        <p:txBody>
          <a:bodyPr/>
          <a:lstStyle/>
          <a:p>
            <a:r>
              <a:rPr lang="en-US" altLang="en-US"/>
              <a:t>The first argument of every method is a reference to the current instance of the class</a:t>
            </a:r>
          </a:p>
          <a:p>
            <a:r>
              <a:rPr lang="en-US" altLang="en-US"/>
              <a:t>By convention, we name this argument </a:t>
            </a:r>
            <a:r>
              <a:rPr lang="en-US" altLang="en-US" b="1" i="1">
                <a:solidFill>
                  <a:schemeClr val="accent2"/>
                </a:solidFill>
                <a:latin typeface="Courier New" panose="02070309020205020404" pitchFamily="49" charset="0"/>
              </a:rPr>
              <a:t>self</a:t>
            </a:r>
            <a:r>
              <a:rPr lang="en-US" altLang="en-US"/>
              <a:t> </a:t>
            </a:r>
          </a:p>
          <a:p>
            <a:r>
              <a:rPr lang="en-US" altLang="en-US"/>
              <a:t>In </a:t>
            </a:r>
            <a:r>
              <a:rPr lang="en-US" altLang="en-US">
                <a:latin typeface="Courier New" panose="02070309020205020404" pitchFamily="49" charset="0"/>
              </a:rPr>
              <a:t>__init__</a:t>
            </a:r>
            <a:r>
              <a:rPr lang="en-US" altLang="en-US"/>
              <a:t>, </a:t>
            </a:r>
            <a:r>
              <a:rPr lang="en-US" altLang="en-US" i="1">
                <a:solidFill>
                  <a:schemeClr val="accent2"/>
                </a:solidFill>
                <a:latin typeface="Courier New" panose="02070309020205020404" pitchFamily="49" charset="0"/>
              </a:rPr>
              <a:t>self</a:t>
            </a:r>
            <a:r>
              <a:rPr lang="en-US" altLang="en-US" i="1">
                <a:solidFill>
                  <a:schemeClr val="accent2"/>
                </a:solidFill>
              </a:rPr>
              <a:t> </a:t>
            </a:r>
            <a:r>
              <a:rPr lang="en-US" altLang="en-US"/>
              <a:t>refers to the object currently being created; so, in other class methods, it refers to the instance whose method was called </a:t>
            </a:r>
          </a:p>
          <a:p>
            <a:r>
              <a:rPr lang="en-US" altLang="en-US"/>
              <a:t>Similar to the keyword </a:t>
            </a:r>
            <a:r>
              <a:rPr lang="en-US" altLang="en-US" i="1">
                <a:solidFill>
                  <a:schemeClr val="accent2"/>
                </a:solidFill>
              </a:rPr>
              <a:t>this</a:t>
            </a:r>
            <a:r>
              <a:rPr lang="en-US" altLang="en-US"/>
              <a:t> in Java or C++</a:t>
            </a:r>
          </a:p>
          <a:p>
            <a:r>
              <a:rPr lang="en-US" altLang="en-US"/>
              <a:t>But Python uses </a:t>
            </a:r>
            <a:r>
              <a:rPr lang="en-US" altLang="en-US" i="1">
                <a:solidFill>
                  <a:schemeClr val="accent2"/>
                </a:solidFill>
              </a:rPr>
              <a:t>self</a:t>
            </a:r>
            <a:r>
              <a:rPr lang="en-US" altLang="en-US"/>
              <a:t> more often than Java uses </a:t>
            </a:r>
            <a:r>
              <a:rPr lang="en-US" altLang="en-US" i="1">
                <a:solidFill>
                  <a:schemeClr val="accent2"/>
                </a:solidFill>
              </a:rPr>
              <a:t>this</a:t>
            </a:r>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684A8B22-D568-39D1-FEC4-ACCD4A3A5A0D}"/>
              </a:ext>
            </a:extLst>
          </p:cNvPr>
          <p:cNvSpPr>
            <a:spLocks noGrp="1" noChangeArrowheads="1"/>
          </p:cNvSpPr>
          <p:nvPr>
            <p:ph type="title"/>
          </p:nvPr>
        </p:nvSpPr>
        <p:spPr/>
        <p:txBody>
          <a:bodyPr/>
          <a:lstStyle/>
          <a:p>
            <a:r>
              <a:rPr lang="en-US" altLang="en-US">
                <a:effectLst>
                  <a:outerShdw blurRad="38100" dist="38100" dir="2700000" algn="tl">
                    <a:srgbClr val="000000"/>
                  </a:outerShdw>
                </a:effectLst>
              </a:rPr>
              <a:t>Self</a:t>
            </a:r>
          </a:p>
        </p:txBody>
      </p:sp>
      <p:sp>
        <p:nvSpPr>
          <p:cNvPr id="41987" name="Rectangle 3">
            <a:extLst>
              <a:ext uri="{FF2B5EF4-FFF2-40B4-BE49-F238E27FC236}">
                <a16:creationId xmlns:a16="http://schemas.microsoft.com/office/drawing/2014/main" id="{10D0D2EE-FDE5-D574-21B6-A3999D679835}"/>
              </a:ext>
            </a:extLst>
          </p:cNvPr>
          <p:cNvSpPr>
            <a:spLocks noGrp="1" noChangeArrowheads="1"/>
          </p:cNvSpPr>
          <p:nvPr>
            <p:ph idx="1"/>
          </p:nvPr>
        </p:nvSpPr>
        <p:spPr/>
        <p:txBody>
          <a:bodyPr/>
          <a:lstStyle/>
          <a:p>
            <a:r>
              <a:rPr lang="en-US" altLang="en-US"/>
              <a:t>Although you must specify </a:t>
            </a:r>
            <a:r>
              <a:rPr lang="en-US" altLang="en-US" i="1">
                <a:solidFill>
                  <a:schemeClr val="accent2"/>
                </a:solidFill>
                <a:latin typeface="Courier New" panose="02070309020205020404" pitchFamily="49" charset="0"/>
              </a:rPr>
              <a:t>self</a:t>
            </a:r>
            <a:r>
              <a:rPr lang="en-US" altLang="en-US" i="1">
                <a:solidFill>
                  <a:schemeClr val="accent2"/>
                </a:solidFill>
              </a:rPr>
              <a:t> </a:t>
            </a:r>
            <a:r>
              <a:rPr lang="en-US" altLang="en-US"/>
              <a:t>explicitly when </a:t>
            </a:r>
            <a:r>
              <a:rPr lang="en-US" altLang="en-US" i="1" u="sng"/>
              <a:t>defining</a:t>
            </a:r>
            <a:r>
              <a:rPr lang="en-US" altLang="en-US"/>
              <a:t> the method, you don’t include it when </a:t>
            </a:r>
            <a:r>
              <a:rPr lang="en-US" altLang="en-US" i="1" u="sng"/>
              <a:t>calling</a:t>
            </a:r>
            <a:r>
              <a:rPr lang="en-US" altLang="en-US"/>
              <a:t> the method. </a:t>
            </a:r>
          </a:p>
          <a:p>
            <a:r>
              <a:rPr lang="en-US" altLang="en-US"/>
              <a:t>Python passes it for you automatically</a:t>
            </a:r>
          </a:p>
          <a:p>
            <a:endParaRPr lang="en-US" altLang="en-US"/>
          </a:p>
          <a:p>
            <a:pPr>
              <a:buFont typeface="Symbol" panose="05050102010706020507" pitchFamily="18" charset="2"/>
              <a:buNone/>
            </a:pPr>
            <a:endParaRPr lang="en-US" altLang="en-US" sz="1400"/>
          </a:p>
          <a:p>
            <a:pPr>
              <a:buFont typeface="Symbol" panose="05050102010706020507" pitchFamily="18" charset="2"/>
              <a:buNone/>
            </a:pPr>
            <a:r>
              <a:rPr lang="en-US" altLang="en-US"/>
              <a:t>Defining a method:			Calling a method:</a:t>
            </a:r>
          </a:p>
          <a:p>
            <a:pPr>
              <a:buFont typeface="Symbol" panose="05050102010706020507" pitchFamily="18" charset="2"/>
              <a:buNone/>
            </a:pPr>
            <a:r>
              <a:rPr lang="en-US" altLang="en-US" sz="1800" i="1"/>
              <a:t>(this code inside a class definition.)</a:t>
            </a:r>
          </a:p>
          <a:p>
            <a:pPr>
              <a:buFont typeface="Symbol" panose="05050102010706020507" pitchFamily="18" charset="2"/>
              <a:buNone/>
            </a:pPr>
            <a:endParaRPr lang="en-US" altLang="en-US" sz="1000" i="1"/>
          </a:p>
          <a:p>
            <a:pPr>
              <a:buFont typeface="Symbol" panose="05050102010706020507" pitchFamily="18" charset="2"/>
              <a:buNone/>
            </a:pPr>
            <a:r>
              <a:rPr lang="en-US" altLang="en-US" sz="1800">
                <a:solidFill>
                  <a:srgbClr val="FF9933"/>
                </a:solidFill>
                <a:latin typeface="Courier New" panose="02070309020205020404" pitchFamily="49" charset="0"/>
              </a:rPr>
              <a:t>def</a:t>
            </a:r>
            <a:r>
              <a:rPr lang="en-US" altLang="en-US" sz="1800">
                <a:latin typeface="Courier New" panose="02070309020205020404" pitchFamily="49" charset="0"/>
              </a:rPr>
              <a:t> </a:t>
            </a:r>
            <a:r>
              <a:rPr lang="en-US" altLang="en-US" sz="1800">
                <a:solidFill>
                  <a:schemeClr val="accent2"/>
                </a:solidFill>
                <a:latin typeface="Courier New" panose="02070309020205020404" pitchFamily="49" charset="0"/>
              </a:rPr>
              <a:t>set_age</a:t>
            </a:r>
            <a:r>
              <a:rPr lang="en-US" altLang="en-US" sz="1800">
                <a:latin typeface="Courier New" panose="02070309020205020404" pitchFamily="49" charset="0"/>
              </a:rPr>
              <a:t>(self, num):		</a:t>
            </a:r>
            <a:r>
              <a:rPr lang="en-US" altLang="en-US" sz="1800">
                <a:solidFill>
                  <a:srgbClr val="660066"/>
                </a:solidFill>
                <a:latin typeface="Courier New" panose="02070309020205020404" pitchFamily="49" charset="0"/>
              </a:rPr>
              <a:t>&gt;&gt;&gt;</a:t>
            </a:r>
            <a:r>
              <a:rPr lang="en-US" altLang="en-US" sz="1800">
                <a:latin typeface="Courier New" panose="02070309020205020404" pitchFamily="49" charset="0"/>
              </a:rPr>
              <a:t> x.set_age(23)</a:t>
            </a:r>
            <a:br>
              <a:rPr lang="en-US" altLang="en-US" sz="1800">
                <a:latin typeface="Courier New" panose="02070309020205020404" pitchFamily="49" charset="0"/>
              </a:rPr>
            </a:br>
            <a:r>
              <a:rPr lang="en-US" altLang="en-US" sz="1800">
                <a:latin typeface="Courier New" panose="02070309020205020404" pitchFamily="49" charset="0"/>
              </a:rPr>
              <a:t>self.age = num</a:t>
            </a:r>
          </a:p>
        </p:txBody>
      </p:sp>
      <p:sp>
        <p:nvSpPr>
          <p:cNvPr id="41988" name="Line 4">
            <a:extLst>
              <a:ext uri="{FF2B5EF4-FFF2-40B4-BE49-F238E27FC236}">
                <a16:creationId xmlns:a16="http://schemas.microsoft.com/office/drawing/2014/main" id="{C3A64416-80C3-3FA8-45D7-365FC0B1D759}"/>
              </a:ext>
            </a:extLst>
          </p:cNvPr>
          <p:cNvSpPr>
            <a:spLocks noChangeShapeType="1"/>
          </p:cNvSpPr>
          <p:nvPr/>
        </p:nvSpPr>
        <p:spPr bwMode="auto">
          <a:xfrm>
            <a:off x="6629400" y="3810000"/>
            <a:ext cx="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File I/O: </a:t>
            </a:r>
            <a:r>
              <a:rPr lang="en-US" dirty="0">
                <a:solidFill>
                  <a:srgbClr val="FF0000"/>
                </a:solidFill>
              </a:rPr>
              <a:t>open </a:t>
            </a:r>
            <a:r>
              <a:rPr lang="en-US" dirty="0">
                <a:solidFill>
                  <a:schemeClr val="tx1"/>
                </a:solidFill>
              </a:rPr>
              <a:t>and</a:t>
            </a:r>
            <a:r>
              <a:rPr lang="en-US" dirty="0">
                <a:solidFill>
                  <a:srgbClr val="FF0000"/>
                </a:solidFill>
              </a:rPr>
              <a:t> close</a:t>
            </a:r>
          </a:p>
        </p:txBody>
      </p:sp>
      <p:sp>
        <p:nvSpPr>
          <p:cNvPr id="8" name="Content Placeholder 7"/>
          <p:cNvSpPr>
            <a:spLocks noGrp="1"/>
          </p:cNvSpPr>
          <p:nvPr>
            <p:ph idx="1"/>
          </p:nvPr>
        </p:nvSpPr>
        <p:spPr/>
        <p:txBody>
          <a:bodyPr>
            <a:normAutofit fontScale="85000" lnSpcReduction="20000"/>
          </a:bodyPr>
          <a:lstStyle/>
          <a:p>
            <a:pPr marL="0" indent="0" algn="ctr">
              <a:buNone/>
            </a:pPr>
            <a:r>
              <a:rPr lang="en-US" dirty="0">
                <a:solidFill>
                  <a:srgbClr val="FF0000"/>
                </a:solidFill>
              </a:rPr>
              <a:t>open</a:t>
            </a:r>
            <a:r>
              <a:rPr lang="en-US" dirty="0"/>
              <a:t>(filename, mode)</a:t>
            </a:r>
          </a:p>
          <a:p>
            <a:r>
              <a:rPr lang="en-US" dirty="0"/>
              <a:t>While opening a file, you need to supply</a:t>
            </a:r>
          </a:p>
          <a:p>
            <a:pPr lvl="1"/>
            <a:r>
              <a:rPr lang="en-US" sz="2800" dirty="0"/>
              <a:t>The name of the file, including the path</a:t>
            </a:r>
          </a:p>
          <a:p>
            <a:pPr lvl="1"/>
            <a:r>
              <a:rPr lang="en-US" sz="2800" dirty="0"/>
              <a:t>The mode in which you want to open a file</a:t>
            </a:r>
          </a:p>
          <a:p>
            <a:pPr lvl="1"/>
            <a:r>
              <a:rPr lang="en-US" sz="2800" dirty="0"/>
              <a:t>Common modes are </a:t>
            </a:r>
            <a:r>
              <a:rPr lang="en-US" sz="2800" dirty="0">
                <a:solidFill>
                  <a:srgbClr val="FF0000"/>
                </a:solidFill>
              </a:rPr>
              <a:t>r</a:t>
            </a:r>
            <a:r>
              <a:rPr lang="en-US" sz="2800" dirty="0"/>
              <a:t> (read), </a:t>
            </a:r>
            <a:r>
              <a:rPr lang="en-US" sz="2800" dirty="0">
                <a:solidFill>
                  <a:srgbClr val="FF0000"/>
                </a:solidFill>
              </a:rPr>
              <a:t>w </a:t>
            </a:r>
            <a:r>
              <a:rPr lang="en-US" sz="2800" dirty="0"/>
              <a:t>(write), </a:t>
            </a:r>
            <a:r>
              <a:rPr lang="en-US" sz="2800" dirty="0">
                <a:solidFill>
                  <a:srgbClr val="FF0000"/>
                </a:solidFill>
              </a:rPr>
              <a:t>a </a:t>
            </a:r>
            <a:r>
              <a:rPr lang="en-US" sz="2800" dirty="0"/>
              <a:t>(append)</a:t>
            </a:r>
          </a:p>
          <a:p>
            <a:pPr lvl="0"/>
            <a:r>
              <a:rPr lang="en-US" sz="3200" dirty="0"/>
              <a:t>Mode is optional, defaults to </a:t>
            </a:r>
            <a:r>
              <a:rPr lang="en-US" sz="3200" dirty="0">
                <a:solidFill>
                  <a:srgbClr val="FF0000"/>
                </a:solidFill>
              </a:rPr>
              <a:t>r</a:t>
            </a:r>
          </a:p>
          <a:p>
            <a:pPr lvl="0"/>
            <a:r>
              <a:rPr lang="en-US" sz="3200" dirty="0">
                <a:solidFill>
                  <a:srgbClr val="FF0000"/>
                </a:solidFill>
              </a:rPr>
              <a:t>open</a:t>
            </a:r>
            <a:r>
              <a:rPr lang="en-US" sz="3200" dirty="0"/>
              <a:t>(..) returns a file object</a:t>
            </a:r>
          </a:p>
          <a:p>
            <a:pPr lvl="0"/>
            <a:r>
              <a:rPr lang="en-US" sz="3200" dirty="0">
                <a:solidFill>
                  <a:srgbClr val="FF0000"/>
                </a:solidFill>
              </a:rPr>
              <a:t>close</a:t>
            </a:r>
            <a:r>
              <a:rPr lang="en-US" sz="3200" dirty="0"/>
              <a:t>() on the file object closes the file</a:t>
            </a:r>
          </a:p>
          <a:p>
            <a:pPr lvl="1"/>
            <a:r>
              <a:rPr lang="en-US" sz="2800" dirty="0"/>
              <a:t>finishes any buffered operations</a:t>
            </a:r>
          </a:p>
          <a:p>
            <a:pPr lvl="1"/>
            <a:endParaRPr lang="en-US" dirty="0"/>
          </a:p>
        </p:txBody>
      </p:sp>
      <p:sp>
        <p:nvSpPr>
          <p:cNvPr id="4" name="Date Placeholder 3"/>
          <p:cNvSpPr>
            <a:spLocks noGrp="1"/>
          </p:cNvSpPr>
          <p:nvPr>
            <p:ph type="dt" sz="half" idx="10"/>
          </p:nvPr>
        </p:nvSpPr>
        <p:spPr/>
        <p:txBody>
          <a:bodyPr/>
          <a:lstStyle/>
          <a:p>
            <a:fld id="{EE55404B-6494-4867-8200-570EC2E72DF0}" type="datetime7">
              <a:rPr lang="en-US" smtClean="0">
                <a:solidFill>
                  <a:srgbClr val="40458C"/>
                </a:solidFill>
              </a:rPr>
              <a:t>Dec-23</a:t>
            </a:fld>
            <a:endParaRPr lang="hi-IN">
              <a:solidFill>
                <a:srgbClr val="40458C"/>
              </a:solidFill>
            </a:endParaRPr>
          </a:p>
        </p:txBody>
      </p:sp>
      <p:sp>
        <p:nvSpPr>
          <p:cNvPr id="6" name="Footer Placeholder 5"/>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5" name="Slide Number Placeholder 4"/>
          <p:cNvSpPr>
            <a:spLocks noGrp="1"/>
          </p:cNvSpPr>
          <p:nvPr>
            <p:ph type="sldNum" sz="quarter" idx="12"/>
          </p:nvPr>
        </p:nvSpPr>
        <p:spPr>
          <a:xfrm>
            <a:off x="8077200" y="6197601"/>
            <a:ext cx="2133600" cy="365125"/>
          </a:xfrm>
        </p:spPr>
        <p:txBody>
          <a:bodyPr/>
          <a:lstStyle/>
          <a:p>
            <a:fld id="{65DBF2DD-4017-400A-B431-6CDAD3069103}" type="slidenum">
              <a:rPr lang="hi-IN" smtClean="0">
                <a:solidFill>
                  <a:srgbClr val="40458C"/>
                </a:solidFill>
              </a:rPr>
              <a:t>4</a:t>
            </a:fld>
            <a:endParaRPr lang="hi-IN">
              <a:solidFill>
                <a:srgbClr val="40458C"/>
              </a:solidFill>
            </a:endParaRPr>
          </a:p>
        </p:txBody>
      </p:sp>
    </p:spTree>
    <p:extLst>
      <p:ext uri="{BB962C8B-B14F-4D97-AF65-F5344CB8AC3E}">
        <p14:creationId xmlns:p14="http://schemas.microsoft.com/office/powerpoint/2010/main" val="315138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fade">
                                      <p:cBhvr>
                                        <p:cTn id="26" dur="500"/>
                                        <p:tgtEl>
                                          <p:spTgt spid="8">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fade">
                                      <p:cBhvr>
                                        <p:cTn id="31" dur="500"/>
                                        <p:tgtEl>
                                          <p:spTgt spid="8">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xEl>
                                              <p:pRg st="7" end="7"/>
                                            </p:txEl>
                                          </p:spTgt>
                                        </p:tgtEl>
                                        <p:attrNameLst>
                                          <p:attrName>style.visibility</p:attrName>
                                        </p:attrNameLst>
                                      </p:cBhvr>
                                      <p:to>
                                        <p:strVal val="visible"/>
                                      </p:to>
                                    </p:set>
                                    <p:animEffect transition="in" filter="fade">
                                      <p:cBhvr>
                                        <p:cTn id="36" dur="500"/>
                                        <p:tgtEl>
                                          <p:spTgt spid="8">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Effect transition="in" filter="fade">
                                      <p:cBhvr>
                                        <p:cTn id="39"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C4E6435D-9AA5-2404-F2CE-057E7F9078DC}"/>
              </a:ext>
            </a:extLst>
          </p:cNvPr>
          <p:cNvSpPr>
            <a:spLocks noGrp="1" noChangeArrowheads="1"/>
          </p:cNvSpPr>
          <p:nvPr>
            <p:ph type="title"/>
          </p:nvPr>
        </p:nvSpPr>
        <p:spPr/>
        <p:txBody>
          <a:bodyPr/>
          <a:lstStyle/>
          <a:p>
            <a:r>
              <a:rPr lang="en-US" altLang="en-US" sz="3200">
                <a:effectLst>
                  <a:outerShdw blurRad="38100" dist="38100" dir="2700000" algn="tl">
                    <a:srgbClr val="000000"/>
                  </a:outerShdw>
                </a:effectLst>
              </a:rPr>
              <a:t>Deleting instances: No Need to “free”</a:t>
            </a:r>
          </a:p>
        </p:txBody>
      </p:sp>
      <p:sp>
        <p:nvSpPr>
          <p:cNvPr id="44035" name="Rectangle 3">
            <a:extLst>
              <a:ext uri="{FF2B5EF4-FFF2-40B4-BE49-F238E27FC236}">
                <a16:creationId xmlns:a16="http://schemas.microsoft.com/office/drawing/2014/main" id="{64792654-A6EE-F0F2-1785-516405536C56}"/>
              </a:ext>
            </a:extLst>
          </p:cNvPr>
          <p:cNvSpPr>
            <a:spLocks noGrp="1" noChangeArrowheads="1"/>
          </p:cNvSpPr>
          <p:nvPr>
            <p:ph idx="1"/>
          </p:nvPr>
        </p:nvSpPr>
        <p:spPr>
          <a:xfrm>
            <a:off x="2209800" y="1524000"/>
            <a:ext cx="7772400" cy="4876800"/>
          </a:xfrm>
        </p:spPr>
        <p:txBody>
          <a:bodyPr/>
          <a:lstStyle/>
          <a:p>
            <a:r>
              <a:rPr lang="en-US" altLang="en-US"/>
              <a:t>When you are done with an object, you don’t have to delete or free it explicitly.  </a:t>
            </a:r>
          </a:p>
          <a:p>
            <a:r>
              <a:rPr lang="en-US" altLang="en-US"/>
              <a:t>Python has automatic garbage collection.</a:t>
            </a:r>
          </a:p>
          <a:p>
            <a:r>
              <a:rPr lang="en-US" altLang="en-US"/>
              <a:t>Python will automatically detect when all of the references to a piece of memory have gone out of scope.  Automatically frees that memory.</a:t>
            </a:r>
          </a:p>
          <a:p>
            <a:r>
              <a:rPr lang="en-US" altLang="en-US"/>
              <a:t>Generally works well, few memory leaks</a:t>
            </a:r>
          </a:p>
          <a:p>
            <a:r>
              <a:rPr lang="en-US" altLang="en-US"/>
              <a:t>There’s also no “destructor” method for classes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id="{A0DF3A17-7D0F-20CD-B8DD-856493F7F454}"/>
              </a:ext>
            </a:extLst>
          </p:cNvPr>
          <p:cNvSpPr>
            <a:spLocks noGrp="1" noChangeArrowheads="1"/>
          </p:cNvSpPr>
          <p:nvPr>
            <p:ph type="ctrTitle"/>
          </p:nvPr>
        </p:nvSpPr>
        <p:spPr>
          <a:xfrm>
            <a:off x="2209800" y="1295400"/>
            <a:ext cx="7772400" cy="2819400"/>
          </a:xfrm>
        </p:spPr>
        <p:txBody>
          <a:bodyPr/>
          <a:lstStyle/>
          <a:p>
            <a:r>
              <a:rPr lang="en-US" altLang="en-US" sz="5400">
                <a:effectLst>
                  <a:outerShdw blurRad="38100" dist="38100" dir="2700000" algn="tl">
                    <a:srgbClr val="000000"/>
                  </a:outerShdw>
                </a:effectLst>
              </a:rPr>
              <a:t>Access to Attributes and Methods</a:t>
            </a:r>
          </a:p>
        </p:txBody>
      </p:sp>
      <p:pic>
        <p:nvPicPr>
          <p:cNvPr id="46084" name="Picture 4" descr="j0138565">
            <a:extLst>
              <a:ext uri="{FF2B5EF4-FFF2-40B4-BE49-F238E27FC236}">
                <a16:creationId xmlns:a16="http://schemas.microsoft.com/office/drawing/2014/main" id="{3D4D7EE9-5C17-CD54-9844-40F10BD2C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4" y="4495800"/>
            <a:ext cx="4111625"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3A596BA7-EE8D-F373-90BD-F7976EDDB372}"/>
              </a:ext>
            </a:extLst>
          </p:cNvPr>
          <p:cNvSpPr>
            <a:spLocks noGrp="1" noChangeArrowheads="1"/>
          </p:cNvSpPr>
          <p:nvPr>
            <p:ph type="title"/>
          </p:nvPr>
        </p:nvSpPr>
        <p:spPr/>
        <p:txBody>
          <a:bodyPr/>
          <a:lstStyle/>
          <a:p>
            <a:r>
              <a:rPr lang="en-US" altLang="en-US">
                <a:effectLst>
                  <a:outerShdw blurRad="38100" dist="38100" dir="2700000" algn="tl">
                    <a:srgbClr val="000000"/>
                  </a:outerShdw>
                </a:effectLst>
              </a:rPr>
              <a:t>Definition of student</a:t>
            </a:r>
          </a:p>
        </p:txBody>
      </p:sp>
      <p:sp>
        <p:nvSpPr>
          <p:cNvPr id="48131" name="Rectangle 3">
            <a:extLst>
              <a:ext uri="{FF2B5EF4-FFF2-40B4-BE49-F238E27FC236}">
                <a16:creationId xmlns:a16="http://schemas.microsoft.com/office/drawing/2014/main" id="{9C5171B4-A9E5-88A5-2E1E-ED2E58E480CF}"/>
              </a:ext>
            </a:extLst>
          </p:cNvPr>
          <p:cNvSpPr>
            <a:spLocks noGrp="1" noChangeArrowheads="1"/>
          </p:cNvSpPr>
          <p:nvPr>
            <p:ph idx="1"/>
          </p:nvPr>
        </p:nvSpPr>
        <p:spPr>
          <a:xfrm>
            <a:off x="2209800" y="1676400"/>
            <a:ext cx="7772400" cy="3962400"/>
          </a:xfrm>
        </p:spPr>
        <p:txBody>
          <a:bodyPr/>
          <a:lstStyle/>
          <a:p>
            <a:pPr>
              <a:buFont typeface="Symbol" panose="05050102010706020507" pitchFamily="18" charset="2"/>
              <a:buNone/>
            </a:pPr>
            <a:r>
              <a:rPr lang="en-US" altLang="en-US">
                <a:solidFill>
                  <a:srgbClr val="FF9933"/>
                </a:solidFill>
                <a:latin typeface="Courier New" panose="02070309020205020404" pitchFamily="49" charset="0"/>
              </a:rPr>
              <a:t>class</a:t>
            </a:r>
            <a:r>
              <a:rPr lang="en-US" altLang="en-US">
                <a:latin typeface="Courier New" panose="02070309020205020404" pitchFamily="49" charset="0"/>
              </a:rPr>
              <a:t> </a:t>
            </a:r>
            <a:r>
              <a:rPr lang="en-US" altLang="en-US">
                <a:solidFill>
                  <a:schemeClr val="accent2"/>
                </a:solidFill>
                <a:latin typeface="Courier New" panose="02070309020205020404" pitchFamily="49" charset="0"/>
              </a:rPr>
              <a:t>student</a:t>
            </a:r>
            <a:r>
              <a:rPr lang="en-US" altLang="en-US">
                <a:latin typeface="Courier New" panose="02070309020205020404" pitchFamily="49" charset="0"/>
              </a:rPr>
              <a:t>:</a:t>
            </a:r>
            <a:br>
              <a:rPr lang="en-US" altLang="en-US">
                <a:latin typeface="Courier New" panose="02070309020205020404" pitchFamily="49" charset="0"/>
              </a:rPr>
            </a:br>
            <a:r>
              <a:rPr lang="en-US" altLang="en-US">
                <a:solidFill>
                  <a:srgbClr val="008000"/>
                </a:solidFill>
                <a:latin typeface="Courier New" panose="02070309020205020404" pitchFamily="49" charset="0"/>
              </a:rPr>
              <a:t>“““A class representing a student ”””</a:t>
            </a:r>
            <a:br>
              <a:rPr lang="en-US" altLang="en-US">
                <a:latin typeface="Courier New" panose="02070309020205020404" pitchFamily="49" charset="0"/>
              </a:rPr>
            </a:br>
            <a:r>
              <a:rPr lang="en-US" altLang="en-US">
                <a:solidFill>
                  <a:srgbClr val="FF9933"/>
                </a:solidFill>
                <a:latin typeface="Courier New" panose="02070309020205020404" pitchFamily="49" charset="0"/>
              </a:rPr>
              <a:t>def</a:t>
            </a:r>
            <a:r>
              <a:rPr lang="en-US" altLang="en-US">
                <a:latin typeface="Courier New" panose="02070309020205020404" pitchFamily="49" charset="0"/>
              </a:rPr>
              <a:t> </a:t>
            </a:r>
            <a:r>
              <a:rPr lang="en-US" altLang="en-US">
                <a:solidFill>
                  <a:schemeClr val="accent2"/>
                </a:solidFill>
                <a:latin typeface="Courier New" panose="02070309020205020404" pitchFamily="49" charset="0"/>
              </a:rPr>
              <a:t>__init__</a:t>
            </a:r>
            <a:r>
              <a:rPr lang="en-US" altLang="en-US">
                <a:latin typeface="Courier New" panose="02070309020205020404" pitchFamily="49" charset="0"/>
              </a:rPr>
              <a:t>(self,n,a):</a:t>
            </a:r>
            <a:br>
              <a:rPr lang="en-US" altLang="en-US">
                <a:latin typeface="Courier New" panose="02070309020205020404" pitchFamily="49" charset="0"/>
              </a:rPr>
            </a:br>
            <a:r>
              <a:rPr lang="en-US" altLang="en-US">
                <a:latin typeface="Courier New" panose="02070309020205020404" pitchFamily="49" charset="0"/>
              </a:rPr>
              <a:t>    self.full_name = n</a:t>
            </a:r>
            <a:br>
              <a:rPr lang="en-US" altLang="en-US">
                <a:latin typeface="Courier New" panose="02070309020205020404" pitchFamily="49" charset="0"/>
              </a:rPr>
            </a:br>
            <a:r>
              <a:rPr lang="en-US" altLang="en-US">
                <a:latin typeface="Courier New" panose="02070309020205020404" pitchFamily="49" charset="0"/>
              </a:rPr>
              <a:t>    self.age = a</a:t>
            </a:r>
            <a:br>
              <a:rPr lang="en-US" altLang="en-US">
                <a:latin typeface="Courier New" panose="02070309020205020404" pitchFamily="49" charset="0"/>
              </a:rPr>
            </a:br>
            <a:r>
              <a:rPr lang="en-US" altLang="en-US">
                <a:solidFill>
                  <a:srgbClr val="FF9933"/>
                </a:solidFill>
                <a:latin typeface="Courier New" panose="02070309020205020404" pitchFamily="49" charset="0"/>
              </a:rPr>
              <a:t>def</a:t>
            </a:r>
            <a:r>
              <a:rPr lang="en-US" altLang="en-US">
                <a:latin typeface="Courier New" panose="02070309020205020404" pitchFamily="49" charset="0"/>
              </a:rPr>
              <a:t> </a:t>
            </a:r>
            <a:r>
              <a:rPr lang="en-US" altLang="en-US">
                <a:solidFill>
                  <a:schemeClr val="accent2"/>
                </a:solidFill>
                <a:latin typeface="Courier New" panose="02070309020205020404" pitchFamily="49" charset="0"/>
              </a:rPr>
              <a:t>get_age</a:t>
            </a:r>
            <a:r>
              <a:rPr lang="en-US" altLang="en-US">
                <a:latin typeface="Courier New" panose="02070309020205020404" pitchFamily="49" charset="0"/>
              </a:rPr>
              <a:t>(self):</a:t>
            </a:r>
            <a:br>
              <a:rPr lang="en-US" altLang="en-US">
                <a:latin typeface="Courier New" panose="02070309020205020404" pitchFamily="49" charset="0"/>
              </a:rPr>
            </a:br>
            <a:r>
              <a:rPr lang="en-US" altLang="en-US">
                <a:latin typeface="Courier New" panose="02070309020205020404" pitchFamily="49" charset="0"/>
              </a:rPr>
              <a:t>    </a:t>
            </a:r>
            <a:r>
              <a:rPr lang="en-US" altLang="en-US">
                <a:solidFill>
                  <a:srgbClr val="FF9933"/>
                </a:solidFill>
                <a:latin typeface="Courier New" panose="02070309020205020404" pitchFamily="49" charset="0"/>
              </a:rPr>
              <a:t>return</a:t>
            </a:r>
            <a:r>
              <a:rPr lang="en-US" altLang="en-US">
                <a:latin typeface="Courier New" panose="02070309020205020404" pitchFamily="49" charset="0"/>
              </a:rPr>
              <a:t> self.age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84658507-8407-370F-6CFA-F09AED5E8C9D}"/>
              </a:ext>
            </a:extLst>
          </p:cNvPr>
          <p:cNvSpPr>
            <a:spLocks noGrp="1" noChangeArrowheads="1"/>
          </p:cNvSpPr>
          <p:nvPr>
            <p:ph type="title"/>
          </p:nvPr>
        </p:nvSpPr>
        <p:spPr/>
        <p:txBody>
          <a:bodyPr/>
          <a:lstStyle/>
          <a:p>
            <a:r>
              <a:rPr lang="en-US" altLang="en-US">
                <a:effectLst>
                  <a:outerShdw blurRad="38100" dist="38100" dir="2700000" algn="tl">
                    <a:srgbClr val="000000"/>
                  </a:outerShdw>
                </a:effectLst>
              </a:rPr>
              <a:t>Traditional Syntax for Access</a:t>
            </a:r>
          </a:p>
        </p:txBody>
      </p:sp>
      <p:sp>
        <p:nvSpPr>
          <p:cNvPr id="50179" name="Rectangle 3">
            <a:extLst>
              <a:ext uri="{FF2B5EF4-FFF2-40B4-BE49-F238E27FC236}">
                <a16:creationId xmlns:a16="http://schemas.microsoft.com/office/drawing/2014/main" id="{7558EFEE-5466-CEE1-C080-2DF8D2D57676}"/>
              </a:ext>
            </a:extLst>
          </p:cNvPr>
          <p:cNvSpPr>
            <a:spLocks noGrp="1" noChangeArrowheads="1"/>
          </p:cNvSpPr>
          <p:nvPr>
            <p:ph idx="1"/>
          </p:nvPr>
        </p:nvSpPr>
        <p:spPr>
          <a:xfrm>
            <a:off x="2209800" y="1676400"/>
            <a:ext cx="7772400" cy="4191000"/>
          </a:xfrm>
        </p:spPr>
        <p:txBody>
          <a:bodyPr/>
          <a:lstStyle/>
          <a:p>
            <a:pPr>
              <a:buFont typeface="Symbol" panose="05050102010706020507" pitchFamily="18" charset="2"/>
              <a:buNone/>
            </a:pPr>
            <a:r>
              <a:rPr lang="en-US" altLang="en-US">
                <a:solidFill>
                  <a:srgbClr val="660066"/>
                </a:solidFill>
                <a:latin typeface="Courier New" panose="02070309020205020404" pitchFamily="49" charset="0"/>
              </a:rPr>
              <a:t>&gt;&gt;&gt;</a:t>
            </a:r>
            <a:r>
              <a:rPr lang="en-US" altLang="en-US">
                <a:latin typeface="Courier New" panose="02070309020205020404" pitchFamily="49" charset="0"/>
              </a:rPr>
              <a:t> f = student(</a:t>
            </a:r>
            <a:r>
              <a:rPr lang="en-US" altLang="en-US">
                <a:solidFill>
                  <a:srgbClr val="008000"/>
                </a:solidFill>
                <a:latin typeface="Courier New" panose="02070309020205020404" pitchFamily="49" charset="0"/>
              </a:rPr>
              <a:t>“Bob Smith”</a:t>
            </a:r>
            <a:r>
              <a:rPr lang="en-US" altLang="en-US">
                <a:latin typeface="Courier New" panose="02070309020205020404" pitchFamily="49" charset="0"/>
              </a:rPr>
              <a:t>, 23)</a:t>
            </a:r>
          </a:p>
          <a:p>
            <a:pPr>
              <a:buFont typeface="Symbol" panose="05050102010706020507" pitchFamily="18" charset="2"/>
              <a:buNone/>
            </a:pPr>
            <a:endParaRPr lang="en-US" altLang="en-US">
              <a:latin typeface="Courier New" panose="02070309020205020404" pitchFamily="49" charset="0"/>
            </a:endParaRPr>
          </a:p>
          <a:p>
            <a:pPr>
              <a:buFont typeface="Symbol" panose="05050102010706020507" pitchFamily="18" charset="2"/>
              <a:buNone/>
            </a:pPr>
            <a:r>
              <a:rPr lang="en-US" altLang="en-US">
                <a:solidFill>
                  <a:srgbClr val="660066"/>
                </a:solidFill>
                <a:latin typeface="Courier New" panose="02070309020205020404" pitchFamily="49" charset="0"/>
              </a:rPr>
              <a:t>&gt;&gt;&gt;</a:t>
            </a:r>
            <a:r>
              <a:rPr lang="en-US" altLang="en-US">
                <a:latin typeface="Courier New" panose="02070309020205020404" pitchFamily="49" charset="0"/>
              </a:rPr>
              <a:t> f.full_name </a:t>
            </a:r>
            <a:r>
              <a:rPr lang="en-US" altLang="en-US">
                <a:solidFill>
                  <a:srgbClr val="FF3300"/>
                </a:solidFill>
                <a:latin typeface="Courier New" panose="02070309020205020404" pitchFamily="49" charset="0"/>
              </a:rPr>
              <a:t># Access attribute</a:t>
            </a:r>
          </a:p>
          <a:p>
            <a:pPr>
              <a:buFont typeface="Symbol" panose="05050102010706020507" pitchFamily="18" charset="2"/>
              <a:buNone/>
            </a:pPr>
            <a:r>
              <a:rPr lang="en-US" altLang="en-US">
                <a:solidFill>
                  <a:schemeClr val="accent2"/>
                </a:solidFill>
                <a:latin typeface="Courier New" panose="02070309020205020404" pitchFamily="49" charset="0"/>
              </a:rPr>
              <a:t>“Bob Smith”</a:t>
            </a:r>
          </a:p>
          <a:p>
            <a:pPr>
              <a:buFont typeface="Symbol" panose="05050102010706020507" pitchFamily="18" charset="2"/>
              <a:buNone/>
            </a:pPr>
            <a:endParaRPr lang="en-US" altLang="en-US">
              <a:solidFill>
                <a:schemeClr val="accent2"/>
              </a:solidFill>
              <a:latin typeface="Courier New" panose="02070309020205020404" pitchFamily="49" charset="0"/>
            </a:endParaRPr>
          </a:p>
          <a:p>
            <a:pPr>
              <a:buFont typeface="Symbol" panose="05050102010706020507" pitchFamily="18" charset="2"/>
              <a:buNone/>
            </a:pPr>
            <a:r>
              <a:rPr lang="en-US" altLang="en-US">
                <a:solidFill>
                  <a:srgbClr val="660066"/>
                </a:solidFill>
                <a:latin typeface="Courier New" panose="02070309020205020404" pitchFamily="49" charset="0"/>
              </a:rPr>
              <a:t>&gt;&gt;&gt;</a:t>
            </a:r>
            <a:r>
              <a:rPr lang="en-US" altLang="en-US">
                <a:latin typeface="Courier New" panose="02070309020205020404" pitchFamily="49" charset="0"/>
              </a:rPr>
              <a:t> f.get_age() </a:t>
            </a:r>
            <a:r>
              <a:rPr lang="en-US" altLang="en-US">
                <a:solidFill>
                  <a:srgbClr val="FF3300"/>
                </a:solidFill>
                <a:latin typeface="Courier New" panose="02070309020205020404" pitchFamily="49" charset="0"/>
              </a:rPr>
              <a:t># Access a method</a:t>
            </a:r>
          </a:p>
          <a:p>
            <a:pPr>
              <a:buFont typeface="Symbol" panose="05050102010706020507" pitchFamily="18" charset="2"/>
              <a:buNone/>
            </a:pPr>
            <a:r>
              <a:rPr lang="en-US" altLang="en-US">
                <a:solidFill>
                  <a:schemeClr val="accent2"/>
                </a:solidFill>
                <a:latin typeface="Courier New" panose="02070309020205020404" pitchFamily="49" charset="0"/>
              </a:rPr>
              <a:t>23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3F4090EB-F79A-64E4-0718-8E402FEA5064}"/>
              </a:ext>
            </a:extLst>
          </p:cNvPr>
          <p:cNvSpPr>
            <a:spLocks noGrp="1" noChangeArrowheads="1"/>
          </p:cNvSpPr>
          <p:nvPr>
            <p:ph type="title"/>
          </p:nvPr>
        </p:nvSpPr>
        <p:spPr/>
        <p:txBody>
          <a:bodyPr/>
          <a:lstStyle/>
          <a:p>
            <a:r>
              <a:rPr lang="en-US" altLang="en-US">
                <a:effectLst>
                  <a:outerShdw blurRad="38100" dist="38100" dir="2700000" algn="tl">
                    <a:srgbClr val="000000"/>
                  </a:outerShdw>
                </a:effectLst>
              </a:rPr>
              <a:t>Accessing unknown members</a:t>
            </a:r>
          </a:p>
        </p:txBody>
      </p:sp>
      <p:sp>
        <p:nvSpPr>
          <p:cNvPr id="52227" name="Rectangle 3">
            <a:extLst>
              <a:ext uri="{FF2B5EF4-FFF2-40B4-BE49-F238E27FC236}">
                <a16:creationId xmlns:a16="http://schemas.microsoft.com/office/drawing/2014/main" id="{07C2C871-1FC9-B337-22F6-38778D4F019A}"/>
              </a:ext>
            </a:extLst>
          </p:cNvPr>
          <p:cNvSpPr>
            <a:spLocks noGrp="1" noChangeArrowheads="1"/>
          </p:cNvSpPr>
          <p:nvPr>
            <p:ph idx="1"/>
          </p:nvPr>
        </p:nvSpPr>
        <p:spPr>
          <a:xfrm>
            <a:off x="2209800" y="1676400"/>
            <a:ext cx="8077200" cy="4191000"/>
          </a:xfrm>
        </p:spPr>
        <p:txBody>
          <a:bodyPr/>
          <a:lstStyle/>
          <a:p>
            <a:r>
              <a:rPr lang="en-US" altLang="en-US"/>
              <a:t>Problem:  Occasionally  the name of an attribute or method of a class is only given at run time…</a:t>
            </a:r>
          </a:p>
          <a:p>
            <a:r>
              <a:rPr lang="en-US" altLang="en-US"/>
              <a:t>Solution:  </a:t>
            </a:r>
          </a:p>
          <a:p>
            <a:pPr lvl="2">
              <a:buFontTx/>
              <a:buNone/>
            </a:pPr>
            <a:r>
              <a:rPr lang="en-US" altLang="en-US" sz="2800">
                <a:latin typeface="Courier New" panose="02070309020205020404" pitchFamily="49" charset="0"/>
              </a:rPr>
              <a:t>getattr(object_instance, string)</a:t>
            </a:r>
          </a:p>
          <a:p>
            <a:pPr lvl="2">
              <a:buFontTx/>
              <a:buNone/>
            </a:pPr>
            <a:r>
              <a:rPr lang="en-US" altLang="en-US" sz="2800">
                <a:latin typeface="Courier New" panose="02070309020205020404" pitchFamily="49" charset="0"/>
              </a:rPr>
              <a:t> </a:t>
            </a:r>
          </a:p>
          <a:p>
            <a:r>
              <a:rPr lang="en-US" altLang="en-US" b="1">
                <a:latin typeface="Courier New" panose="02070309020205020404" pitchFamily="49" charset="0"/>
              </a:rPr>
              <a:t>string</a:t>
            </a:r>
            <a:r>
              <a:rPr lang="en-US" altLang="en-US"/>
              <a:t> is a string which contains the name of an attribute or method of a class</a:t>
            </a:r>
          </a:p>
          <a:p>
            <a:r>
              <a:rPr lang="en-US" altLang="en-US"/>
              <a:t> </a:t>
            </a:r>
            <a:r>
              <a:rPr lang="en-US" altLang="en-US" b="1">
                <a:latin typeface="Courier New" panose="02070309020205020404" pitchFamily="49" charset="0"/>
              </a:rPr>
              <a:t>getattr(object_instance, string)</a:t>
            </a:r>
            <a:r>
              <a:rPr lang="en-US" altLang="en-US">
                <a:latin typeface="Courier New" panose="02070309020205020404" pitchFamily="49" charset="0"/>
              </a:rPr>
              <a:t> </a:t>
            </a:r>
            <a:r>
              <a:rPr lang="en-US" altLang="en-US"/>
              <a:t>returns a reference to that attribute or method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1E2F5197-D3A0-552E-8109-C6BBE558AFD8}"/>
              </a:ext>
            </a:extLst>
          </p:cNvPr>
          <p:cNvSpPr>
            <a:spLocks noGrp="1" noChangeArrowheads="1"/>
          </p:cNvSpPr>
          <p:nvPr>
            <p:ph type="title"/>
          </p:nvPr>
        </p:nvSpPr>
        <p:spPr/>
        <p:txBody>
          <a:bodyPr/>
          <a:lstStyle/>
          <a:p>
            <a:r>
              <a:rPr lang="en-US" altLang="en-US">
                <a:effectLst>
                  <a:outerShdw blurRad="38100" dist="38100" dir="2700000" algn="tl">
                    <a:srgbClr val="000000"/>
                  </a:outerShdw>
                </a:effectLst>
              </a:rPr>
              <a:t>getattr(object_instance, string)</a:t>
            </a:r>
          </a:p>
        </p:txBody>
      </p:sp>
      <p:sp>
        <p:nvSpPr>
          <p:cNvPr id="54275" name="Rectangle 3">
            <a:extLst>
              <a:ext uri="{FF2B5EF4-FFF2-40B4-BE49-F238E27FC236}">
                <a16:creationId xmlns:a16="http://schemas.microsoft.com/office/drawing/2014/main" id="{93AF3203-444E-763B-8CE7-BF06910B1807}"/>
              </a:ext>
            </a:extLst>
          </p:cNvPr>
          <p:cNvSpPr>
            <a:spLocks noGrp="1" noChangeArrowheads="1"/>
          </p:cNvSpPr>
          <p:nvPr>
            <p:ph idx="1"/>
          </p:nvPr>
        </p:nvSpPr>
        <p:spPr>
          <a:xfrm>
            <a:off x="2209800" y="1371600"/>
            <a:ext cx="8153400" cy="4114800"/>
          </a:xfrm>
        </p:spPr>
        <p:txBody>
          <a:bodyPr>
            <a:normAutofit/>
          </a:bodyPr>
          <a:lstStyle/>
          <a:p>
            <a:pPr>
              <a:lnSpc>
                <a:spcPct val="90000"/>
              </a:lnSpc>
              <a:buFont typeface="Symbol" panose="05050102010706020507" pitchFamily="18" charset="2"/>
              <a:buNone/>
            </a:pPr>
            <a:r>
              <a:rPr lang="en-US" altLang="en-US">
                <a:solidFill>
                  <a:srgbClr val="660066"/>
                </a:solidFill>
                <a:latin typeface="Courier New" panose="02070309020205020404" pitchFamily="49" charset="0"/>
              </a:rPr>
              <a:t>&gt;&gt;&gt;</a:t>
            </a:r>
            <a:r>
              <a:rPr lang="en-US" altLang="en-US">
                <a:latin typeface="Courier New" panose="02070309020205020404" pitchFamily="49" charset="0"/>
              </a:rPr>
              <a:t> f = student(</a:t>
            </a:r>
            <a:r>
              <a:rPr lang="en-US" altLang="en-US">
                <a:solidFill>
                  <a:srgbClr val="008000"/>
                </a:solidFill>
                <a:latin typeface="Courier New" panose="02070309020205020404" pitchFamily="49" charset="0"/>
              </a:rPr>
              <a:t>“Bob Smith”</a:t>
            </a:r>
            <a:r>
              <a:rPr lang="en-US" altLang="en-US">
                <a:latin typeface="Courier New" panose="02070309020205020404" pitchFamily="49" charset="0"/>
              </a:rPr>
              <a:t>, 23)</a:t>
            </a:r>
          </a:p>
          <a:p>
            <a:pPr>
              <a:lnSpc>
                <a:spcPct val="90000"/>
              </a:lnSpc>
              <a:buFont typeface="Symbol" panose="05050102010706020507" pitchFamily="18" charset="2"/>
              <a:buNone/>
            </a:pPr>
            <a:r>
              <a:rPr lang="en-US" altLang="en-US">
                <a:solidFill>
                  <a:srgbClr val="660066"/>
                </a:solidFill>
                <a:latin typeface="Courier New" panose="02070309020205020404" pitchFamily="49" charset="0"/>
              </a:rPr>
              <a:t>&gt;&gt;&gt;</a:t>
            </a:r>
            <a:r>
              <a:rPr lang="en-US" altLang="en-US">
                <a:latin typeface="Courier New" panose="02070309020205020404" pitchFamily="49" charset="0"/>
              </a:rPr>
              <a:t> getattr(f, </a:t>
            </a:r>
            <a:r>
              <a:rPr lang="en-US" altLang="en-US">
                <a:solidFill>
                  <a:srgbClr val="008000"/>
                </a:solidFill>
                <a:latin typeface="Courier New" panose="02070309020205020404" pitchFamily="49" charset="0"/>
              </a:rPr>
              <a:t>“full_name”</a:t>
            </a:r>
            <a:r>
              <a:rPr lang="en-US" altLang="en-US">
                <a:latin typeface="Courier New" panose="02070309020205020404" pitchFamily="49" charset="0"/>
              </a:rPr>
              <a:t>)</a:t>
            </a:r>
          </a:p>
          <a:p>
            <a:pPr>
              <a:lnSpc>
                <a:spcPct val="90000"/>
              </a:lnSpc>
              <a:buFont typeface="Symbol" panose="05050102010706020507" pitchFamily="18" charset="2"/>
              <a:buNone/>
            </a:pPr>
            <a:r>
              <a:rPr lang="en-US" altLang="en-US">
                <a:solidFill>
                  <a:schemeClr val="accent2"/>
                </a:solidFill>
                <a:latin typeface="Courier New" panose="02070309020205020404" pitchFamily="49" charset="0"/>
              </a:rPr>
              <a:t>“Bob Smith”</a:t>
            </a:r>
            <a:endParaRPr lang="en-US" altLang="en-US">
              <a:latin typeface="Courier New" panose="02070309020205020404" pitchFamily="49" charset="0"/>
            </a:endParaRPr>
          </a:p>
          <a:p>
            <a:pPr>
              <a:lnSpc>
                <a:spcPct val="90000"/>
              </a:lnSpc>
              <a:buFont typeface="Symbol" panose="05050102010706020507" pitchFamily="18" charset="2"/>
              <a:buNone/>
            </a:pPr>
            <a:r>
              <a:rPr lang="en-US" altLang="en-US">
                <a:solidFill>
                  <a:srgbClr val="660066"/>
                </a:solidFill>
                <a:latin typeface="Courier New" panose="02070309020205020404" pitchFamily="49" charset="0"/>
              </a:rPr>
              <a:t>&gt;&gt;&gt;</a:t>
            </a:r>
            <a:r>
              <a:rPr lang="en-US" altLang="en-US">
                <a:latin typeface="Courier New" panose="02070309020205020404" pitchFamily="49" charset="0"/>
              </a:rPr>
              <a:t> getattr(f, </a:t>
            </a:r>
            <a:r>
              <a:rPr lang="en-US" altLang="en-US">
                <a:solidFill>
                  <a:srgbClr val="008000"/>
                </a:solidFill>
                <a:latin typeface="Courier New" panose="02070309020205020404" pitchFamily="49" charset="0"/>
              </a:rPr>
              <a:t>“get_age”</a:t>
            </a:r>
            <a:r>
              <a:rPr lang="en-US" altLang="en-US">
                <a:latin typeface="Courier New" panose="02070309020205020404" pitchFamily="49" charset="0"/>
              </a:rPr>
              <a:t>)</a:t>
            </a:r>
          </a:p>
          <a:p>
            <a:pPr>
              <a:lnSpc>
                <a:spcPct val="90000"/>
              </a:lnSpc>
              <a:buFont typeface="Symbol" panose="05050102010706020507" pitchFamily="18" charset="2"/>
              <a:buNone/>
            </a:pPr>
            <a:r>
              <a:rPr lang="en-US" altLang="en-US">
                <a:solidFill>
                  <a:schemeClr val="accent2"/>
                </a:solidFill>
                <a:latin typeface="Courier New" panose="02070309020205020404" pitchFamily="49" charset="0"/>
              </a:rPr>
              <a:t> &lt;method get_age of class studentClass at 010B3C2&gt;</a:t>
            </a:r>
          </a:p>
          <a:p>
            <a:pPr>
              <a:lnSpc>
                <a:spcPct val="90000"/>
              </a:lnSpc>
              <a:buFont typeface="Symbol" panose="05050102010706020507" pitchFamily="18" charset="2"/>
              <a:buNone/>
            </a:pPr>
            <a:r>
              <a:rPr lang="en-US" altLang="en-US">
                <a:solidFill>
                  <a:srgbClr val="660066"/>
                </a:solidFill>
                <a:latin typeface="Courier New" panose="02070309020205020404" pitchFamily="49" charset="0"/>
              </a:rPr>
              <a:t>&gt;&gt;&gt;</a:t>
            </a:r>
            <a:r>
              <a:rPr lang="en-US" altLang="en-US">
                <a:latin typeface="Courier New" panose="02070309020205020404" pitchFamily="49" charset="0"/>
              </a:rPr>
              <a:t> getattr(f, </a:t>
            </a:r>
            <a:r>
              <a:rPr lang="en-US" altLang="en-US">
                <a:solidFill>
                  <a:srgbClr val="008000"/>
                </a:solidFill>
                <a:latin typeface="Courier New" panose="02070309020205020404" pitchFamily="49" charset="0"/>
              </a:rPr>
              <a:t>“get_age”</a:t>
            </a:r>
            <a:r>
              <a:rPr lang="en-US" altLang="en-US">
                <a:latin typeface="Courier New" panose="02070309020205020404" pitchFamily="49" charset="0"/>
              </a:rPr>
              <a:t>)() </a:t>
            </a:r>
            <a:r>
              <a:rPr lang="en-US" altLang="en-US">
                <a:solidFill>
                  <a:srgbClr val="FF3300"/>
                </a:solidFill>
                <a:latin typeface="Courier New" panose="02070309020205020404" pitchFamily="49" charset="0"/>
              </a:rPr>
              <a:t># call it</a:t>
            </a:r>
          </a:p>
          <a:p>
            <a:pPr>
              <a:lnSpc>
                <a:spcPct val="90000"/>
              </a:lnSpc>
              <a:buFont typeface="Symbol" panose="05050102010706020507" pitchFamily="18" charset="2"/>
              <a:buNone/>
            </a:pPr>
            <a:r>
              <a:rPr lang="en-US" altLang="en-US">
                <a:solidFill>
                  <a:schemeClr val="accent2"/>
                </a:solidFill>
                <a:latin typeface="Courier New" panose="02070309020205020404" pitchFamily="49" charset="0"/>
              </a:rPr>
              <a:t>23</a:t>
            </a:r>
            <a:endParaRPr lang="en-US" altLang="en-US">
              <a:latin typeface="Courier New" panose="02070309020205020404" pitchFamily="49" charset="0"/>
            </a:endParaRPr>
          </a:p>
          <a:p>
            <a:pPr>
              <a:lnSpc>
                <a:spcPct val="90000"/>
              </a:lnSpc>
              <a:buFont typeface="Symbol" panose="05050102010706020507" pitchFamily="18" charset="2"/>
              <a:buNone/>
            </a:pPr>
            <a:r>
              <a:rPr lang="en-US" altLang="en-US">
                <a:solidFill>
                  <a:srgbClr val="660066"/>
                </a:solidFill>
                <a:latin typeface="Courier New" panose="02070309020205020404" pitchFamily="49" charset="0"/>
              </a:rPr>
              <a:t>&gt;&gt;&gt;</a:t>
            </a:r>
            <a:r>
              <a:rPr lang="en-US" altLang="en-US">
                <a:latin typeface="Courier New" panose="02070309020205020404" pitchFamily="49" charset="0"/>
              </a:rPr>
              <a:t> getattr(f, </a:t>
            </a:r>
            <a:r>
              <a:rPr lang="en-US" altLang="en-US">
                <a:solidFill>
                  <a:srgbClr val="008000"/>
                </a:solidFill>
                <a:latin typeface="Courier New" panose="02070309020205020404" pitchFamily="49" charset="0"/>
              </a:rPr>
              <a:t>“get_birthday”</a:t>
            </a:r>
            <a:r>
              <a:rPr lang="en-US" altLang="en-US">
                <a:latin typeface="Courier New" panose="02070309020205020404" pitchFamily="49" charset="0"/>
              </a:rPr>
              <a:t>)</a:t>
            </a:r>
          </a:p>
          <a:p>
            <a:pPr>
              <a:lnSpc>
                <a:spcPct val="90000"/>
              </a:lnSpc>
              <a:buFont typeface="Symbol" panose="05050102010706020507" pitchFamily="18" charset="2"/>
              <a:buNone/>
            </a:pPr>
            <a:r>
              <a:rPr lang="en-US" altLang="en-US">
                <a:solidFill>
                  <a:srgbClr val="FF3300"/>
                </a:solidFill>
                <a:latin typeface="Courier New" panose="02070309020205020404" pitchFamily="49" charset="0"/>
              </a:rPr>
              <a:t># Raises AttributeError – No method!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1026">
            <a:extLst>
              <a:ext uri="{FF2B5EF4-FFF2-40B4-BE49-F238E27FC236}">
                <a16:creationId xmlns:a16="http://schemas.microsoft.com/office/drawing/2014/main" id="{05DE03ED-ADBF-0FD4-49E3-C189D50EFA44}"/>
              </a:ext>
            </a:extLst>
          </p:cNvPr>
          <p:cNvSpPr>
            <a:spLocks noGrp="1" noChangeArrowheads="1"/>
          </p:cNvSpPr>
          <p:nvPr>
            <p:ph type="title"/>
          </p:nvPr>
        </p:nvSpPr>
        <p:spPr/>
        <p:txBody>
          <a:bodyPr/>
          <a:lstStyle/>
          <a:p>
            <a:r>
              <a:rPr lang="en-US" altLang="en-US">
                <a:effectLst>
                  <a:outerShdw blurRad="38100" dist="38100" dir="2700000" algn="tl">
                    <a:srgbClr val="000000"/>
                  </a:outerShdw>
                </a:effectLst>
              </a:rPr>
              <a:t>hasattr(object_instance,string)</a:t>
            </a:r>
          </a:p>
        </p:txBody>
      </p:sp>
      <p:sp>
        <p:nvSpPr>
          <p:cNvPr id="56323" name="Rectangle 1027">
            <a:extLst>
              <a:ext uri="{FF2B5EF4-FFF2-40B4-BE49-F238E27FC236}">
                <a16:creationId xmlns:a16="http://schemas.microsoft.com/office/drawing/2014/main" id="{77A135E1-4EA9-BFA2-0C9B-6B73F557E9AD}"/>
              </a:ext>
            </a:extLst>
          </p:cNvPr>
          <p:cNvSpPr>
            <a:spLocks noGrp="1" noChangeArrowheads="1"/>
          </p:cNvSpPr>
          <p:nvPr>
            <p:ph idx="1"/>
          </p:nvPr>
        </p:nvSpPr>
        <p:spPr>
          <a:xfrm>
            <a:off x="2209800" y="1752600"/>
            <a:ext cx="7772400" cy="3276600"/>
          </a:xfrm>
        </p:spPr>
        <p:txBody>
          <a:bodyPr>
            <a:normAutofit/>
          </a:bodyPr>
          <a:lstStyle/>
          <a:p>
            <a:pPr>
              <a:lnSpc>
                <a:spcPct val="90000"/>
              </a:lnSpc>
              <a:buFont typeface="Symbol" panose="05050102010706020507" pitchFamily="18" charset="2"/>
              <a:buNone/>
            </a:pPr>
            <a:r>
              <a:rPr lang="en-US" altLang="en-US">
                <a:solidFill>
                  <a:srgbClr val="660066"/>
                </a:solidFill>
                <a:latin typeface="Courier New" panose="02070309020205020404" pitchFamily="49" charset="0"/>
              </a:rPr>
              <a:t>&gt;&gt;&gt;</a:t>
            </a:r>
            <a:r>
              <a:rPr lang="en-US" altLang="en-US">
                <a:latin typeface="Courier New" panose="02070309020205020404" pitchFamily="49" charset="0"/>
              </a:rPr>
              <a:t> f = student(</a:t>
            </a:r>
            <a:r>
              <a:rPr lang="en-US" altLang="en-US">
                <a:solidFill>
                  <a:srgbClr val="008000"/>
                </a:solidFill>
                <a:latin typeface="Courier New" panose="02070309020205020404" pitchFamily="49" charset="0"/>
              </a:rPr>
              <a:t>“Bob Smith”</a:t>
            </a:r>
            <a:r>
              <a:rPr lang="en-US" altLang="en-US">
                <a:latin typeface="Courier New" panose="02070309020205020404" pitchFamily="49" charset="0"/>
              </a:rPr>
              <a:t>, 23)</a:t>
            </a:r>
            <a:endParaRPr lang="en-US" altLang="en-US">
              <a:solidFill>
                <a:srgbClr val="660066"/>
              </a:solidFill>
              <a:latin typeface="Courier New" panose="02070309020205020404" pitchFamily="49" charset="0"/>
            </a:endParaRPr>
          </a:p>
          <a:p>
            <a:pPr>
              <a:lnSpc>
                <a:spcPct val="90000"/>
              </a:lnSpc>
              <a:buFont typeface="Symbol" panose="05050102010706020507" pitchFamily="18" charset="2"/>
              <a:buNone/>
            </a:pPr>
            <a:r>
              <a:rPr lang="en-US" altLang="en-US">
                <a:solidFill>
                  <a:srgbClr val="660066"/>
                </a:solidFill>
                <a:latin typeface="Courier New" panose="02070309020205020404" pitchFamily="49" charset="0"/>
              </a:rPr>
              <a:t>&gt;&gt;&gt;</a:t>
            </a:r>
            <a:r>
              <a:rPr lang="en-US" altLang="en-US">
                <a:latin typeface="Courier New" panose="02070309020205020404" pitchFamily="49" charset="0"/>
              </a:rPr>
              <a:t> hasattr(f, </a:t>
            </a:r>
            <a:r>
              <a:rPr lang="en-US" altLang="en-US">
                <a:solidFill>
                  <a:srgbClr val="008000"/>
                </a:solidFill>
                <a:latin typeface="Courier New" panose="02070309020205020404" pitchFamily="49" charset="0"/>
              </a:rPr>
              <a:t>“full_name”</a:t>
            </a:r>
            <a:r>
              <a:rPr lang="en-US" altLang="en-US">
                <a:latin typeface="Courier New" panose="02070309020205020404" pitchFamily="49" charset="0"/>
              </a:rPr>
              <a:t>)</a:t>
            </a:r>
          </a:p>
          <a:p>
            <a:pPr>
              <a:lnSpc>
                <a:spcPct val="90000"/>
              </a:lnSpc>
              <a:buFont typeface="Symbol" panose="05050102010706020507" pitchFamily="18" charset="2"/>
              <a:buNone/>
            </a:pPr>
            <a:r>
              <a:rPr lang="en-US" altLang="en-US">
                <a:solidFill>
                  <a:schemeClr val="accent2"/>
                </a:solidFill>
                <a:latin typeface="Courier New" panose="02070309020205020404" pitchFamily="49" charset="0"/>
              </a:rPr>
              <a:t>True</a:t>
            </a:r>
            <a:endParaRPr lang="en-US" altLang="en-US">
              <a:solidFill>
                <a:srgbClr val="660066"/>
              </a:solidFill>
              <a:latin typeface="Courier New" panose="02070309020205020404" pitchFamily="49" charset="0"/>
            </a:endParaRPr>
          </a:p>
          <a:p>
            <a:pPr>
              <a:lnSpc>
                <a:spcPct val="90000"/>
              </a:lnSpc>
              <a:buFont typeface="Symbol" panose="05050102010706020507" pitchFamily="18" charset="2"/>
              <a:buNone/>
            </a:pPr>
            <a:r>
              <a:rPr lang="en-US" altLang="en-US">
                <a:solidFill>
                  <a:srgbClr val="660066"/>
                </a:solidFill>
                <a:latin typeface="Courier New" panose="02070309020205020404" pitchFamily="49" charset="0"/>
              </a:rPr>
              <a:t>&gt;&gt;&gt;</a:t>
            </a:r>
            <a:r>
              <a:rPr lang="en-US" altLang="en-US">
                <a:latin typeface="Courier New" panose="02070309020205020404" pitchFamily="49" charset="0"/>
              </a:rPr>
              <a:t> hasattr(f, </a:t>
            </a:r>
            <a:r>
              <a:rPr lang="en-US" altLang="en-US">
                <a:solidFill>
                  <a:srgbClr val="008000"/>
                </a:solidFill>
                <a:latin typeface="Courier New" panose="02070309020205020404" pitchFamily="49" charset="0"/>
              </a:rPr>
              <a:t>“get_age”</a:t>
            </a:r>
            <a:r>
              <a:rPr lang="en-US" altLang="en-US">
                <a:latin typeface="Courier New" panose="02070309020205020404" pitchFamily="49" charset="0"/>
              </a:rPr>
              <a:t>)</a:t>
            </a:r>
          </a:p>
          <a:p>
            <a:pPr>
              <a:lnSpc>
                <a:spcPct val="90000"/>
              </a:lnSpc>
              <a:buFont typeface="Symbol" panose="05050102010706020507" pitchFamily="18" charset="2"/>
              <a:buNone/>
            </a:pPr>
            <a:r>
              <a:rPr lang="en-US" altLang="en-US">
                <a:solidFill>
                  <a:schemeClr val="accent2"/>
                </a:solidFill>
                <a:latin typeface="Courier New" panose="02070309020205020404" pitchFamily="49" charset="0"/>
              </a:rPr>
              <a:t>True</a:t>
            </a:r>
            <a:endParaRPr lang="en-US" altLang="en-US">
              <a:solidFill>
                <a:srgbClr val="660066"/>
              </a:solidFill>
              <a:latin typeface="Courier New" panose="02070309020205020404" pitchFamily="49" charset="0"/>
            </a:endParaRPr>
          </a:p>
          <a:p>
            <a:pPr>
              <a:lnSpc>
                <a:spcPct val="90000"/>
              </a:lnSpc>
              <a:buFont typeface="Symbol" panose="05050102010706020507" pitchFamily="18" charset="2"/>
              <a:buNone/>
            </a:pPr>
            <a:r>
              <a:rPr lang="en-US" altLang="en-US">
                <a:solidFill>
                  <a:srgbClr val="660066"/>
                </a:solidFill>
                <a:latin typeface="Courier New" panose="02070309020205020404" pitchFamily="49" charset="0"/>
              </a:rPr>
              <a:t>&gt;&gt;&gt;</a:t>
            </a:r>
            <a:r>
              <a:rPr lang="en-US" altLang="en-US">
                <a:latin typeface="Courier New" panose="02070309020205020404" pitchFamily="49" charset="0"/>
              </a:rPr>
              <a:t> hasattr(f, </a:t>
            </a:r>
            <a:r>
              <a:rPr lang="en-US" altLang="en-US">
                <a:solidFill>
                  <a:srgbClr val="008000"/>
                </a:solidFill>
                <a:latin typeface="Courier New" panose="02070309020205020404" pitchFamily="49" charset="0"/>
              </a:rPr>
              <a:t>“get_birthday”</a:t>
            </a:r>
            <a:r>
              <a:rPr lang="en-US" altLang="en-US">
                <a:latin typeface="Courier New" panose="02070309020205020404" pitchFamily="49" charset="0"/>
              </a:rPr>
              <a:t>)</a:t>
            </a:r>
          </a:p>
          <a:p>
            <a:pPr>
              <a:lnSpc>
                <a:spcPct val="90000"/>
              </a:lnSpc>
              <a:buFont typeface="Symbol" panose="05050102010706020507" pitchFamily="18" charset="2"/>
              <a:buNone/>
            </a:pPr>
            <a:r>
              <a:rPr lang="en-US" altLang="en-US">
                <a:solidFill>
                  <a:schemeClr val="accent2"/>
                </a:solidFill>
                <a:latin typeface="Courier New" panose="02070309020205020404" pitchFamily="49" charset="0"/>
              </a:rPr>
              <a:t>False</a:t>
            </a:r>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3B9E12E9-FAC8-F76A-F99A-2C42C623BFE2}"/>
              </a:ext>
            </a:extLst>
          </p:cNvPr>
          <p:cNvSpPr>
            <a:spLocks noGrp="1" noChangeArrowheads="1"/>
          </p:cNvSpPr>
          <p:nvPr>
            <p:ph type="ctrTitle"/>
          </p:nvPr>
        </p:nvSpPr>
        <p:spPr>
          <a:xfrm>
            <a:off x="2209800" y="1371600"/>
            <a:ext cx="7772400" cy="3429000"/>
          </a:xfrm>
        </p:spPr>
        <p:txBody>
          <a:bodyPr/>
          <a:lstStyle/>
          <a:p>
            <a:r>
              <a:rPr lang="en-US" altLang="en-US" sz="8000">
                <a:effectLst>
                  <a:outerShdw blurRad="38100" dist="38100" dir="2700000" algn="tl">
                    <a:srgbClr val="000000"/>
                  </a:outerShdw>
                </a:effectLst>
              </a:rPr>
              <a:t>Attributes</a:t>
            </a:r>
          </a:p>
        </p:txBody>
      </p:sp>
      <p:pic>
        <p:nvPicPr>
          <p:cNvPr id="58372" name="Picture 4" descr="BD07897_">
            <a:extLst>
              <a:ext uri="{FF2B5EF4-FFF2-40B4-BE49-F238E27FC236}">
                <a16:creationId xmlns:a16="http://schemas.microsoft.com/office/drawing/2014/main" id="{7AF78C88-C9A7-3D83-EFE9-2E648F6A7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4114801"/>
            <a:ext cx="2122488"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DFB6BEEB-15B0-E06A-9BEB-72D368B10B33}"/>
              </a:ext>
            </a:extLst>
          </p:cNvPr>
          <p:cNvSpPr>
            <a:spLocks noGrp="1" noChangeArrowheads="1"/>
          </p:cNvSpPr>
          <p:nvPr>
            <p:ph type="title"/>
          </p:nvPr>
        </p:nvSpPr>
        <p:spPr/>
        <p:txBody>
          <a:bodyPr/>
          <a:lstStyle/>
          <a:p>
            <a:r>
              <a:rPr lang="en-US" altLang="en-US">
                <a:effectLst>
                  <a:outerShdw blurRad="38100" dist="38100" dir="2700000" algn="tl">
                    <a:srgbClr val="000000"/>
                  </a:outerShdw>
                </a:effectLst>
              </a:rPr>
              <a:t>Two Kinds of Attributes</a:t>
            </a:r>
          </a:p>
        </p:txBody>
      </p:sp>
      <p:sp>
        <p:nvSpPr>
          <p:cNvPr id="60419" name="Rectangle 3">
            <a:extLst>
              <a:ext uri="{FF2B5EF4-FFF2-40B4-BE49-F238E27FC236}">
                <a16:creationId xmlns:a16="http://schemas.microsoft.com/office/drawing/2014/main" id="{DDCFAAAA-051F-9C16-7FF8-06CAC49AF284}"/>
              </a:ext>
            </a:extLst>
          </p:cNvPr>
          <p:cNvSpPr>
            <a:spLocks noGrp="1" noChangeArrowheads="1"/>
          </p:cNvSpPr>
          <p:nvPr>
            <p:ph idx="1"/>
          </p:nvPr>
        </p:nvSpPr>
        <p:spPr>
          <a:xfrm>
            <a:off x="2209800" y="1295400"/>
            <a:ext cx="7924800" cy="5334000"/>
          </a:xfrm>
        </p:spPr>
        <p:txBody>
          <a:bodyPr>
            <a:normAutofit lnSpcReduction="10000"/>
          </a:bodyPr>
          <a:lstStyle/>
          <a:p>
            <a:pPr>
              <a:lnSpc>
                <a:spcPct val="80000"/>
              </a:lnSpc>
            </a:pPr>
            <a:r>
              <a:rPr lang="en-US" altLang="en-US"/>
              <a:t>The non-method data stored by objects are called attributes  </a:t>
            </a:r>
          </a:p>
          <a:p>
            <a:pPr>
              <a:lnSpc>
                <a:spcPct val="80000"/>
              </a:lnSpc>
            </a:pPr>
            <a:r>
              <a:rPr lang="en-US" altLang="en-US" i="1">
                <a:solidFill>
                  <a:schemeClr val="accent2"/>
                </a:solidFill>
              </a:rPr>
              <a:t>Data </a:t>
            </a:r>
            <a:r>
              <a:rPr lang="en-US" altLang="en-US"/>
              <a:t>attributes</a:t>
            </a:r>
          </a:p>
          <a:p>
            <a:pPr lvl="1">
              <a:lnSpc>
                <a:spcPct val="80000"/>
              </a:lnSpc>
            </a:pPr>
            <a:r>
              <a:rPr lang="en-US" altLang="en-US" sz="2600"/>
              <a:t>Variable owned by a </a:t>
            </a:r>
            <a:r>
              <a:rPr lang="en-US" altLang="en-US" sz="2600" i="1">
                <a:solidFill>
                  <a:schemeClr val="accent2"/>
                </a:solidFill>
              </a:rPr>
              <a:t>particular instance </a:t>
            </a:r>
            <a:r>
              <a:rPr lang="en-US" altLang="en-US" sz="2600"/>
              <a:t>of a class</a:t>
            </a:r>
          </a:p>
          <a:p>
            <a:pPr lvl="1">
              <a:lnSpc>
                <a:spcPct val="80000"/>
              </a:lnSpc>
            </a:pPr>
            <a:r>
              <a:rPr lang="en-US" altLang="en-US" sz="2600"/>
              <a:t>Each instance has its own value for it</a:t>
            </a:r>
          </a:p>
          <a:p>
            <a:pPr lvl="1">
              <a:lnSpc>
                <a:spcPct val="80000"/>
              </a:lnSpc>
            </a:pPr>
            <a:r>
              <a:rPr lang="en-US" altLang="en-US" sz="2600"/>
              <a:t>These are the most common kind of attribute</a:t>
            </a:r>
          </a:p>
          <a:p>
            <a:pPr>
              <a:lnSpc>
                <a:spcPct val="80000"/>
              </a:lnSpc>
            </a:pPr>
            <a:r>
              <a:rPr lang="en-US" altLang="en-US" i="1">
                <a:solidFill>
                  <a:schemeClr val="accent2"/>
                </a:solidFill>
              </a:rPr>
              <a:t>Class </a:t>
            </a:r>
            <a:r>
              <a:rPr lang="en-US" altLang="en-US"/>
              <a:t>attributes</a:t>
            </a:r>
          </a:p>
          <a:p>
            <a:pPr lvl="1">
              <a:lnSpc>
                <a:spcPct val="80000"/>
              </a:lnSpc>
            </a:pPr>
            <a:r>
              <a:rPr lang="en-US" altLang="en-US" sz="2600"/>
              <a:t>Owned by the </a:t>
            </a:r>
            <a:r>
              <a:rPr lang="en-US" altLang="en-US" sz="2600" i="1">
                <a:solidFill>
                  <a:schemeClr val="accent2"/>
                </a:solidFill>
              </a:rPr>
              <a:t>class as a whole</a:t>
            </a:r>
            <a:r>
              <a:rPr lang="en-US" altLang="en-US" sz="2600"/>
              <a:t>  </a:t>
            </a:r>
          </a:p>
          <a:p>
            <a:pPr lvl="1">
              <a:lnSpc>
                <a:spcPct val="80000"/>
              </a:lnSpc>
            </a:pPr>
            <a:r>
              <a:rPr lang="en-US" altLang="en-US" sz="2600" i="1">
                <a:solidFill>
                  <a:schemeClr val="accent2"/>
                </a:solidFill>
              </a:rPr>
              <a:t>All class instances share the same value for it</a:t>
            </a:r>
          </a:p>
          <a:p>
            <a:pPr lvl="1">
              <a:lnSpc>
                <a:spcPct val="80000"/>
              </a:lnSpc>
            </a:pPr>
            <a:r>
              <a:rPr lang="en-US" altLang="en-US" sz="2600"/>
              <a:t>Called “static” variables in some languages  </a:t>
            </a:r>
          </a:p>
          <a:p>
            <a:pPr lvl="1">
              <a:lnSpc>
                <a:spcPct val="80000"/>
              </a:lnSpc>
            </a:pPr>
            <a:r>
              <a:rPr lang="en-US" altLang="en-US" sz="2600"/>
              <a:t>Good for (1) </a:t>
            </a:r>
            <a:r>
              <a:rPr lang="en-US" altLang="en-US" sz="2800"/>
              <a:t>class-wide constants and (2) building counter of how many instances of the class have been made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02F5B47-D6C9-680D-1C28-9AEBAD4C577B}"/>
              </a:ext>
            </a:extLst>
          </p:cNvPr>
          <p:cNvSpPr>
            <a:spLocks noGrp="1" noChangeArrowheads="1"/>
          </p:cNvSpPr>
          <p:nvPr>
            <p:ph type="title"/>
          </p:nvPr>
        </p:nvSpPr>
        <p:spPr/>
        <p:txBody>
          <a:bodyPr/>
          <a:lstStyle/>
          <a:p>
            <a:r>
              <a:rPr lang="en-US" altLang="en-US">
                <a:effectLst>
                  <a:outerShdw blurRad="38100" dist="38100" dir="2700000" algn="tl">
                    <a:srgbClr val="000000"/>
                  </a:outerShdw>
                </a:effectLst>
              </a:rPr>
              <a:t>Data Attributes</a:t>
            </a:r>
          </a:p>
        </p:txBody>
      </p:sp>
      <p:sp>
        <p:nvSpPr>
          <p:cNvPr id="62467" name="Rectangle 3">
            <a:extLst>
              <a:ext uri="{FF2B5EF4-FFF2-40B4-BE49-F238E27FC236}">
                <a16:creationId xmlns:a16="http://schemas.microsoft.com/office/drawing/2014/main" id="{13024F61-6D6E-C944-B2F7-A9F339F785FD}"/>
              </a:ext>
            </a:extLst>
          </p:cNvPr>
          <p:cNvSpPr>
            <a:spLocks noGrp="1" noChangeArrowheads="1"/>
          </p:cNvSpPr>
          <p:nvPr>
            <p:ph idx="1"/>
          </p:nvPr>
        </p:nvSpPr>
        <p:spPr/>
        <p:txBody>
          <a:bodyPr>
            <a:normAutofit/>
          </a:bodyPr>
          <a:lstStyle/>
          <a:p>
            <a:pPr>
              <a:lnSpc>
                <a:spcPct val="90000"/>
              </a:lnSpc>
            </a:pPr>
            <a:r>
              <a:rPr lang="en-US" altLang="en-US"/>
              <a:t>Data attributes are created and initialized by an </a:t>
            </a:r>
            <a:r>
              <a:rPr lang="en-US" altLang="en-US">
                <a:latin typeface="Courier New" panose="02070309020205020404" pitchFamily="49" charset="0"/>
              </a:rPr>
              <a:t>__init__()</a:t>
            </a:r>
            <a:r>
              <a:rPr lang="en-US" altLang="en-US"/>
              <a:t> method.</a:t>
            </a:r>
          </a:p>
          <a:p>
            <a:pPr lvl="1">
              <a:lnSpc>
                <a:spcPct val="90000"/>
              </a:lnSpc>
            </a:pPr>
            <a:r>
              <a:rPr lang="en-US" altLang="en-US"/>
              <a:t>Simply assigning to a name creates the attribute</a:t>
            </a:r>
          </a:p>
          <a:p>
            <a:pPr lvl="1">
              <a:lnSpc>
                <a:spcPct val="90000"/>
              </a:lnSpc>
            </a:pPr>
            <a:r>
              <a:rPr lang="en-US" altLang="en-US"/>
              <a:t>Inside the class, refer to data attributes using </a:t>
            </a:r>
            <a:r>
              <a:rPr lang="en-US" altLang="en-US" b="1">
                <a:latin typeface="Courier New" panose="02070309020205020404" pitchFamily="49" charset="0"/>
              </a:rPr>
              <a:t>self</a:t>
            </a:r>
            <a:endParaRPr lang="en-US" altLang="en-US"/>
          </a:p>
          <a:p>
            <a:pPr lvl="2">
              <a:lnSpc>
                <a:spcPct val="90000"/>
              </a:lnSpc>
            </a:pPr>
            <a:r>
              <a:rPr lang="en-US" altLang="en-US" sz="2800"/>
              <a:t>for example, </a:t>
            </a:r>
            <a:r>
              <a:rPr lang="en-US" altLang="en-US" sz="2800" b="1">
                <a:latin typeface="Courier New" panose="02070309020205020404" pitchFamily="49" charset="0"/>
              </a:rPr>
              <a:t>self.full_name</a:t>
            </a:r>
            <a:endParaRPr lang="en-US" altLang="en-US" sz="2800">
              <a:solidFill>
                <a:srgbClr val="FF9933"/>
              </a:solidFill>
              <a:latin typeface="Courier New" panose="02070309020205020404" pitchFamily="49" charset="0"/>
            </a:endParaRPr>
          </a:p>
          <a:p>
            <a:pPr>
              <a:lnSpc>
                <a:spcPct val="90000"/>
              </a:lnSpc>
              <a:buFont typeface="Symbol" panose="05050102010706020507" pitchFamily="18" charset="2"/>
              <a:buNone/>
            </a:pPr>
            <a:r>
              <a:rPr lang="en-US" altLang="en-US">
                <a:solidFill>
                  <a:srgbClr val="FF9933"/>
                </a:solidFill>
                <a:latin typeface="Courier New" panose="02070309020205020404" pitchFamily="49" charset="0"/>
              </a:rPr>
              <a:t>class</a:t>
            </a:r>
            <a:r>
              <a:rPr lang="en-US" altLang="en-US">
                <a:latin typeface="Courier New" panose="02070309020205020404" pitchFamily="49" charset="0"/>
              </a:rPr>
              <a:t> </a:t>
            </a:r>
            <a:r>
              <a:rPr lang="en-US" altLang="en-US">
                <a:solidFill>
                  <a:schemeClr val="accent2"/>
                </a:solidFill>
                <a:latin typeface="Courier New" panose="02070309020205020404" pitchFamily="49" charset="0"/>
              </a:rPr>
              <a:t>teacher</a:t>
            </a:r>
            <a:r>
              <a:rPr lang="en-US" altLang="en-US">
                <a:latin typeface="Courier New" panose="02070309020205020404" pitchFamily="49" charset="0"/>
              </a:rPr>
              <a:t>:</a:t>
            </a:r>
            <a:br>
              <a:rPr lang="en-US" altLang="en-US">
                <a:latin typeface="Courier New" panose="02070309020205020404" pitchFamily="49" charset="0"/>
              </a:rPr>
            </a:br>
            <a:r>
              <a:rPr lang="en-US" altLang="en-US">
                <a:solidFill>
                  <a:srgbClr val="008000"/>
                </a:solidFill>
                <a:latin typeface="Courier New" panose="02070309020205020404" pitchFamily="49" charset="0"/>
              </a:rPr>
              <a:t>“A class representing teachers.”</a:t>
            </a:r>
            <a:br>
              <a:rPr lang="en-US" altLang="en-US">
                <a:latin typeface="Courier New" panose="02070309020205020404" pitchFamily="49" charset="0"/>
              </a:rPr>
            </a:br>
            <a:r>
              <a:rPr lang="en-US" altLang="en-US">
                <a:solidFill>
                  <a:srgbClr val="FF9933"/>
                </a:solidFill>
                <a:latin typeface="Courier New" panose="02070309020205020404" pitchFamily="49" charset="0"/>
              </a:rPr>
              <a:t>def</a:t>
            </a:r>
            <a:r>
              <a:rPr lang="en-US" altLang="en-US">
                <a:latin typeface="Courier New" panose="02070309020205020404" pitchFamily="49" charset="0"/>
              </a:rPr>
              <a:t> </a:t>
            </a:r>
            <a:r>
              <a:rPr lang="en-US" altLang="en-US">
                <a:solidFill>
                  <a:schemeClr val="accent2"/>
                </a:solidFill>
                <a:latin typeface="Courier New" panose="02070309020205020404" pitchFamily="49" charset="0"/>
              </a:rPr>
              <a:t>__init__</a:t>
            </a:r>
            <a:r>
              <a:rPr lang="en-US" altLang="en-US">
                <a:latin typeface="Courier New" panose="02070309020205020404" pitchFamily="49" charset="0"/>
              </a:rPr>
              <a:t>(self,n):</a:t>
            </a:r>
            <a:br>
              <a:rPr lang="en-US" altLang="en-US">
                <a:latin typeface="Courier New" panose="02070309020205020404" pitchFamily="49" charset="0"/>
              </a:rPr>
            </a:br>
            <a:r>
              <a:rPr lang="en-US" altLang="en-US">
                <a:latin typeface="Courier New" panose="02070309020205020404" pitchFamily="49" charset="0"/>
              </a:rPr>
              <a:t>    self.full_name = n</a:t>
            </a:r>
            <a:br>
              <a:rPr lang="en-US" altLang="en-US">
                <a:latin typeface="Courier New" panose="02070309020205020404" pitchFamily="49" charset="0"/>
              </a:rPr>
            </a:br>
            <a:r>
              <a:rPr lang="en-US" altLang="en-US">
                <a:solidFill>
                  <a:srgbClr val="FF9933"/>
                </a:solidFill>
                <a:latin typeface="Courier New" panose="02070309020205020404" pitchFamily="49" charset="0"/>
              </a:rPr>
              <a:t>def</a:t>
            </a:r>
            <a:r>
              <a:rPr lang="en-US" altLang="en-US">
                <a:latin typeface="Courier New" panose="02070309020205020404" pitchFamily="49" charset="0"/>
              </a:rPr>
              <a:t> </a:t>
            </a:r>
            <a:r>
              <a:rPr lang="en-US" altLang="en-US">
                <a:solidFill>
                  <a:schemeClr val="accent2"/>
                </a:solidFill>
                <a:latin typeface="Courier New" panose="02070309020205020404" pitchFamily="49" charset="0"/>
              </a:rPr>
              <a:t>print_name</a:t>
            </a:r>
            <a:r>
              <a:rPr lang="en-US" altLang="en-US">
                <a:latin typeface="Courier New" panose="02070309020205020404" pitchFamily="49" charset="0"/>
              </a:rPr>
              <a:t>(self):</a:t>
            </a:r>
            <a:br>
              <a:rPr lang="en-US" altLang="en-US">
                <a:latin typeface="Courier New" panose="02070309020205020404" pitchFamily="49" charset="0"/>
              </a:rPr>
            </a:br>
            <a:r>
              <a:rPr lang="en-US" altLang="en-US">
                <a:latin typeface="Courier New" panose="02070309020205020404" pitchFamily="49" charset="0"/>
              </a:rPr>
              <a:t>    </a:t>
            </a:r>
            <a:r>
              <a:rPr lang="en-US" altLang="en-US">
                <a:solidFill>
                  <a:srgbClr val="FF9933"/>
                </a:solidFill>
                <a:latin typeface="Courier New" panose="02070309020205020404" pitchFamily="49" charset="0"/>
              </a:rPr>
              <a:t>print</a:t>
            </a:r>
            <a:r>
              <a:rPr lang="en-US" altLang="en-US">
                <a:latin typeface="Courier New" panose="02070309020205020404" pitchFamily="49" charset="0"/>
              </a:rPr>
              <a:t> self.full_name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File I/O: </a:t>
            </a:r>
            <a:r>
              <a:rPr lang="en-US" dirty="0">
                <a:solidFill>
                  <a:schemeClr val="tx1"/>
                </a:solidFill>
              </a:rPr>
              <a:t>Example</a:t>
            </a:r>
          </a:p>
        </p:txBody>
      </p:sp>
      <p:pic>
        <p:nvPicPr>
          <p:cNvPr id="2" name="Content Placeholder 1"/>
          <p:cNvPicPr>
            <a:picLocks noGrp="1" noChangeAspect="1"/>
          </p:cNvPicPr>
          <p:nvPr>
            <p:ph idx="1"/>
          </p:nvPr>
        </p:nvPicPr>
        <p:blipFill>
          <a:blip r:embed="rId2"/>
          <a:stretch>
            <a:fillRect/>
          </a:stretch>
        </p:blipFill>
        <p:spPr>
          <a:xfrm>
            <a:off x="1676401" y="1295400"/>
            <a:ext cx="8819981" cy="2819400"/>
          </a:xfrm>
          <a:prstGeom prst="rect">
            <a:avLst/>
          </a:prstGeom>
        </p:spPr>
      </p:pic>
      <p:sp>
        <p:nvSpPr>
          <p:cNvPr id="4" name="Date Placeholder 3"/>
          <p:cNvSpPr>
            <a:spLocks noGrp="1"/>
          </p:cNvSpPr>
          <p:nvPr>
            <p:ph type="dt" sz="half" idx="10"/>
          </p:nvPr>
        </p:nvSpPr>
        <p:spPr/>
        <p:txBody>
          <a:bodyPr/>
          <a:lstStyle/>
          <a:p>
            <a:fld id="{EE55404B-6494-4867-8200-570EC2E72DF0}" type="datetime7">
              <a:rPr lang="en-US" smtClean="0">
                <a:solidFill>
                  <a:srgbClr val="40458C"/>
                </a:solidFill>
              </a:rPr>
              <a:t>Dec-23</a:t>
            </a:fld>
            <a:endParaRPr lang="hi-IN">
              <a:solidFill>
                <a:srgbClr val="40458C"/>
              </a:solidFill>
            </a:endParaRPr>
          </a:p>
        </p:txBody>
      </p:sp>
      <p:sp>
        <p:nvSpPr>
          <p:cNvPr id="6" name="Footer Placeholder 5"/>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5" name="Slide Number Placeholder 4"/>
          <p:cNvSpPr>
            <a:spLocks noGrp="1"/>
          </p:cNvSpPr>
          <p:nvPr>
            <p:ph type="sldNum" sz="quarter" idx="12"/>
          </p:nvPr>
        </p:nvSpPr>
        <p:spPr>
          <a:xfrm>
            <a:off x="8077200" y="6197601"/>
            <a:ext cx="2133600" cy="365125"/>
          </a:xfrm>
        </p:spPr>
        <p:txBody>
          <a:bodyPr/>
          <a:lstStyle/>
          <a:p>
            <a:fld id="{65DBF2DD-4017-400A-B431-6CDAD3069103}" type="slidenum">
              <a:rPr lang="hi-IN" smtClean="0">
                <a:solidFill>
                  <a:srgbClr val="40458C"/>
                </a:solidFill>
              </a:rPr>
              <a:t>5</a:t>
            </a:fld>
            <a:endParaRPr lang="hi-IN">
              <a:solidFill>
                <a:srgbClr val="40458C"/>
              </a:solidFill>
            </a:endParaRPr>
          </a:p>
        </p:txBody>
      </p:sp>
      <p:sp>
        <p:nvSpPr>
          <p:cNvPr id="9" name="Rectangle 8"/>
          <p:cNvSpPr/>
          <p:nvPr/>
        </p:nvSpPr>
        <p:spPr>
          <a:xfrm>
            <a:off x="2514600" y="1752600"/>
            <a:ext cx="7772400" cy="190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3600" dirty="0"/>
              <a:t>Do some writing </a:t>
            </a:r>
          </a:p>
          <a:p>
            <a:pPr marL="285750" indent="-285750">
              <a:buFont typeface="Arial" panose="020B0604020202020204" pitchFamily="34" charset="0"/>
              <a:buChar char="•"/>
            </a:pPr>
            <a:r>
              <a:rPr lang="en-US" sz="3600" dirty="0"/>
              <a:t>How to do it?</a:t>
            </a:r>
          </a:p>
          <a:p>
            <a:pPr marL="742950" lvl="1" indent="-285750">
              <a:buFont typeface="Arial" panose="020B0604020202020204" pitchFamily="34" charset="0"/>
              <a:buChar char="•"/>
            </a:pPr>
            <a:r>
              <a:rPr lang="en-US" sz="3600" dirty="0"/>
              <a:t>see the next few slides</a:t>
            </a:r>
          </a:p>
        </p:txBody>
      </p:sp>
    </p:spTree>
    <p:extLst>
      <p:ext uri="{BB962C8B-B14F-4D97-AF65-F5344CB8AC3E}">
        <p14:creationId xmlns:p14="http://schemas.microsoft.com/office/powerpoint/2010/main" val="32281215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BC2ED327-698D-B9F5-F400-6C00F785C4BC}"/>
              </a:ext>
            </a:extLst>
          </p:cNvPr>
          <p:cNvSpPr>
            <a:spLocks noGrp="1" noChangeArrowheads="1"/>
          </p:cNvSpPr>
          <p:nvPr>
            <p:ph type="title"/>
          </p:nvPr>
        </p:nvSpPr>
        <p:spPr/>
        <p:txBody>
          <a:bodyPr/>
          <a:lstStyle/>
          <a:p>
            <a:r>
              <a:rPr lang="en-US" altLang="en-US">
                <a:effectLst>
                  <a:outerShdw blurRad="38100" dist="38100" dir="2700000" algn="tl">
                    <a:srgbClr val="000000"/>
                  </a:outerShdw>
                </a:effectLst>
              </a:rPr>
              <a:t>Class Attributes</a:t>
            </a:r>
          </a:p>
        </p:txBody>
      </p:sp>
      <p:sp>
        <p:nvSpPr>
          <p:cNvPr id="64515" name="Rectangle 3">
            <a:extLst>
              <a:ext uri="{FF2B5EF4-FFF2-40B4-BE49-F238E27FC236}">
                <a16:creationId xmlns:a16="http://schemas.microsoft.com/office/drawing/2014/main" id="{8D61519E-F1CC-FEBF-6A74-BF0231D62588}"/>
              </a:ext>
            </a:extLst>
          </p:cNvPr>
          <p:cNvSpPr>
            <a:spLocks noGrp="1" noChangeArrowheads="1"/>
          </p:cNvSpPr>
          <p:nvPr>
            <p:ph idx="1"/>
          </p:nvPr>
        </p:nvSpPr>
        <p:spPr>
          <a:xfrm>
            <a:off x="2209800" y="1371600"/>
            <a:ext cx="7924800" cy="4724400"/>
          </a:xfrm>
        </p:spPr>
        <p:txBody>
          <a:bodyPr>
            <a:normAutofit/>
          </a:bodyPr>
          <a:lstStyle/>
          <a:p>
            <a:pPr>
              <a:lnSpc>
                <a:spcPct val="90000"/>
              </a:lnSpc>
            </a:pPr>
            <a:r>
              <a:rPr lang="en-US" altLang="en-US"/>
              <a:t>Because all instances of a class share one copy of a class attribute, when </a:t>
            </a:r>
            <a:r>
              <a:rPr lang="en-US" altLang="en-US" i="1">
                <a:solidFill>
                  <a:schemeClr val="accent2"/>
                </a:solidFill>
              </a:rPr>
              <a:t>any </a:t>
            </a:r>
            <a:r>
              <a:rPr lang="en-US" altLang="en-US"/>
              <a:t>instance changes it, the value is changed for </a:t>
            </a:r>
            <a:r>
              <a:rPr lang="en-US" altLang="en-US" i="1">
                <a:solidFill>
                  <a:schemeClr val="accent2"/>
                </a:solidFill>
              </a:rPr>
              <a:t>all </a:t>
            </a:r>
            <a:r>
              <a:rPr lang="en-US" altLang="en-US"/>
              <a:t>instances</a:t>
            </a:r>
          </a:p>
          <a:p>
            <a:pPr>
              <a:lnSpc>
                <a:spcPct val="90000"/>
              </a:lnSpc>
            </a:pPr>
            <a:r>
              <a:rPr lang="en-US" altLang="en-US"/>
              <a:t>Class attributes are defined </a:t>
            </a:r>
            <a:r>
              <a:rPr lang="en-US" altLang="en-US" i="1">
                <a:solidFill>
                  <a:schemeClr val="accent2"/>
                </a:solidFill>
              </a:rPr>
              <a:t>within </a:t>
            </a:r>
            <a:r>
              <a:rPr lang="en-US" altLang="en-US"/>
              <a:t>a class definition and </a:t>
            </a:r>
            <a:r>
              <a:rPr lang="en-US" altLang="en-US" i="1">
                <a:solidFill>
                  <a:schemeClr val="accent2"/>
                </a:solidFill>
              </a:rPr>
              <a:t>outside </a:t>
            </a:r>
            <a:r>
              <a:rPr lang="en-US" altLang="en-US"/>
              <a:t>of any method</a:t>
            </a:r>
          </a:p>
          <a:p>
            <a:pPr>
              <a:lnSpc>
                <a:spcPct val="90000"/>
              </a:lnSpc>
            </a:pPr>
            <a:r>
              <a:rPr lang="en-US" altLang="en-US"/>
              <a:t>Since there is one of these attributes </a:t>
            </a:r>
            <a:r>
              <a:rPr lang="en-US" altLang="en-US" i="1"/>
              <a:t>per class</a:t>
            </a:r>
            <a:r>
              <a:rPr lang="en-US" altLang="en-US"/>
              <a:t> and not one </a:t>
            </a:r>
            <a:r>
              <a:rPr lang="en-US" altLang="en-US" i="1"/>
              <a:t>per instance</a:t>
            </a:r>
            <a:r>
              <a:rPr lang="en-US" altLang="en-US"/>
              <a:t>, they’re accessed via a different notation:</a:t>
            </a:r>
          </a:p>
          <a:p>
            <a:pPr lvl="1">
              <a:lnSpc>
                <a:spcPct val="90000"/>
              </a:lnSpc>
            </a:pPr>
            <a:r>
              <a:rPr lang="en-US" altLang="en-US"/>
              <a:t>Access class attributes using </a:t>
            </a:r>
            <a:r>
              <a:rPr lang="en-US" altLang="en-US" b="1">
                <a:solidFill>
                  <a:schemeClr val="accent2"/>
                </a:solidFill>
                <a:latin typeface="Courier New" panose="02070309020205020404" pitchFamily="49" charset="0"/>
              </a:rPr>
              <a:t>self.__class__.name</a:t>
            </a:r>
            <a:r>
              <a:rPr lang="en-US" altLang="en-US"/>
              <a:t> notation -- </a:t>
            </a:r>
            <a:r>
              <a:rPr lang="en-US" altLang="en-US" sz="1800"/>
              <a:t>This is just one way to do this &amp; the safest in general.</a:t>
            </a:r>
            <a:br>
              <a:rPr lang="en-US" altLang="en-US" sz="1600"/>
            </a:br>
            <a:br>
              <a:rPr lang="en-US" altLang="en-US" sz="1600"/>
            </a:br>
            <a:br>
              <a:rPr lang="en-US" altLang="en-US" sz="1600"/>
            </a:br>
            <a:br>
              <a:rPr lang="en-US" altLang="en-US" sz="1600"/>
            </a:br>
            <a:br>
              <a:rPr lang="en-US" altLang="en-US" sz="1600"/>
            </a:br>
            <a:br>
              <a:rPr lang="en-US" altLang="en-US" sz="1600"/>
            </a:br>
            <a:endParaRPr lang="en-US" altLang="en-US" sz="1600"/>
          </a:p>
        </p:txBody>
      </p:sp>
      <p:sp>
        <p:nvSpPr>
          <p:cNvPr id="64516" name="Text Box 5">
            <a:extLst>
              <a:ext uri="{FF2B5EF4-FFF2-40B4-BE49-F238E27FC236}">
                <a16:creationId xmlns:a16="http://schemas.microsoft.com/office/drawing/2014/main" id="{54E9E95D-BF6B-5B14-5BD5-4DD5FB2028BF}"/>
              </a:ext>
            </a:extLst>
          </p:cNvPr>
          <p:cNvSpPr txBox="1">
            <a:spLocks noChangeArrowheads="1"/>
          </p:cNvSpPr>
          <p:nvPr/>
        </p:nvSpPr>
        <p:spPr bwMode="auto">
          <a:xfrm>
            <a:off x="2209800" y="5181601"/>
            <a:ext cx="7620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20000"/>
              </a:spcBef>
            </a:pPr>
            <a:r>
              <a:rPr lang="en-US" altLang="en-US" sz="2000" b="1">
                <a:solidFill>
                  <a:srgbClr val="FF9933"/>
                </a:solidFill>
                <a:latin typeface="Courier New" panose="02070309020205020404" pitchFamily="49" charset="0"/>
              </a:rPr>
              <a:t>class</a:t>
            </a:r>
            <a:r>
              <a:rPr lang="en-US" altLang="en-US" sz="2000" b="1">
                <a:latin typeface="Courier New" panose="02070309020205020404" pitchFamily="49" charset="0"/>
              </a:rPr>
              <a:t> </a:t>
            </a:r>
            <a:r>
              <a:rPr lang="en-US" altLang="en-US" sz="2000" b="1">
                <a:solidFill>
                  <a:schemeClr val="accent2"/>
                </a:solidFill>
                <a:latin typeface="Courier New" panose="02070309020205020404" pitchFamily="49" charset="0"/>
              </a:rPr>
              <a:t>sample</a:t>
            </a:r>
            <a:r>
              <a:rPr lang="en-US" altLang="en-US" sz="2000" b="1">
                <a:latin typeface="Courier New" panose="02070309020205020404" pitchFamily="49" charset="0"/>
              </a:rPr>
              <a:t>:			&gt;&gt;&gt; a = sample()</a:t>
            </a:r>
            <a:br>
              <a:rPr lang="en-US" altLang="en-US" sz="2000" b="1">
                <a:latin typeface="Courier New" panose="02070309020205020404" pitchFamily="49" charset="0"/>
              </a:rPr>
            </a:br>
            <a:r>
              <a:rPr lang="en-US" altLang="en-US" sz="2000" b="1">
                <a:latin typeface="Courier New" panose="02070309020205020404" pitchFamily="49" charset="0"/>
              </a:rPr>
              <a:t>    x = 23 				&gt;&gt;&gt; a.increment()</a:t>
            </a:r>
            <a:br>
              <a:rPr lang="en-US" altLang="en-US" sz="2000" b="1">
                <a:latin typeface="Courier New" panose="02070309020205020404" pitchFamily="49" charset="0"/>
              </a:rPr>
            </a:br>
            <a:r>
              <a:rPr lang="en-US" altLang="en-US" sz="2000" b="1">
                <a:latin typeface="Courier New" panose="02070309020205020404" pitchFamily="49" charset="0"/>
              </a:rPr>
              <a:t>   </a:t>
            </a:r>
            <a:r>
              <a:rPr lang="en-US" altLang="en-US" sz="2000" b="1">
                <a:solidFill>
                  <a:srgbClr val="FF9933"/>
                </a:solidFill>
                <a:latin typeface="Courier New" panose="02070309020205020404" pitchFamily="49" charset="0"/>
              </a:rPr>
              <a:t>def</a:t>
            </a:r>
            <a:r>
              <a:rPr lang="en-US" altLang="en-US" sz="2000" b="1">
                <a:latin typeface="Courier New" panose="02070309020205020404" pitchFamily="49" charset="0"/>
              </a:rPr>
              <a:t> </a:t>
            </a:r>
            <a:r>
              <a:rPr lang="en-US" altLang="en-US" sz="2000" b="1">
                <a:solidFill>
                  <a:schemeClr val="accent2"/>
                </a:solidFill>
                <a:latin typeface="Courier New" panose="02070309020205020404" pitchFamily="49" charset="0"/>
              </a:rPr>
              <a:t>increment</a:t>
            </a:r>
            <a:r>
              <a:rPr lang="en-US" altLang="en-US" sz="2000" b="1">
                <a:latin typeface="Courier New" panose="02070309020205020404" pitchFamily="49" charset="0"/>
              </a:rPr>
              <a:t>(self): 	&gt;&gt;&gt; a.__class__.x</a:t>
            </a:r>
            <a:br>
              <a:rPr lang="en-US" altLang="en-US" sz="2000" b="1">
                <a:latin typeface="Courier New" panose="02070309020205020404" pitchFamily="49" charset="0"/>
              </a:rPr>
            </a:br>
            <a:r>
              <a:rPr lang="en-US" altLang="en-US" sz="2000" b="1">
                <a:latin typeface="Courier New" panose="02070309020205020404" pitchFamily="49" charset="0"/>
              </a:rPr>
              <a:t>      self.__class__.x += 1	</a:t>
            </a:r>
            <a:r>
              <a:rPr lang="en-US" altLang="en-US" sz="2000" b="1">
                <a:solidFill>
                  <a:schemeClr val="accent2"/>
                </a:solidFill>
                <a:latin typeface="Courier New" panose="02070309020205020404" pitchFamily="49" charset="0"/>
              </a:rPr>
              <a:t>24</a:t>
            </a:r>
            <a:endParaRPr lang="en-US" altLang="en-US" sz="1800">
              <a:solidFill>
                <a:schemeClr val="accent2"/>
              </a:solidFill>
            </a:endParaRPr>
          </a:p>
        </p:txBody>
      </p:sp>
      <p:sp>
        <p:nvSpPr>
          <p:cNvPr id="64517" name="Rectangle 7">
            <a:extLst>
              <a:ext uri="{FF2B5EF4-FFF2-40B4-BE49-F238E27FC236}">
                <a16:creationId xmlns:a16="http://schemas.microsoft.com/office/drawing/2014/main" id="{D21BB847-B2FE-3DD7-7664-64481FE2BE37}"/>
              </a:ext>
            </a:extLst>
          </p:cNvPr>
          <p:cNvSpPr>
            <a:spLocks noChangeArrowheads="1"/>
          </p:cNvSpPr>
          <p:nvPr/>
        </p:nvSpPr>
        <p:spPr bwMode="auto">
          <a:xfrm>
            <a:off x="2209800" y="5257800"/>
            <a:ext cx="4267200" cy="1219200"/>
          </a:xfrm>
          <a:prstGeom prst="rect">
            <a:avLst/>
          </a:prstGeom>
          <a:solidFill>
            <a:schemeClr val="accent2">
              <a:alpha val="5098"/>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
        <p:nvSpPr>
          <p:cNvPr id="64518" name="Rectangle 8">
            <a:extLst>
              <a:ext uri="{FF2B5EF4-FFF2-40B4-BE49-F238E27FC236}">
                <a16:creationId xmlns:a16="http://schemas.microsoft.com/office/drawing/2014/main" id="{F57E9A50-6E35-E873-AA6B-5E58A582B439}"/>
              </a:ext>
            </a:extLst>
          </p:cNvPr>
          <p:cNvSpPr>
            <a:spLocks noChangeArrowheads="1"/>
          </p:cNvSpPr>
          <p:nvPr/>
        </p:nvSpPr>
        <p:spPr bwMode="auto">
          <a:xfrm>
            <a:off x="6629400" y="5257800"/>
            <a:ext cx="3276600" cy="1371600"/>
          </a:xfrm>
          <a:prstGeom prst="rect">
            <a:avLst/>
          </a:prstGeom>
          <a:solidFill>
            <a:schemeClr val="accent2">
              <a:alpha val="5098"/>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EA077999-24B2-15DE-CBAD-7B14CF222B04}"/>
              </a:ext>
            </a:extLst>
          </p:cNvPr>
          <p:cNvSpPr>
            <a:spLocks noGrp="1" noChangeArrowheads="1"/>
          </p:cNvSpPr>
          <p:nvPr>
            <p:ph type="title"/>
          </p:nvPr>
        </p:nvSpPr>
        <p:spPr/>
        <p:txBody>
          <a:bodyPr/>
          <a:lstStyle/>
          <a:p>
            <a:r>
              <a:rPr lang="en-US" altLang="en-US">
                <a:effectLst>
                  <a:outerShdw blurRad="38100" dist="38100" dir="2700000" algn="tl">
                    <a:srgbClr val="000000"/>
                  </a:outerShdw>
                </a:effectLst>
              </a:rPr>
              <a:t>Data vs. Class Attributes</a:t>
            </a:r>
          </a:p>
        </p:txBody>
      </p:sp>
      <p:sp>
        <p:nvSpPr>
          <p:cNvPr id="66563" name="Rectangle 3">
            <a:extLst>
              <a:ext uri="{FF2B5EF4-FFF2-40B4-BE49-F238E27FC236}">
                <a16:creationId xmlns:a16="http://schemas.microsoft.com/office/drawing/2014/main" id="{18CFDB89-F276-3A16-29B9-9E5794F7C503}"/>
              </a:ext>
            </a:extLst>
          </p:cNvPr>
          <p:cNvSpPr>
            <a:spLocks noGrp="1" noChangeArrowheads="1"/>
          </p:cNvSpPr>
          <p:nvPr>
            <p:ph idx="1"/>
          </p:nvPr>
        </p:nvSpPr>
        <p:spPr>
          <a:xfrm>
            <a:off x="1905000" y="2286000"/>
            <a:ext cx="4114800" cy="2895600"/>
          </a:xfrm>
        </p:spPr>
        <p:txBody>
          <a:bodyPr/>
          <a:lstStyle/>
          <a:p>
            <a:pPr>
              <a:buFont typeface="Symbol" panose="05050102010706020507" pitchFamily="18" charset="2"/>
              <a:buNone/>
            </a:pPr>
            <a:r>
              <a:rPr lang="en-US" altLang="en-US" sz="1600">
                <a:solidFill>
                  <a:srgbClr val="FF9933"/>
                </a:solidFill>
                <a:latin typeface="Courier New" panose="02070309020205020404" pitchFamily="49" charset="0"/>
              </a:rPr>
              <a:t>class</a:t>
            </a:r>
            <a:r>
              <a:rPr lang="en-US" altLang="en-US" sz="1600">
                <a:latin typeface="Courier New" panose="02070309020205020404" pitchFamily="49" charset="0"/>
              </a:rPr>
              <a:t> </a:t>
            </a:r>
            <a:r>
              <a:rPr lang="en-US" altLang="en-US" sz="1600">
                <a:solidFill>
                  <a:schemeClr val="accent2"/>
                </a:solidFill>
                <a:latin typeface="Courier New" panose="02070309020205020404" pitchFamily="49" charset="0"/>
              </a:rPr>
              <a:t>counter</a:t>
            </a:r>
            <a:r>
              <a:rPr lang="en-US" altLang="en-US" sz="1600">
                <a:latin typeface="Courier New" panose="02070309020205020404" pitchFamily="49" charset="0"/>
              </a:rPr>
              <a:t>:</a:t>
            </a:r>
            <a:br>
              <a:rPr lang="en-US" altLang="en-US" sz="1600">
                <a:latin typeface="Courier New" panose="02070309020205020404" pitchFamily="49" charset="0"/>
              </a:rPr>
            </a:br>
            <a:r>
              <a:rPr lang="en-US" altLang="en-US" sz="1600">
                <a:latin typeface="Courier New" panose="02070309020205020404" pitchFamily="49" charset="0"/>
              </a:rPr>
              <a:t>overall_total = 0</a:t>
            </a:r>
            <a:br>
              <a:rPr lang="en-US" altLang="en-US" sz="1600">
                <a:latin typeface="Courier New" panose="02070309020205020404" pitchFamily="49" charset="0"/>
              </a:rPr>
            </a:br>
            <a:r>
              <a:rPr lang="en-US" altLang="en-US" sz="1600">
                <a:latin typeface="Courier New" panose="02070309020205020404" pitchFamily="49" charset="0"/>
              </a:rPr>
              <a:t>     </a:t>
            </a:r>
            <a:r>
              <a:rPr lang="en-US" altLang="en-US" sz="1600">
                <a:solidFill>
                  <a:srgbClr val="FF3300"/>
                </a:solidFill>
                <a:latin typeface="Courier New" panose="02070309020205020404" pitchFamily="49" charset="0"/>
              </a:rPr>
              <a:t># class attribute</a:t>
            </a:r>
            <a:r>
              <a:rPr lang="en-US" altLang="en-US" sz="1600">
                <a:latin typeface="Courier New" panose="02070309020205020404" pitchFamily="49" charset="0"/>
              </a:rPr>
              <a:t> </a:t>
            </a:r>
            <a:br>
              <a:rPr lang="en-US" altLang="en-US" sz="1600">
                <a:latin typeface="Courier New" panose="02070309020205020404" pitchFamily="49" charset="0"/>
              </a:rPr>
            </a:br>
            <a:r>
              <a:rPr lang="en-US" altLang="en-US" sz="1600">
                <a:solidFill>
                  <a:srgbClr val="FF9933"/>
                </a:solidFill>
                <a:latin typeface="Courier New" panose="02070309020205020404" pitchFamily="49" charset="0"/>
              </a:rPr>
              <a:t>def</a:t>
            </a:r>
            <a:r>
              <a:rPr lang="en-US" altLang="en-US" sz="1600">
                <a:latin typeface="Courier New" panose="02070309020205020404" pitchFamily="49" charset="0"/>
              </a:rPr>
              <a:t> </a:t>
            </a:r>
            <a:r>
              <a:rPr lang="en-US" altLang="en-US" sz="1600">
                <a:solidFill>
                  <a:schemeClr val="accent2"/>
                </a:solidFill>
                <a:latin typeface="Courier New" panose="02070309020205020404" pitchFamily="49" charset="0"/>
              </a:rPr>
              <a:t>__init__</a:t>
            </a:r>
            <a:r>
              <a:rPr lang="en-US" altLang="en-US" sz="1600">
                <a:latin typeface="Courier New" panose="02070309020205020404" pitchFamily="49" charset="0"/>
              </a:rPr>
              <a:t>(self):</a:t>
            </a:r>
            <a:br>
              <a:rPr lang="en-US" altLang="en-US" sz="1600">
                <a:latin typeface="Courier New" panose="02070309020205020404" pitchFamily="49" charset="0"/>
              </a:rPr>
            </a:br>
            <a:r>
              <a:rPr lang="en-US" altLang="en-US" sz="1600">
                <a:latin typeface="Courier New" panose="02070309020205020404" pitchFamily="49" charset="0"/>
              </a:rPr>
              <a:t>    self.my_total = 0</a:t>
            </a:r>
            <a:br>
              <a:rPr lang="en-US" altLang="en-US" sz="1600">
                <a:latin typeface="Courier New" panose="02070309020205020404" pitchFamily="49" charset="0"/>
              </a:rPr>
            </a:br>
            <a:r>
              <a:rPr lang="en-US" altLang="en-US" sz="1600">
                <a:latin typeface="Courier New" panose="02070309020205020404" pitchFamily="49" charset="0"/>
              </a:rPr>
              <a:t>      </a:t>
            </a:r>
            <a:r>
              <a:rPr lang="en-US" altLang="en-US" sz="1600">
                <a:solidFill>
                  <a:srgbClr val="FF3300"/>
                </a:solidFill>
                <a:latin typeface="Courier New" panose="02070309020205020404" pitchFamily="49" charset="0"/>
              </a:rPr>
              <a:t># data attribute</a:t>
            </a:r>
            <a:br>
              <a:rPr lang="en-US" altLang="en-US" sz="1600">
                <a:latin typeface="Courier New" panose="02070309020205020404" pitchFamily="49" charset="0"/>
              </a:rPr>
            </a:br>
            <a:r>
              <a:rPr lang="en-US" altLang="en-US" sz="1600">
                <a:solidFill>
                  <a:srgbClr val="FF9933"/>
                </a:solidFill>
                <a:latin typeface="Courier New" panose="02070309020205020404" pitchFamily="49" charset="0"/>
              </a:rPr>
              <a:t>def</a:t>
            </a:r>
            <a:r>
              <a:rPr lang="en-US" altLang="en-US" sz="1600">
                <a:latin typeface="Courier New" panose="02070309020205020404" pitchFamily="49" charset="0"/>
              </a:rPr>
              <a:t> </a:t>
            </a:r>
            <a:r>
              <a:rPr lang="en-US" altLang="en-US" sz="1600">
                <a:solidFill>
                  <a:schemeClr val="accent2"/>
                </a:solidFill>
                <a:latin typeface="Courier New" panose="02070309020205020404" pitchFamily="49" charset="0"/>
              </a:rPr>
              <a:t>increment</a:t>
            </a:r>
            <a:r>
              <a:rPr lang="en-US" altLang="en-US" sz="1600">
                <a:latin typeface="Courier New" panose="02070309020205020404" pitchFamily="49" charset="0"/>
              </a:rPr>
              <a:t>(self):</a:t>
            </a:r>
            <a:br>
              <a:rPr lang="en-US" altLang="en-US" sz="1600">
                <a:latin typeface="Courier New" panose="02070309020205020404" pitchFamily="49" charset="0"/>
              </a:rPr>
            </a:br>
            <a:r>
              <a:rPr lang="en-US" altLang="en-US" sz="1600">
                <a:latin typeface="Courier New" panose="02070309020205020404" pitchFamily="49" charset="0"/>
              </a:rPr>
              <a:t>   counter.overall_total = \   </a:t>
            </a:r>
            <a:br>
              <a:rPr lang="en-US" altLang="en-US" sz="1600">
                <a:latin typeface="Courier New" panose="02070309020205020404" pitchFamily="49" charset="0"/>
              </a:rPr>
            </a:br>
            <a:r>
              <a:rPr lang="en-US" altLang="en-US" sz="1600">
                <a:latin typeface="Courier New" panose="02070309020205020404" pitchFamily="49" charset="0"/>
              </a:rPr>
              <a:t>   counter.overall_total + 1</a:t>
            </a:r>
            <a:br>
              <a:rPr lang="en-US" altLang="en-US" sz="1600">
                <a:latin typeface="Courier New" panose="02070309020205020404" pitchFamily="49" charset="0"/>
              </a:rPr>
            </a:br>
            <a:r>
              <a:rPr lang="en-US" altLang="en-US" sz="1600">
                <a:latin typeface="Courier New" panose="02070309020205020404" pitchFamily="49" charset="0"/>
              </a:rPr>
              <a:t>   self.my_total = \   </a:t>
            </a:r>
            <a:br>
              <a:rPr lang="en-US" altLang="en-US" sz="1600">
                <a:latin typeface="Courier New" panose="02070309020205020404" pitchFamily="49" charset="0"/>
              </a:rPr>
            </a:br>
            <a:r>
              <a:rPr lang="en-US" altLang="en-US" sz="1600">
                <a:latin typeface="Courier New" panose="02070309020205020404" pitchFamily="49" charset="0"/>
              </a:rPr>
              <a:t>   self.my_total + 1</a:t>
            </a:r>
          </a:p>
        </p:txBody>
      </p:sp>
      <p:sp>
        <p:nvSpPr>
          <p:cNvPr id="66564" name="Text Box 4">
            <a:extLst>
              <a:ext uri="{FF2B5EF4-FFF2-40B4-BE49-F238E27FC236}">
                <a16:creationId xmlns:a16="http://schemas.microsoft.com/office/drawing/2014/main" id="{F40610CE-2AE5-E392-5925-9B6F87B86B80}"/>
              </a:ext>
            </a:extLst>
          </p:cNvPr>
          <p:cNvSpPr txBox="1">
            <a:spLocks noChangeArrowheads="1"/>
          </p:cNvSpPr>
          <p:nvPr/>
        </p:nvSpPr>
        <p:spPr bwMode="auto">
          <a:xfrm>
            <a:off x="6248400" y="2209800"/>
            <a:ext cx="441960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US" altLang="en-US" sz="1600" b="1">
                <a:solidFill>
                  <a:srgbClr val="660066"/>
                </a:solidFill>
                <a:latin typeface="Courier New" panose="02070309020205020404" pitchFamily="49" charset="0"/>
              </a:rPr>
              <a:t>&gt;&gt;&gt;</a:t>
            </a:r>
            <a:r>
              <a:rPr lang="en-US" altLang="en-US" sz="1600" b="1">
                <a:latin typeface="Courier New" panose="02070309020205020404" pitchFamily="49" charset="0"/>
              </a:rPr>
              <a:t> a = counter()</a:t>
            </a:r>
            <a:br>
              <a:rPr lang="en-US" altLang="en-US" sz="1600" b="1">
                <a:latin typeface="Courier New" panose="02070309020205020404" pitchFamily="49" charset="0"/>
              </a:rPr>
            </a:br>
            <a:r>
              <a:rPr lang="en-US" altLang="en-US" sz="1600" b="1">
                <a:solidFill>
                  <a:srgbClr val="660066"/>
                </a:solidFill>
                <a:latin typeface="Courier New" panose="02070309020205020404" pitchFamily="49" charset="0"/>
              </a:rPr>
              <a:t>&gt;&gt;&gt;</a:t>
            </a:r>
            <a:r>
              <a:rPr lang="en-US" altLang="en-US" sz="1600" b="1">
                <a:latin typeface="Courier New" panose="02070309020205020404" pitchFamily="49" charset="0"/>
              </a:rPr>
              <a:t> b = counter()</a:t>
            </a:r>
            <a:br>
              <a:rPr lang="en-US" altLang="en-US" sz="1600" b="1">
                <a:latin typeface="Courier New" panose="02070309020205020404" pitchFamily="49" charset="0"/>
              </a:rPr>
            </a:br>
            <a:r>
              <a:rPr lang="en-US" altLang="en-US" sz="1600" b="1">
                <a:solidFill>
                  <a:srgbClr val="660066"/>
                </a:solidFill>
                <a:latin typeface="Courier New" panose="02070309020205020404" pitchFamily="49" charset="0"/>
              </a:rPr>
              <a:t>&gt;&gt;&gt;</a:t>
            </a:r>
            <a:r>
              <a:rPr lang="en-US" altLang="en-US" sz="1600" b="1">
                <a:latin typeface="Courier New" panose="02070309020205020404" pitchFamily="49" charset="0"/>
              </a:rPr>
              <a:t> a.increment()</a:t>
            </a:r>
            <a:br>
              <a:rPr lang="en-US" altLang="en-US" sz="1600" b="1">
                <a:latin typeface="Courier New" panose="02070309020205020404" pitchFamily="49" charset="0"/>
              </a:rPr>
            </a:br>
            <a:r>
              <a:rPr lang="en-US" altLang="en-US" sz="1600" b="1">
                <a:solidFill>
                  <a:srgbClr val="660066"/>
                </a:solidFill>
                <a:latin typeface="Courier New" panose="02070309020205020404" pitchFamily="49" charset="0"/>
              </a:rPr>
              <a:t>&gt;&gt;&gt;</a:t>
            </a:r>
            <a:r>
              <a:rPr lang="en-US" altLang="en-US" sz="1600" b="1">
                <a:latin typeface="Courier New" panose="02070309020205020404" pitchFamily="49" charset="0"/>
              </a:rPr>
              <a:t> b.increment()</a:t>
            </a:r>
            <a:br>
              <a:rPr lang="en-US" altLang="en-US" sz="1600" b="1">
                <a:latin typeface="Courier New" panose="02070309020205020404" pitchFamily="49" charset="0"/>
              </a:rPr>
            </a:br>
            <a:r>
              <a:rPr lang="en-US" altLang="en-US" sz="1600" b="1">
                <a:solidFill>
                  <a:srgbClr val="660066"/>
                </a:solidFill>
                <a:latin typeface="Courier New" panose="02070309020205020404" pitchFamily="49" charset="0"/>
              </a:rPr>
              <a:t>&gt;&gt;&gt;</a:t>
            </a:r>
            <a:r>
              <a:rPr lang="en-US" altLang="en-US" sz="1600" b="1">
                <a:latin typeface="Courier New" panose="02070309020205020404" pitchFamily="49" charset="0"/>
              </a:rPr>
              <a:t> b.increment()</a:t>
            </a:r>
            <a:br>
              <a:rPr lang="en-US" altLang="en-US" sz="1600" b="1">
                <a:latin typeface="Courier New" panose="02070309020205020404" pitchFamily="49" charset="0"/>
              </a:rPr>
            </a:br>
            <a:r>
              <a:rPr lang="en-US" altLang="en-US" sz="1600" b="1">
                <a:solidFill>
                  <a:srgbClr val="660066"/>
                </a:solidFill>
                <a:latin typeface="Courier New" panose="02070309020205020404" pitchFamily="49" charset="0"/>
              </a:rPr>
              <a:t>&gt;&gt;&gt;</a:t>
            </a:r>
            <a:r>
              <a:rPr lang="en-US" altLang="en-US" sz="1600" b="1">
                <a:latin typeface="Courier New" panose="02070309020205020404" pitchFamily="49" charset="0"/>
              </a:rPr>
              <a:t> a.my_total</a:t>
            </a:r>
            <a:br>
              <a:rPr lang="en-US" altLang="en-US" sz="1600" b="1">
                <a:latin typeface="Courier New" panose="02070309020205020404" pitchFamily="49" charset="0"/>
              </a:rPr>
            </a:br>
            <a:r>
              <a:rPr lang="en-US" altLang="en-US" sz="1600" b="1">
                <a:solidFill>
                  <a:schemeClr val="accent2"/>
                </a:solidFill>
                <a:latin typeface="Courier New" panose="02070309020205020404" pitchFamily="49" charset="0"/>
              </a:rPr>
              <a:t>1</a:t>
            </a:r>
            <a:br>
              <a:rPr lang="en-US" altLang="en-US" sz="1600" b="1">
                <a:latin typeface="Courier New" panose="02070309020205020404" pitchFamily="49" charset="0"/>
              </a:rPr>
            </a:br>
            <a:r>
              <a:rPr lang="en-US" altLang="en-US" sz="1600" b="1">
                <a:solidFill>
                  <a:srgbClr val="660066"/>
                </a:solidFill>
                <a:latin typeface="Courier New" panose="02070309020205020404" pitchFamily="49" charset="0"/>
              </a:rPr>
              <a:t>&gt;&gt;&gt;</a:t>
            </a:r>
            <a:r>
              <a:rPr lang="en-US" altLang="en-US" sz="1600" b="1">
                <a:latin typeface="Courier New" panose="02070309020205020404" pitchFamily="49" charset="0"/>
              </a:rPr>
              <a:t> a.__class__.overall_total</a:t>
            </a:r>
            <a:br>
              <a:rPr lang="en-US" altLang="en-US" sz="1600" b="1">
                <a:latin typeface="Courier New" panose="02070309020205020404" pitchFamily="49" charset="0"/>
              </a:rPr>
            </a:br>
            <a:r>
              <a:rPr lang="en-US" altLang="en-US" sz="1600" b="1">
                <a:solidFill>
                  <a:schemeClr val="accent2"/>
                </a:solidFill>
                <a:latin typeface="Courier New" panose="02070309020205020404" pitchFamily="49" charset="0"/>
              </a:rPr>
              <a:t>3</a:t>
            </a:r>
            <a:br>
              <a:rPr lang="en-US" altLang="en-US" sz="1600" b="1">
                <a:latin typeface="Courier New" panose="02070309020205020404" pitchFamily="49" charset="0"/>
              </a:rPr>
            </a:br>
            <a:r>
              <a:rPr lang="en-US" altLang="en-US" sz="1600" b="1">
                <a:solidFill>
                  <a:srgbClr val="660066"/>
                </a:solidFill>
                <a:latin typeface="Courier New" panose="02070309020205020404" pitchFamily="49" charset="0"/>
              </a:rPr>
              <a:t>&gt;&gt;&gt;</a:t>
            </a:r>
            <a:r>
              <a:rPr lang="en-US" altLang="en-US" sz="1600" b="1">
                <a:latin typeface="Courier New" panose="02070309020205020404" pitchFamily="49" charset="0"/>
              </a:rPr>
              <a:t> b.my_total</a:t>
            </a:r>
            <a:br>
              <a:rPr lang="en-US" altLang="en-US" sz="1600" b="1">
                <a:latin typeface="Courier New" panose="02070309020205020404" pitchFamily="49" charset="0"/>
              </a:rPr>
            </a:br>
            <a:r>
              <a:rPr lang="en-US" altLang="en-US" sz="1600" b="1">
                <a:solidFill>
                  <a:schemeClr val="accent2"/>
                </a:solidFill>
                <a:latin typeface="Courier New" panose="02070309020205020404" pitchFamily="49" charset="0"/>
              </a:rPr>
              <a:t>2</a:t>
            </a:r>
            <a:br>
              <a:rPr lang="en-US" altLang="en-US" sz="1600" b="1">
                <a:latin typeface="Courier New" panose="02070309020205020404" pitchFamily="49" charset="0"/>
              </a:rPr>
            </a:br>
            <a:r>
              <a:rPr lang="en-US" altLang="en-US" sz="1600" b="1">
                <a:solidFill>
                  <a:srgbClr val="660066"/>
                </a:solidFill>
                <a:latin typeface="Courier New" panose="02070309020205020404" pitchFamily="49" charset="0"/>
              </a:rPr>
              <a:t>&gt;&gt;&gt;</a:t>
            </a:r>
            <a:r>
              <a:rPr lang="en-US" altLang="en-US" sz="1600" b="1">
                <a:latin typeface="Courier New" panose="02070309020205020404" pitchFamily="49" charset="0"/>
              </a:rPr>
              <a:t> b.__class__.overall_total</a:t>
            </a:r>
            <a:br>
              <a:rPr lang="en-US" altLang="en-US" sz="1600" b="1">
                <a:latin typeface="Courier New" panose="02070309020205020404" pitchFamily="49" charset="0"/>
              </a:rPr>
            </a:br>
            <a:r>
              <a:rPr lang="en-US" altLang="en-US" sz="1600" b="1">
                <a:solidFill>
                  <a:schemeClr val="accent2"/>
                </a:solidFill>
                <a:latin typeface="Courier New" panose="02070309020205020404" pitchFamily="49" charset="0"/>
              </a:rPr>
              <a:t>3</a:t>
            </a:r>
          </a:p>
        </p:txBody>
      </p:sp>
      <p:sp>
        <p:nvSpPr>
          <p:cNvPr id="66565" name="Rectangle 6">
            <a:extLst>
              <a:ext uri="{FF2B5EF4-FFF2-40B4-BE49-F238E27FC236}">
                <a16:creationId xmlns:a16="http://schemas.microsoft.com/office/drawing/2014/main" id="{47FDBDAB-9478-D686-9158-5087A549409D}"/>
              </a:ext>
            </a:extLst>
          </p:cNvPr>
          <p:cNvSpPr>
            <a:spLocks noChangeArrowheads="1"/>
          </p:cNvSpPr>
          <p:nvPr/>
        </p:nvSpPr>
        <p:spPr bwMode="auto">
          <a:xfrm>
            <a:off x="1905000" y="2133600"/>
            <a:ext cx="4038600" cy="3276600"/>
          </a:xfrm>
          <a:prstGeom prst="rect">
            <a:avLst/>
          </a:prstGeom>
          <a:solidFill>
            <a:schemeClr val="accent2">
              <a:alpha val="5098"/>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
        <p:nvSpPr>
          <p:cNvPr id="66566" name="Rectangle 7">
            <a:extLst>
              <a:ext uri="{FF2B5EF4-FFF2-40B4-BE49-F238E27FC236}">
                <a16:creationId xmlns:a16="http://schemas.microsoft.com/office/drawing/2014/main" id="{BE3529EF-A58C-322D-FCC3-27F04613984F}"/>
              </a:ext>
            </a:extLst>
          </p:cNvPr>
          <p:cNvSpPr>
            <a:spLocks noChangeArrowheads="1"/>
          </p:cNvSpPr>
          <p:nvPr/>
        </p:nvSpPr>
        <p:spPr bwMode="auto">
          <a:xfrm>
            <a:off x="6248400" y="2133600"/>
            <a:ext cx="3810000" cy="3276600"/>
          </a:xfrm>
          <a:prstGeom prst="rect">
            <a:avLst/>
          </a:prstGeom>
          <a:solidFill>
            <a:schemeClr val="accent2">
              <a:alpha val="5098"/>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E8C8924C-32AD-34C7-F73B-58D9640A3EAA}"/>
              </a:ext>
            </a:extLst>
          </p:cNvPr>
          <p:cNvSpPr>
            <a:spLocks noGrp="1" noChangeArrowheads="1"/>
          </p:cNvSpPr>
          <p:nvPr>
            <p:ph type="ctrTitle"/>
          </p:nvPr>
        </p:nvSpPr>
        <p:spPr>
          <a:xfrm>
            <a:off x="2209800" y="1371600"/>
            <a:ext cx="7772400" cy="2895600"/>
          </a:xfrm>
        </p:spPr>
        <p:txBody>
          <a:bodyPr/>
          <a:lstStyle/>
          <a:p>
            <a:r>
              <a:rPr lang="en-US" altLang="en-US" sz="8000">
                <a:effectLst>
                  <a:outerShdw blurRad="38100" dist="38100" dir="2700000" algn="tl">
                    <a:srgbClr val="000000"/>
                  </a:outerShdw>
                </a:effectLst>
              </a:rPr>
              <a:t>Inheritance</a:t>
            </a:r>
          </a:p>
        </p:txBody>
      </p:sp>
      <p:pic>
        <p:nvPicPr>
          <p:cNvPr id="68612" name="Picture 4" descr="AN03627_">
            <a:extLst>
              <a:ext uri="{FF2B5EF4-FFF2-40B4-BE49-F238E27FC236}">
                <a16:creationId xmlns:a16="http://schemas.microsoft.com/office/drawing/2014/main" id="{778DED16-6DAA-DD9D-F3F4-43DB8CF5F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733800"/>
            <a:ext cx="2522538"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090CC6F3-F963-8AF1-09C4-B3541247A949}"/>
              </a:ext>
            </a:extLst>
          </p:cNvPr>
          <p:cNvSpPr>
            <a:spLocks noGrp="1" noChangeArrowheads="1"/>
          </p:cNvSpPr>
          <p:nvPr>
            <p:ph type="title"/>
          </p:nvPr>
        </p:nvSpPr>
        <p:spPr/>
        <p:txBody>
          <a:bodyPr/>
          <a:lstStyle/>
          <a:p>
            <a:r>
              <a:rPr lang="en-US" altLang="en-US">
                <a:effectLst>
                  <a:outerShdw blurRad="38100" dist="38100" dir="2700000" algn="tl">
                    <a:srgbClr val="000000"/>
                  </a:outerShdw>
                </a:effectLst>
              </a:rPr>
              <a:t>Subclasses</a:t>
            </a:r>
          </a:p>
        </p:txBody>
      </p:sp>
      <p:sp>
        <p:nvSpPr>
          <p:cNvPr id="70659" name="Rectangle 3">
            <a:extLst>
              <a:ext uri="{FF2B5EF4-FFF2-40B4-BE49-F238E27FC236}">
                <a16:creationId xmlns:a16="http://schemas.microsoft.com/office/drawing/2014/main" id="{57C45EF4-E018-CF37-7CCE-C887D193EC9C}"/>
              </a:ext>
            </a:extLst>
          </p:cNvPr>
          <p:cNvSpPr>
            <a:spLocks noGrp="1" noChangeArrowheads="1"/>
          </p:cNvSpPr>
          <p:nvPr>
            <p:ph idx="1"/>
          </p:nvPr>
        </p:nvSpPr>
        <p:spPr/>
        <p:txBody>
          <a:bodyPr/>
          <a:lstStyle/>
          <a:p>
            <a:pPr>
              <a:lnSpc>
                <a:spcPct val="90000"/>
              </a:lnSpc>
            </a:pPr>
            <a:r>
              <a:rPr lang="en-US" altLang="en-US"/>
              <a:t>A class can </a:t>
            </a:r>
            <a:r>
              <a:rPr lang="en-US" altLang="en-US" i="1">
                <a:solidFill>
                  <a:schemeClr val="accent2"/>
                </a:solidFill>
              </a:rPr>
              <a:t>extend </a:t>
            </a:r>
            <a:r>
              <a:rPr lang="en-US" altLang="en-US"/>
              <a:t>the definition of another class </a:t>
            </a:r>
          </a:p>
          <a:p>
            <a:pPr lvl="1">
              <a:lnSpc>
                <a:spcPct val="90000"/>
              </a:lnSpc>
            </a:pPr>
            <a:r>
              <a:rPr lang="en-US" altLang="en-US"/>
              <a:t>Allows use (or extension ) of methods and attributes already defined in the previous one.</a:t>
            </a:r>
          </a:p>
          <a:p>
            <a:pPr lvl="1">
              <a:lnSpc>
                <a:spcPct val="90000"/>
              </a:lnSpc>
            </a:pPr>
            <a:r>
              <a:rPr lang="en-US" altLang="en-US"/>
              <a:t>New class: </a:t>
            </a:r>
            <a:r>
              <a:rPr lang="en-US" altLang="en-US" i="1">
                <a:solidFill>
                  <a:schemeClr val="accent2"/>
                </a:solidFill>
              </a:rPr>
              <a:t>subclass</a:t>
            </a:r>
            <a:r>
              <a:rPr lang="en-US" altLang="en-US"/>
              <a:t>. Original: </a:t>
            </a:r>
            <a:r>
              <a:rPr lang="en-US" altLang="en-US" i="1">
                <a:solidFill>
                  <a:schemeClr val="accent2"/>
                </a:solidFill>
              </a:rPr>
              <a:t>parent</a:t>
            </a:r>
            <a:r>
              <a:rPr lang="en-US" altLang="en-US"/>
              <a:t>, </a:t>
            </a:r>
            <a:r>
              <a:rPr lang="en-US" altLang="en-US" i="1">
                <a:solidFill>
                  <a:schemeClr val="accent2"/>
                </a:solidFill>
              </a:rPr>
              <a:t>ancestor </a:t>
            </a:r>
            <a:r>
              <a:rPr lang="en-US" altLang="en-US">
                <a:solidFill>
                  <a:schemeClr val="accent2"/>
                </a:solidFill>
              </a:rPr>
              <a:t>or </a:t>
            </a:r>
            <a:r>
              <a:rPr lang="en-US" altLang="en-US" i="1">
                <a:solidFill>
                  <a:schemeClr val="accent2"/>
                </a:solidFill>
              </a:rPr>
              <a:t>superclass</a:t>
            </a:r>
            <a:endParaRPr lang="en-US" altLang="en-US"/>
          </a:p>
          <a:p>
            <a:pPr>
              <a:lnSpc>
                <a:spcPct val="90000"/>
              </a:lnSpc>
            </a:pPr>
            <a:r>
              <a:rPr lang="en-US" altLang="en-US"/>
              <a:t>To define a subclass, put the name of the superclass in parentheses after the subclass’s name on the first line of the definition.</a:t>
            </a:r>
            <a:br>
              <a:rPr lang="en-US" altLang="en-US"/>
            </a:br>
            <a:r>
              <a:rPr lang="en-US" altLang="en-US">
                <a:latin typeface="Courier New" panose="02070309020205020404" pitchFamily="49" charset="0"/>
              </a:rPr>
              <a:t>   </a:t>
            </a:r>
            <a:r>
              <a:rPr lang="en-US" altLang="en-US">
                <a:solidFill>
                  <a:srgbClr val="FF9933"/>
                </a:solidFill>
                <a:latin typeface="Courier New" panose="02070309020205020404" pitchFamily="49" charset="0"/>
              </a:rPr>
              <a:t>Class</a:t>
            </a:r>
            <a:r>
              <a:rPr lang="en-US" altLang="en-US">
                <a:latin typeface="Courier New" panose="02070309020205020404" pitchFamily="49" charset="0"/>
              </a:rPr>
              <a:t> </a:t>
            </a:r>
            <a:r>
              <a:rPr lang="en-US" altLang="en-US">
                <a:solidFill>
                  <a:schemeClr val="accent2"/>
                </a:solidFill>
                <a:latin typeface="Courier New" panose="02070309020205020404" pitchFamily="49" charset="0"/>
              </a:rPr>
              <a:t>Cs_student</a:t>
            </a:r>
            <a:r>
              <a:rPr lang="en-US" altLang="en-US">
                <a:latin typeface="Courier New" panose="02070309020205020404" pitchFamily="49" charset="0"/>
              </a:rPr>
              <a:t>(student):</a:t>
            </a:r>
          </a:p>
          <a:p>
            <a:pPr lvl="1">
              <a:lnSpc>
                <a:spcPct val="90000"/>
              </a:lnSpc>
            </a:pPr>
            <a:r>
              <a:rPr lang="en-US" altLang="en-US"/>
              <a:t>Python has no ‘extends’ keyword like Java.</a:t>
            </a:r>
          </a:p>
          <a:p>
            <a:pPr lvl="1">
              <a:lnSpc>
                <a:spcPct val="90000"/>
              </a:lnSpc>
            </a:pPr>
            <a:r>
              <a:rPr lang="en-US" altLang="en-US"/>
              <a:t>Multiple inheritance is supported.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ED3EFE3C-D349-64A1-502F-46BBE08A4852}"/>
              </a:ext>
            </a:extLst>
          </p:cNvPr>
          <p:cNvSpPr>
            <a:spLocks noGrp="1" noChangeArrowheads="1"/>
          </p:cNvSpPr>
          <p:nvPr>
            <p:ph type="title"/>
          </p:nvPr>
        </p:nvSpPr>
        <p:spPr/>
        <p:txBody>
          <a:bodyPr/>
          <a:lstStyle/>
          <a:p>
            <a:r>
              <a:rPr lang="en-US" altLang="en-US">
                <a:effectLst>
                  <a:outerShdw blurRad="38100" dist="38100" dir="2700000" algn="tl">
                    <a:srgbClr val="000000"/>
                  </a:outerShdw>
                </a:effectLst>
              </a:rPr>
              <a:t>Redefining Methods</a:t>
            </a:r>
          </a:p>
        </p:txBody>
      </p:sp>
      <p:sp>
        <p:nvSpPr>
          <p:cNvPr id="72707" name="Rectangle 3">
            <a:extLst>
              <a:ext uri="{FF2B5EF4-FFF2-40B4-BE49-F238E27FC236}">
                <a16:creationId xmlns:a16="http://schemas.microsoft.com/office/drawing/2014/main" id="{A2240B9D-59E5-F50D-7F9C-98700588D65F}"/>
              </a:ext>
            </a:extLst>
          </p:cNvPr>
          <p:cNvSpPr>
            <a:spLocks noGrp="1" noChangeArrowheads="1"/>
          </p:cNvSpPr>
          <p:nvPr>
            <p:ph idx="1"/>
          </p:nvPr>
        </p:nvSpPr>
        <p:spPr/>
        <p:txBody>
          <a:bodyPr>
            <a:normAutofit/>
          </a:bodyPr>
          <a:lstStyle/>
          <a:p>
            <a:pPr>
              <a:lnSpc>
                <a:spcPct val="90000"/>
              </a:lnSpc>
            </a:pPr>
            <a:r>
              <a:rPr lang="en-US" altLang="en-US"/>
              <a:t>To </a:t>
            </a:r>
            <a:r>
              <a:rPr lang="en-US" altLang="en-US" i="1">
                <a:solidFill>
                  <a:schemeClr val="accent2"/>
                </a:solidFill>
              </a:rPr>
              <a:t>redefine a method </a:t>
            </a:r>
            <a:r>
              <a:rPr lang="en-US" altLang="en-US"/>
              <a:t>of the parent class, include a new definition using the same name in the subclass.</a:t>
            </a:r>
          </a:p>
          <a:p>
            <a:pPr lvl="1">
              <a:lnSpc>
                <a:spcPct val="90000"/>
              </a:lnSpc>
            </a:pPr>
            <a:r>
              <a:rPr lang="en-US" altLang="en-US"/>
              <a:t>The old code won’t get executed.</a:t>
            </a:r>
          </a:p>
          <a:p>
            <a:pPr>
              <a:lnSpc>
                <a:spcPct val="90000"/>
              </a:lnSpc>
            </a:pPr>
            <a:r>
              <a:rPr lang="en-US" altLang="en-US"/>
              <a:t>To execute the method in the parent class </a:t>
            </a:r>
            <a:r>
              <a:rPr lang="en-US" altLang="en-US" i="1">
                <a:solidFill>
                  <a:schemeClr val="accent2"/>
                </a:solidFill>
              </a:rPr>
              <a:t>in addition to </a:t>
            </a:r>
            <a:r>
              <a:rPr lang="en-US" altLang="en-US"/>
              <a:t>new code for some method, explicitly call the parent’s version of the method.</a:t>
            </a:r>
            <a:endParaRPr lang="en-US" altLang="en-US" b="1">
              <a:latin typeface="Courier New" panose="02070309020205020404" pitchFamily="49" charset="0"/>
            </a:endParaRPr>
          </a:p>
          <a:p>
            <a:pPr lvl="1">
              <a:lnSpc>
                <a:spcPct val="90000"/>
              </a:lnSpc>
              <a:buFontTx/>
              <a:buNone/>
            </a:pPr>
            <a:r>
              <a:rPr lang="en-US" altLang="en-US" b="1">
                <a:latin typeface="Courier New" panose="02070309020205020404" pitchFamily="49" charset="0"/>
              </a:rPr>
              <a:t>parentClass.methodName(</a:t>
            </a:r>
            <a:r>
              <a:rPr lang="en-US" altLang="en-US" b="1" u="sng">
                <a:solidFill>
                  <a:srgbClr val="FF3300"/>
                </a:solidFill>
                <a:latin typeface="Courier New" panose="02070309020205020404" pitchFamily="49" charset="0"/>
              </a:rPr>
              <a:t>self</a:t>
            </a:r>
            <a:r>
              <a:rPr lang="en-US" altLang="en-US" b="1">
                <a:latin typeface="Courier New" panose="02070309020205020404" pitchFamily="49" charset="0"/>
              </a:rPr>
              <a:t>, a, b, c)</a:t>
            </a:r>
          </a:p>
          <a:p>
            <a:pPr lvl="1">
              <a:lnSpc>
                <a:spcPct val="90000"/>
              </a:lnSpc>
            </a:pPr>
            <a:r>
              <a:rPr lang="en-US" altLang="en-US" b="1">
                <a:solidFill>
                  <a:srgbClr val="FF3300"/>
                </a:solidFill>
              </a:rPr>
              <a:t>The only time you ever explicitly pass ‘self’ as an argument is when calling a method of an ancestor.</a:t>
            </a:r>
            <a:endParaRPr lang="en-US" altLang="en-US" b="1">
              <a:latin typeface="Courier New" panose="02070309020205020404" pitchFamily="49" charset="0"/>
            </a:endParaRPr>
          </a:p>
          <a:p>
            <a:pPr lvl="1">
              <a:lnSpc>
                <a:spcPct val="90000"/>
              </a:lnSpc>
              <a:buFontTx/>
              <a:buNone/>
            </a:pPr>
            <a:endParaRPr lang="en-US" altLang="en-US" b="1">
              <a:latin typeface="Courier New" panose="02070309020205020404" pitchFamily="49" charset="0"/>
            </a:endParaRPr>
          </a:p>
          <a:p>
            <a:pPr lvl="1">
              <a:lnSpc>
                <a:spcPct val="90000"/>
              </a:lnSpc>
              <a:buFontTx/>
              <a:buNone/>
            </a:pPr>
            <a:br>
              <a:rPr lang="en-US" altLang="en-US" b="1">
                <a:solidFill>
                  <a:srgbClr val="FF3300"/>
                </a:solidFill>
              </a:rPr>
            </a:br>
            <a:r>
              <a:rPr lang="en-US" altLang="en-US" b="1">
                <a:solidFill>
                  <a:srgbClr val="FF3300"/>
                </a:solidFill>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A21D6A32-3490-B79A-1A0A-DEF4CDD075F5}"/>
              </a:ext>
            </a:extLst>
          </p:cNvPr>
          <p:cNvSpPr>
            <a:spLocks noGrp="1" noChangeArrowheads="1"/>
          </p:cNvSpPr>
          <p:nvPr>
            <p:ph type="title"/>
          </p:nvPr>
        </p:nvSpPr>
        <p:spPr/>
        <p:txBody>
          <a:bodyPr/>
          <a:lstStyle/>
          <a:p>
            <a:r>
              <a:rPr lang="en-US" altLang="en-US" sz="3200">
                <a:effectLst>
                  <a:outerShdw blurRad="38100" dist="38100" dir="2700000" algn="tl">
                    <a:srgbClr val="000000"/>
                  </a:outerShdw>
                </a:effectLst>
              </a:rPr>
              <a:t>Definition of a class extending student</a:t>
            </a:r>
          </a:p>
        </p:txBody>
      </p:sp>
      <p:sp>
        <p:nvSpPr>
          <p:cNvPr id="74755" name="Rectangle 3">
            <a:extLst>
              <a:ext uri="{FF2B5EF4-FFF2-40B4-BE49-F238E27FC236}">
                <a16:creationId xmlns:a16="http://schemas.microsoft.com/office/drawing/2014/main" id="{DA9A08FE-BD59-BFD1-3120-A08C558D295D}"/>
              </a:ext>
            </a:extLst>
          </p:cNvPr>
          <p:cNvSpPr>
            <a:spLocks noGrp="1" noChangeArrowheads="1"/>
          </p:cNvSpPr>
          <p:nvPr>
            <p:ph idx="1"/>
          </p:nvPr>
        </p:nvSpPr>
        <p:spPr>
          <a:xfrm>
            <a:off x="1981200" y="1295400"/>
            <a:ext cx="8534400" cy="5029200"/>
          </a:xfrm>
        </p:spPr>
        <p:txBody>
          <a:bodyPr>
            <a:normAutofit lnSpcReduction="10000"/>
          </a:bodyPr>
          <a:lstStyle/>
          <a:p>
            <a:pPr>
              <a:lnSpc>
                <a:spcPct val="80000"/>
              </a:lnSpc>
              <a:buFont typeface="Symbol" panose="05050102010706020507" pitchFamily="18" charset="2"/>
              <a:buNone/>
            </a:pPr>
            <a:r>
              <a:rPr lang="en-US" altLang="en-US" sz="1800">
                <a:solidFill>
                  <a:srgbClr val="FF9933"/>
                </a:solidFill>
                <a:latin typeface="Courier New" panose="02070309020205020404" pitchFamily="49" charset="0"/>
              </a:rPr>
              <a:t>Class</a:t>
            </a:r>
            <a:r>
              <a:rPr lang="en-US" altLang="en-US" sz="1800">
                <a:latin typeface="Courier New" panose="02070309020205020404" pitchFamily="49" charset="0"/>
              </a:rPr>
              <a:t> </a:t>
            </a:r>
            <a:r>
              <a:rPr lang="en-US" altLang="en-US" sz="1800">
                <a:solidFill>
                  <a:schemeClr val="accent2"/>
                </a:solidFill>
                <a:latin typeface="Courier New" panose="02070309020205020404" pitchFamily="49" charset="0"/>
              </a:rPr>
              <a:t>Student</a:t>
            </a:r>
            <a:r>
              <a:rPr lang="en-US" altLang="en-US" sz="1800">
                <a:latin typeface="Courier New" panose="02070309020205020404" pitchFamily="49" charset="0"/>
              </a:rPr>
              <a:t>:</a:t>
            </a:r>
            <a:br>
              <a:rPr lang="en-US" altLang="en-US" sz="1800">
                <a:latin typeface="Courier New" panose="02070309020205020404" pitchFamily="49" charset="0"/>
              </a:rPr>
            </a:br>
            <a:r>
              <a:rPr lang="en-US" altLang="en-US" sz="1800">
                <a:solidFill>
                  <a:srgbClr val="008000"/>
                </a:solidFill>
                <a:latin typeface="Courier New" panose="02070309020205020404" pitchFamily="49" charset="0"/>
              </a:rPr>
              <a:t>“A class representing a student.”</a:t>
            </a:r>
          </a:p>
          <a:p>
            <a:pPr>
              <a:lnSpc>
                <a:spcPct val="80000"/>
              </a:lnSpc>
              <a:buFont typeface="Symbol" panose="05050102010706020507" pitchFamily="18" charset="2"/>
              <a:buNone/>
            </a:pPr>
            <a:endParaRPr lang="en-US" altLang="en-US" sz="1800">
              <a:solidFill>
                <a:srgbClr val="FF9933"/>
              </a:solidFill>
              <a:latin typeface="Courier New" panose="02070309020205020404" pitchFamily="49" charset="0"/>
            </a:endParaRPr>
          </a:p>
          <a:p>
            <a:pPr>
              <a:lnSpc>
                <a:spcPct val="80000"/>
              </a:lnSpc>
              <a:buFont typeface="Symbol" panose="05050102010706020507" pitchFamily="18" charset="2"/>
              <a:buNone/>
            </a:pPr>
            <a:r>
              <a:rPr lang="en-US" altLang="en-US" sz="1800">
                <a:solidFill>
                  <a:srgbClr val="FF9933"/>
                </a:solidFill>
                <a:latin typeface="Courier New" panose="02070309020205020404" pitchFamily="49" charset="0"/>
              </a:rPr>
              <a:t>	def</a:t>
            </a:r>
            <a:r>
              <a:rPr lang="en-US" altLang="en-US" sz="1800">
                <a:latin typeface="Courier New" panose="02070309020205020404" pitchFamily="49" charset="0"/>
              </a:rPr>
              <a:t> </a:t>
            </a:r>
            <a:r>
              <a:rPr lang="en-US" altLang="en-US" sz="1800">
                <a:solidFill>
                  <a:schemeClr val="accent2"/>
                </a:solidFill>
                <a:latin typeface="Courier New" panose="02070309020205020404" pitchFamily="49" charset="0"/>
              </a:rPr>
              <a:t>__init__</a:t>
            </a:r>
            <a:r>
              <a:rPr lang="en-US" altLang="en-US" sz="1800">
                <a:latin typeface="Courier New" panose="02070309020205020404" pitchFamily="49" charset="0"/>
              </a:rPr>
              <a:t>(self,n,a):</a:t>
            </a:r>
            <a:br>
              <a:rPr lang="en-US" altLang="en-US" sz="1800">
                <a:latin typeface="Courier New" panose="02070309020205020404" pitchFamily="49" charset="0"/>
              </a:rPr>
            </a:br>
            <a:r>
              <a:rPr lang="en-US" altLang="en-US" sz="1800">
                <a:latin typeface="Courier New" panose="02070309020205020404" pitchFamily="49" charset="0"/>
              </a:rPr>
              <a:t>    self.full_name = n</a:t>
            </a:r>
            <a:br>
              <a:rPr lang="en-US" altLang="en-US" sz="1800">
                <a:latin typeface="Courier New" panose="02070309020205020404" pitchFamily="49" charset="0"/>
              </a:rPr>
            </a:br>
            <a:r>
              <a:rPr lang="en-US" altLang="en-US" sz="1800">
                <a:latin typeface="Courier New" panose="02070309020205020404" pitchFamily="49" charset="0"/>
              </a:rPr>
              <a:t>    self.age = a</a:t>
            </a:r>
            <a:br>
              <a:rPr lang="en-US" altLang="en-US" sz="1800">
                <a:latin typeface="Courier New" panose="02070309020205020404" pitchFamily="49" charset="0"/>
              </a:rPr>
            </a:br>
            <a:endParaRPr lang="en-US" altLang="en-US" sz="1800">
              <a:latin typeface="Courier New" panose="02070309020205020404" pitchFamily="49" charset="0"/>
            </a:endParaRPr>
          </a:p>
          <a:p>
            <a:pPr>
              <a:lnSpc>
                <a:spcPct val="80000"/>
              </a:lnSpc>
              <a:buFont typeface="Symbol" panose="05050102010706020507" pitchFamily="18" charset="2"/>
              <a:buNone/>
            </a:pPr>
            <a:r>
              <a:rPr lang="en-US" altLang="en-US" sz="1800">
                <a:solidFill>
                  <a:srgbClr val="FF9933"/>
                </a:solidFill>
                <a:latin typeface="Courier New" panose="02070309020205020404" pitchFamily="49" charset="0"/>
              </a:rPr>
              <a:t>	def</a:t>
            </a:r>
            <a:r>
              <a:rPr lang="en-US" altLang="en-US" sz="1800">
                <a:latin typeface="Courier New" panose="02070309020205020404" pitchFamily="49" charset="0"/>
              </a:rPr>
              <a:t> </a:t>
            </a:r>
            <a:r>
              <a:rPr lang="en-US" altLang="en-US" sz="1800">
                <a:solidFill>
                  <a:schemeClr val="accent2"/>
                </a:solidFill>
                <a:latin typeface="Courier New" panose="02070309020205020404" pitchFamily="49" charset="0"/>
              </a:rPr>
              <a:t>get_age</a:t>
            </a:r>
            <a:r>
              <a:rPr lang="en-US" altLang="en-US" sz="1800">
                <a:latin typeface="Courier New" panose="02070309020205020404" pitchFamily="49" charset="0"/>
              </a:rPr>
              <a:t>(self):</a:t>
            </a:r>
            <a:br>
              <a:rPr lang="en-US" altLang="en-US" sz="1800">
                <a:latin typeface="Courier New" panose="02070309020205020404" pitchFamily="49" charset="0"/>
              </a:rPr>
            </a:br>
            <a:r>
              <a:rPr lang="en-US" altLang="en-US" sz="1800">
                <a:latin typeface="Courier New" panose="02070309020205020404" pitchFamily="49" charset="0"/>
              </a:rPr>
              <a:t>    </a:t>
            </a:r>
            <a:r>
              <a:rPr lang="en-US" altLang="en-US" sz="1800">
                <a:solidFill>
                  <a:srgbClr val="FF9933"/>
                </a:solidFill>
                <a:latin typeface="Courier New" panose="02070309020205020404" pitchFamily="49" charset="0"/>
              </a:rPr>
              <a:t>return</a:t>
            </a:r>
            <a:r>
              <a:rPr lang="en-US" altLang="en-US" sz="1800">
                <a:latin typeface="Courier New" panose="02070309020205020404" pitchFamily="49" charset="0"/>
              </a:rPr>
              <a:t> self.age</a:t>
            </a:r>
          </a:p>
          <a:p>
            <a:pPr>
              <a:lnSpc>
                <a:spcPct val="80000"/>
              </a:lnSpc>
              <a:buFont typeface="Symbol" panose="05050102010706020507" pitchFamily="18" charset="2"/>
              <a:buNone/>
            </a:pPr>
            <a:endParaRPr lang="en-US" altLang="en-US" sz="1800">
              <a:latin typeface="Courier New" panose="02070309020205020404" pitchFamily="49" charset="0"/>
            </a:endParaRPr>
          </a:p>
          <a:p>
            <a:pPr>
              <a:lnSpc>
                <a:spcPct val="80000"/>
              </a:lnSpc>
              <a:buFont typeface="Symbol" panose="05050102010706020507" pitchFamily="18" charset="2"/>
              <a:buNone/>
            </a:pPr>
            <a:r>
              <a:rPr lang="en-US" altLang="en-US" sz="1800">
                <a:solidFill>
                  <a:srgbClr val="FF9933"/>
                </a:solidFill>
                <a:latin typeface="Courier New" panose="02070309020205020404" pitchFamily="49" charset="0"/>
              </a:rPr>
              <a:t>Class</a:t>
            </a:r>
            <a:r>
              <a:rPr lang="en-US" altLang="en-US" sz="1800">
                <a:latin typeface="Courier New" panose="02070309020205020404" pitchFamily="49" charset="0"/>
              </a:rPr>
              <a:t> </a:t>
            </a:r>
            <a:r>
              <a:rPr lang="en-US" altLang="en-US" sz="1800">
                <a:solidFill>
                  <a:schemeClr val="accent2"/>
                </a:solidFill>
                <a:latin typeface="Courier New" panose="02070309020205020404" pitchFamily="49" charset="0"/>
              </a:rPr>
              <a:t>Cs_student (student)</a:t>
            </a:r>
            <a:r>
              <a:rPr lang="en-US" altLang="en-US" sz="1800">
                <a:latin typeface="Courier New" panose="02070309020205020404" pitchFamily="49" charset="0"/>
              </a:rPr>
              <a:t>:</a:t>
            </a:r>
            <a:br>
              <a:rPr lang="en-US" altLang="en-US" sz="1800">
                <a:latin typeface="Courier New" panose="02070309020205020404" pitchFamily="49" charset="0"/>
              </a:rPr>
            </a:br>
            <a:r>
              <a:rPr lang="en-US" altLang="en-US" sz="1800">
                <a:solidFill>
                  <a:srgbClr val="008000"/>
                </a:solidFill>
                <a:latin typeface="Courier New" panose="02070309020205020404" pitchFamily="49" charset="0"/>
              </a:rPr>
              <a:t>“A class extending student.”</a:t>
            </a:r>
            <a:br>
              <a:rPr lang="en-US" altLang="en-US" sz="1800">
                <a:latin typeface="Courier New" panose="02070309020205020404" pitchFamily="49" charset="0"/>
              </a:rPr>
            </a:br>
            <a:br>
              <a:rPr lang="en-US" altLang="en-US" sz="1800">
                <a:latin typeface="Courier New" panose="02070309020205020404" pitchFamily="49" charset="0"/>
              </a:rPr>
            </a:br>
            <a:r>
              <a:rPr lang="en-US" altLang="en-US" sz="1800">
                <a:solidFill>
                  <a:srgbClr val="FF9933"/>
                </a:solidFill>
                <a:latin typeface="Courier New" panose="02070309020205020404" pitchFamily="49" charset="0"/>
              </a:rPr>
              <a:t>def</a:t>
            </a:r>
            <a:r>
              <a:rPr lang="en-US" altLang="en-US" sz="1800">
                <a:latin typeface="Courier New" panose="02070309020205020404" pitchFamily="49" charset="0"/>
              </a:rPr>
              <a:t> </a:t>
            </a:r>
            <a:r>
              <a:rPr lang="en-US" altLang="en-US" sz="1800">
                <a:solidFill>
                  <a:schemeClr val="accent2"/>
                </a:solidFill>
                <a:latin typeface="Courier New" panose="02070309020205020404" pitchFamily="49" charset="0"/>
              </a:rPr>
              <a:t>__init__</a:t>
            </a:r>
            <a:r>
              <a:rPr lang="en-US" altLang="en-US" sz="1800">
                <a:latin typeface="Courier New" panose="02070309020205020404" pitchFamily="49" charset="0"/>
              </a:rPr>
              <a:t>(self,n,a,s):</a:t>
            </a:r>
            <a:br>
              <a:rPr lang="en-US" altLang="en-US" sz="1800">
                <a:latin typeface="Courier New" panose="02070309020205020404" pitchFamily="49" charset="0"/>
              </a:rPr>
            </a:br>
            <a:r>
              <a:rPr lang="en-US" altLang="en-US" sz="1800">
                <a:latin typeface="Courier New" panose="02070309020205020404" pitchFamily="49" charset="0"/>
              </a:rPr>
              <a:t>    student.__init__(self,n,a) </a:t>
            </a:r>
            <a:r>
              <a:rPr lang="en-US" altLang="en-US" sz="1800">
                <a:solidFill>
                  <a:srgbClr val="FF3300"/>
                </a:solidFill>
                <a:latin typeface="Courier New" panose="02070309020205020404" pitchFamily="49" charset="0"/>
              </a:rPr>
              <a:t>#Call __init__ for student</a:t>
            </a:r>
            <a:endParaRPr lang="en-US" altLang="en-US" sz="1800">
              <a:latin typeface="Courier New" panose="02070309020205020404" pitchFamily="49" charset="0"/>
            </a:endParaRPr>
          </a:p>
          <a:p>
            <a:pPr>
              <a:lnSpc>
                <a:spcPct val="80000"/>
              </a:lnSpc>
              <a:buFont typeface="Symbol" panose="05050102010706020507" pitchFamily="18" charset="2"/>
              <a:buNone/>
            </a:pPr>
            <a:r>
              <a:rPr lang="en-US" altLang="en-US" sz="1800">
                <a:latin typeface="Courier New" panose="02070309020205020404" pitchFamily="49" charset="0"/>
              </a:rPr>
              <a:t>	    self.section_num = s</a:t>
            </a:r>
            <a:br>
              <a:rPr lang="en-US" altLang="en-US" sz="1800">
                <a:latin typeface="Courier New" panose="02070309020205020404" pitchFamily="49" charset="0"/>
              </a:rPr>
            </a:br>
            <a:br>
              <a:rPr lang="en-US" altLang="en-US" sz="1800">
                <a:latin typeface="Courier New" panose="02070309020205020404" pitchFamily="49" charset="0"/>
              </a:rPr>
            </a:br>
            <a:r>
              <a:rPr lang="en-US" altLang="en-US" sz="1800">
                <a:solidFill>
                  <a:srgbClr val="FF9933"/>
                </a:solidFill>
                <a:latin typeface="Courier New" panose="02070309020205020404" pitchFamily="49" charset="0"/>
              </a:rPr>
              <a:t>def</a:t>
            </a:r>
            <a:r>
              <a:rPr lang="en-US" altLang="en-US" sz="1800">
                <a:latin typeface="Courier New" panose="02070309020205020404" pitchFamily="49" charset="0"/>
              </a:rPr>
              <a:t> </a:t>
            </a:r>
            <a:r>
              <a:rPr lang="en-US" altLang="en-US" sz="1800">
                <a:solidFill>
                  <a:schemeClr val="accent2"/>
                </a:solidFill>
                <a:latin typeface="Courier New" panose="02070309020205020404" pitchFamily="49" charset="0"/>
              </a:rPr>
              <a:t>get_age</a:t>
            </a:r>
            <a:r>
              <a:rPr lang="en-US" altLang="en-US" sz="1800">
                <a:latin typeface="Courier New" panose="02070309020205020404" pitchFamily="49" charset="0"/>
              </a:rPr>
              <a:t>(): 	</a:t>
            </a:r>
            <a:r>
              <a:rPr lang="en-US" altLang="en-US" sz="1800">
                <a:solidFill>
                  <a:srgbClr val="FF3300"/>
                </a:solidFill>
                <a:latin typeface="Courier New" panose="02070309020205020404" pitchFamily="49" charset="0"/>
              </a:rPr>
              <a:t>#Redefines get_age method entirely</a:t>
            </a:r>
            <a:br>
              <a:rPr lang="en-US" altLang="en-US" sz="1800">
                <a:latin typeface="Courier New" panose="02070309020205020404" pitchFamily="49" charset="0"/>
              </a:rPr>
            </a:br>
            <a:r>
              <a:rPr lang="en-US" altLang="en-US" sz="1800">
                <a:latin typeface="Courier New" panose="02070309020205020404" pitchFamily="49" charset="0"/>
              </a:rPr>
              <a:t>    </a:t>
            </a:r>
            <a:r>
              <a:rPr lang="en-US" altLang="en-US" sz="1800">
                <a:solidFill>
                  <a:srgbClr val="FF9933"/>
                </a:solidFill>
                <a:latin typeface="Courier New" panose="02070309020205020404" pitchFamily="49" charset="0"/>
              </a:rPr>
              <a:t>print </a:t>
            </a:r>
            <a:r>
              <a:rPr lang="en-US" altLang="en-US" sz="1800">
                <a:solidFill>
                  <a:srgbClr val="008000"/>
                </a:solidFill>
                <a:latin typeface="Courier New" panose="02070309020205020404" pitchFamily="49" charset="0"/>
              </a:rPr>
              <a:t>“Age: ”</a:t>
            </a:r>
            <a:r>
              <a:rPr lang="en-US" altLang="en-US" sz="1800">
                <a:latin typeface="Courier New" panose="02070309020205020404" pitchFamily="49" charset="0"/>
              </a:rPr>
              <a:t> + str(self.age)</a:t>
            </a:r>
            <a:endParaRPr lang="en-US" altLang="en-US" sz="1800"/>
          </a:p>
        </p:txBody>
      </p:sp>
      <p:sp>
        <p:nvSpPr>
          <p:cNvPr id="74756" name="Line 4">
            <a:extLst>
              <a:ext uri="{FF2B5EF4-FFF2-40B4-BE49-F238E27FC236}">
                <a16:creationId xmlns:a16="http://schemas.microsoft.com/office/drawing/2014/main" id="{5D688EDD-FE3B-0385-6F15-EB6AB85BE009}"/>
              </a:ext>
            </a:extLst>
          </p:cNvPr>
          <p:cNvSpPr>
            <a:spLocks noChangeShapeType="1"/>
          </p:cNvSpPr>
          <p:nvPr/>
        </p:nvSpPr>
        <p:spPr bwMode="auto">
          <a:xfrm>
            <a:off x="2057400" y="3581400"/>
            <a:ext cx="8153400" cy="0"/>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I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a:extLst>
              <a:ext uri="{FF2B5EF4-FFF2-40B4-BE49-F238E27FC236}">
                <a16:creationId xmlns:a16="http://schemas.microsoft.com/office/drawing/2014/main" id="{FEA074EC-1E6A-EABF-55D4-28BAF936AC5D}"/>
              </a:ext>
            </a:extLst>
          </p:cNvPr>
          <p:cNvSpPr>
            <a:spLocks noGrp="1" noChangeArrowheads="1"/>
          </p:cNvSpPr>
          <p:nvPr>
            <p:ph type="title"/>
          </p:nvPr>
        </p:nvSpPr>
        <p:spPr/>
        <p:txBody>
          <a:bodyPr/>
          <a:lstStyle/>
          <a:p>
            <a:r>
              <a:rPr lang="en-US" altLang="en-US">
                <a:effectLst>
                  <a:outerShdw blurRad="38100" dist="38100" dir="2700000" algn="tl">
                    <a:srgbClr val="000000"/>
                  </a:outerShdw>
                </a:effectLst>
              </a:rPr>
              <a:t>Extending __init__</a:t>
            </a:r>
          </a:p>
        </p:txBody>
      </p:sp>
      <p:sp>
        <p:nvSpPr>
          <p:cNvPr id="76803" name="Rectangle 3">
            <a:extLst>
              <a:ext uri="{FF2B5EF4-FFF2-40B4-BE49-F238E27FC236}">
                <a16:creationId xmlns:a16="http://schemas.microsoft.com/office/drawing/2014/main" id="{85D4FA79-595E-C7B5-B6C2-89A5DF59C5D1}"/>
              </a:ext>
            </a:extLst>
          </p:cNvPr>
          <p:cNvSpPr>
            <a:spLocks noGrp="1" noChangeArrowheads="1"/>
          </p:cNvSpPr>
          <p:nvPr>
            <p:ph idx="1"/>
          </p:nvPr>
        </p:nvSpPr>
        <p:spPr>
          <a:xfrm>
            <a:off x="2209800" y="1981200"/>
            <a:ext cx="7772400" cy="4267200"/>
          </a:xfrm>
        </p:spPr>
        <p:txBody>
          <a:bodyPr/>
          <a:lstStyle/>
          <a:p>
            <a:r>
              <a:rPr lang="en-US" altLang="en-US"/>
              <a:t>Same as for redefining any other method…</a:t>
            </a:r>
          </a:p>
          <a:p>
            <a:pPr lvl="1"/>
            <a:r>
              <a:rPr lang="en-US" altLang="en-US"/>
              <a:t>Commonly, the ancestor’s </a:t>
            </a:r>
            <a:r>
              <a:rPr lang="en-US" altLang="en-US" b="1">
                <a:latin typeface="Courier New" panose="02070309020205020404" pitchFamily="49" charset="0"/>
              </a:rPr>
              <a:t>__init__</a:t>
            </a:r>
            <a:r>
              <a:rPr lang="en-US" altLang="en-US"/>
              <a:t> method is executed in addition to new commands.</a:t>
            </a:r>
          </a:p>
          <a:p>
            <a:pPr lvl="1"/>
            <a:r>
              <a:rPr lang="en-US" altLang="en-US"/>
              <a:t>You’ll often see something like this in the </a:t>
            </a:r>
            <a:r>
              <a:rPr lang="en-US" altLang="en-US" b="1">
                <a:latin typeface="Courier New" panose="02070309020205020404" pitchFamily="49" charset="0"/>
              </a:rPr>
              <a:t>__init__</a:t>
            </a:r>
            <a:r>
              <a:rPr lang="en-US" altLang="en-US"/>
              <a:t> method of subclasses:</a:t>
            </a:r>
          </a:p>
          <a:p>
            <a:endParaRPr lang="en-US" altLang="en-US" sz="900">
              <a:latin typeface="Courier New" panose="02070309020205020404" pitchFamily="49" charset="0"/>
            </a:endParaRPr>
          </a:p>
          <a:p>
            <a:pPr>
              <a:buFont typeface="Symbol" panose="05050102010706020507" pitchFamily="18" charset="2"/>
              <a:buNone/>
            </a:pPr>
            <a:r>
              <a:rPr lang="en-US" altLang="en-US">
                <a:latin typeface="Courier New" panose="02070309020205020404" pitchFamily="49" charset="0"/>
              </a:rPr>
              <a:t>	 parentClass.__init__(self, x, y)</a:t>
            </a:r>
            <a:br>
              <a:rPr lang="en-US" altLang="en-US">
                <a:latin typeface="Courier New" panose="02070309020205020404" pitchFamily="49" charset="0"/>
              </a:rPr>
            </a:br>
            <a:br>
              <a:rPr lang="en-US" altLang="en-US">
                <a:latin typeface="Courier New" panose="02070309020205020404" pitchFamily="49" charset="0"/>
              </a:rPr>
            </a:br>
            <a:r>
              <a:rPr lang="en-US" altLang="en-US">
                <a:latin typeface="Courier New" panose="02070309020205020404" pitchFamily="49" charset="0"/>
              </a:rPr>
              <a:t> </a:t>
            </a:r>
            <a:r>
              <a:rPr lang="en-US" altLang="en-US"/>
              <a:t>where parentClass is the name of the parent’s class.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51B0-B684-4B63-D5AF-5012D138FE3E}"/>
              </a:ext>
            </a:extLst>
          </p:cNvPr>
          <p:cNvSpPr>
            <a:spLocks noGrp="1"/>
          </p:cNvSpPr>
          <p:nvPr>
            <p:ph type="title"/>
          </p:nvPr>
        </p:nvSpPr>
        <p:spPr/>
        <p:txBody>
          <a:bodyPr/>
          <a:lstStyle/>
          <a:p>
            <a:r>
              <a:rPr lang="en-US" dirty="0"/>
              <a:t>Inheritance Example</a:t>
            </a:r>
            <a:endParaRPr lang="en-IN" dirty="0"/>
          </a:p>
        </p:txBody>
      </p:sp>
      <p:pic>
        <p:nvPicPr>
          <p:cNvPr id="8" name="Content Placeholder 7">
            <a:extLst>
              <a:ext uri="{FF2B5EF4-FFF2-40B4-BE49-F238E27FC236}">
                <a16:creationId xmlns:a16="http://schemas.microsoft.com/office/drawing/2014/main" id="{37F0925E-8EA5-5143-9710-62DF3D8EA1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758" y="1273908"/>
            <a:ext cx="4679211" cy="4768118"/>
          </a:xfrm>
        </p:spPr>
      </p:pic>
      <p:sp>
        <p:nvSpPr>
          <p:cNvPr id="9" name="TextBox 8">
            <a:extLst>
              <a:ext uri="{FF2B5EF4-FFF2-40B4-BE49-F238E27FC236}">
                <a16:creationId xmlns:a16="http://schemas.microsoft.com/office/drawing/2014/main" id="{64E9A4D3-AE4E-8B71-022C-11DA3E82C1E9}"/>
              </a:ext>
            </a:extLst>
          </p:cNvPr>
          <p:cNvSpPr txBox="1"/>
          <p:nvPr/>
        </p:nvSpPr>
        <p:spPr>
          <a:xfrm>
            <a:off x="6267938" y="1508369"/>
            <a:ext cx="3852985" cy="3693319"/>
          </a:xfrm>
          <a:prstGeom prst="rect">
            <a:avLst/>
          </a:prstGeom>
          <a:noFill/>
        </p:spPr>
        <p:txBody>
          <a:bodyPr wrap="square" rtlCol="0">
            <a:spAutoFit/>
          </a:bodyPr>
          <a:lstStyle/>
          <a:p>
            <a:r>
              <a:rPr lang="en-US" dirty="0"/>
              <a:t>Here, dog1 (the object of derived class Dog) can access members of the base class Animal. It's because Dog is inherited from Animal.</a:t>
            </a:r>
          </a:p>
          <a:p>
            <a:endParaRPr lang="en-US" dirty="0"/>
          </a:p>
          <a:p>
            <a:endParaRPr lang="en-US" dirty="0"/>
          </a:p>
          <a:p>
            <a:endParaRPr lang="en-US" dirty="0"/>
          </a:p>
          <a:p>
            <a:r>
              <a:rPr lang="en-US" dirty="0"/>
              <a:t>Output:</a:t>
            </a:r>
          </a:p>
          <a:p>
            <a:endParaRPr lang="en-US" dirty="0"/>
          </a:p>
          <a:p>
            <a:br>
              <a:rPr lang="en-US" dirty="0"/>
            </a:br>
            <a:r>
              <a:rPr lang="en-US" dirty="0"/>
              <a:t>I can eat!</a:t>
            </a:r>
          </a:p>
          <a:p>
            <a:r>
              <a:rPr lang="en-US" dirty="0"/>
              <a:t>I can sleep!</a:t>
            </a:r>
          </a:p>
          <a:p>
            <a:r>
              <a:rPr lang="en-US" dirty="0"/>
              <a:t>I can bark! Woof </a:t>
            </a:r>
            <a:r>
              <a:rPr lang="en-US" dirty="0" err="1"/>
              <a:t>woof</a:t>
            </a:r>
            <a:r>
              <a:rPr lang="en-US" dirty="0"/>
              <a:t>!!</a:t>
            </a:r>
            <a:endParaRPr lang="en-IN" dirty="0"/>
          </a:p>
        </p:txBody>
      </p:sp>
    </p:spTree>
    <p:extLst>
      <p:ext uri="{BB962C8B-B14F-4D97-AF65-F5344CB8AC3E}">
        <p14:creationId xmlns:p14="http://schemas.microsoft.com/office/powerpoint/2010/main" val="11801329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7C19-A0CE-1F99-0CB8-067F51131F2A}"/>
              </a:ext>
            </a:extLst>
          </p:cNvPr>
          <p:cNvSpPr>
            <a:spLocks noGrp="1"/>
          </p:cNvSpPr>
          <p:nvPr>
            <p:ph type="title"/>
          </p:nvPr>
        </p:nvSpPr>
        <p:spPr/>
        <p:txBody>
          <a:bodyPr/>
          <a:lstStyle/>
          <a:p>
            <a:r>
              <a:rPr lang="en-IN" b="1" i="0" dirty="0">
                <a:solidFill>
                  <a:srgbClr val="25265E"/>
                </a:solidFill>
                <a:effectLst/>
                <a:latin typeface="euclid_circular_a"/>
              </a:rPr>
              <a:t>Encapsulation</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89709006-13B1-AE6B-0E88-35C8CB9C0EB1}"/>
              </a:ext>
            </a:extLst>
          </p:cNvPr>
          <p:cNvSpPr>
            <a:spLocks noGrp="1"/>
          </p:cNvSpPr>
          <p:nvPr>
            <p:ph idx="1"/>
          </p:nvPr>
        </p:nvSpPr>
        <p:spPr/>
        <p:txBody>
          <a:bodyPr/>
          <a:lstStyle/>
          <a:p>
            <a:r>
              <a:rPr lang="en-US" dirty="0"/>
              <a:t>Encapsulation is one of the key features of object-oriented programming. Encapsulation refers to the bundling of attributes and methods inside a single class.</a:t>
            </a:r>
          </a:p>
          <a:p>
            <a:endParaRPr lang="en-US" dirty="0"/>
          </a:p>
          <a:p>
            <a:r>
              <a:rPr lang="en-US" dirty="0"/>
              <a:t>It prevents outer classes from accessing and changing attributes and methods of a class. This also helps to achieve data hiding.</a:t>
            </a:r>
            <a:endParaRPr lang="en-IN" dirty="0"/>
          </a:p>
        </p:txBody>
      </p:sp>
    </p:spTree>
    <p:extLst>
      <p:ext uri="{BB962C8B-B14F-4D97-AF65-F5344CB8AC3E}">
        <p14:creationId xmlns:p14="http://schemas.microsoft.com/office/powerpoint/2010/main" val="20538774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7C19-A0CE-1F99-0CB8-067F51131F2A}"/>
              </a:ext>
            </a:extLst>
          </p:cNvPr>
          <p:cNvSpPr>
            <a:spLocks noGrp="1"/>
          </p:cNvSpPr>
          <p:nvPr>
            <p:ph type="title"/>
          </p:nvPr>
        </p:nvSpPr>
        <p:spPr/>
        <p:txBody>
          <a:bodyPr/>
          <a:lstStyle/>
          <a:p>
            <a:r>
              <a:rPr lang="en-US" dirty="0"/>
              <a:t>Example</a:t>
            </a:r>
            <a:endParaRPr lang="en-IN" dirty="0"/>
          </a:p>
        </p:txBody>
      </p:sp>
      <p:pic>
        <p:nvPicPr>
          <p:cNvPr id="5" name="Content Placeholder 4">
            <a:extLst>
              <a:ext uri="{FF2B5EF4-FFF2-40B4-BE49-F238E27FC236}">
                <a16:creationId xmlns:a16="http://schemas.microsoft.com/office/drawing/2014/main" id="{C984E26D-69D7-F836-BBB8-EDC9C2E457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534" y="1428735"/>
            <a:ext cx="4524408" cy="5064140"/>
          </a:xfrm>
        </p:spPr>
      </p:pic>
      <p:sp>
        <p:nvSpPr>
          <p:cNvPr id="6" name="TextBox 5">
            <a:extLst>
              <a:ext uri="{FF2B5EF4-FFF2-40B4-BE49-F238E27FC236}">
                <a16:creationId xmlns:a16="http://schemas.microsoft.com/office/drawing/2014/main" id="{AB1FD0A6-24F5-8B95-B326-CFB8B69B9CD9}"/>
              </a:ext>
            </a:extLst>
          </p:cNvPr>
          <p:cNvSpPr txBox="1"/>
          <p:nvPr/>
        </p:nvSpPr>
        <p:spPr>
          <a:xfrm>
            <a:off x="5498122" y="1166842"/>
            <a:ext cx="6693878" cy="3416320"/>
          </a:xfrm>
          <a:prstGeom prst="rect">
            <a:avLst/>
          </a:prstGeom>
          <a:noFill/>
        </p:spPr>
        <p:txBody>
          <a:bodyPr wrap="square" rtlCol="0">
            <a:spAutoFit/>
          </a:bodyPr>
          <a:lstStyle/>
          <a:p>
            <a:r>
              <a:rPr lang="en-US" dirty="0"/>
              <a:t>In the above program, we defined a Computer class.</a:t>
            </a:r>
          </a:p>
          <a:p>
            <a:endParaRPr lang="en-US" dirty="0"/>
          </a:p>
          <a:p>
            <a:r>
              <a:rPr lang="en-US" dirty="0"/>
              <a:t>We used __</a:t>
            </a:r>
            <a:r>
              <a:rPr lang="en-US" dirty="0" err="1"/>
              <a:t>init</a:t>
            </a:r>
            <a:r>
              <a:rPr lang="en-US" dirty="0"/>
              <a:t>__() method to store the maximum selling price of Computer. Here, notice the code</a:t>
            </a:r>
          </a:p>
          <a:p>
            <a:endParaRPr lang="en-US" dirty="0"/>
          </a:p>
          <a:p>
            <a:r>
              <a:rPr lang="en-US" dirty="0"/>
              <a:t>c.__</a:t>
            </a:r>
            <a:r>
              <a:rPr lang="en-US" dirty="0" err="1"/>
              <a:t>maxprice</a:t>
            </a:r>
            <a:r>
              <a:rPr lang="en-US" dirty="0"/>
              <a:t> = 1000</a:t>
            </a:r>
          </a:p>
          <a:p>
            <a:r>
              <a:rPr lang="en-US" dirty="0"/>
              <a:t>Here, we have tried to modify the value of __</a:t>
            </a:r>
            <a:r>
              <a:rPr lang="en-US" dirty="0" err="1"/>
              <a:t>maxprice</a:t>
            </a:r>
            <a:r>
              <a:rPr lang="en-US" dirty="0"/>
              <a:t> outside of the class. However, since __</a:t>
            </a:r>
            <a:r>
              <a:rPr lang="en-US" dirty="0" err="1"/>
              <a:t>maxprice</a:t>
            </a:r>
            <a:r>
              <a:rPr lang="en-US" dirty="0"/>
              <a:t> is a private variable, this modification is not seen on the output.</a:t>
            </a:r>
          </a:p>
          <a:p>
            <a:endParaRPr lang="en-US" dirty="0"/>
          </a:p>
          <a:p>
            <a:r>
              <a:rPr lang="en-US" dirty="0"/>
              <a:t>As shown, to change the value, we have to use a setter function </a:t>
            </a:r>
            <a:r>
              <a:rPr lang="en-US" dirty="0" err="1"/>
              <a:t>i.e</a:t>
            </a:r>
            <a:r>
              <a:rPr lang="en-US" dirty="0"/>
              <a:t> </a:t>
            </a:r>
            <a:r>
              <a:rPr lang="en-US" dirty="0" err="1"/>
              <a:t>setMaxPrice</a:t>
            </a:r>
            <a:r>
              <a:rPr lang="en-US" dirty="0"/>
              <a:t>() which takes price as a parameter.</a:t>
            </a:r>
            <a:endParaRPr lang="en-IN" dirty="0"/>
          </a:p>
        </p:txBody>
      </p:sp>
      <p:sp>
        <p:nvSpPr>
          <p:cNvPr id="8" name="TextBox 7">
            <a:extLst>
              <a:ext uri="{FF2B5EF4-FFF2-40B4-BE49-F238E27FC236}">
                <a16:creationId xmlns:a16="http://schemas.microsoft.com/office/drawing/2014/main" id="{9FA493D8-6907-5192-E2F6-F256378A4B94}"/>
              </a:ext>
            </a:extLst>
          </p:cNvPr>
          <p:cNvSpPr txBox="1"/>
          <p:nvPr/>
        </p:nvSpPr>
        <p:spPr>
          <a:xfrm>
            <a:off x="5498121" y="4776758"/>
            <a:ext cx="4341447" cy="1477328"/>
          </a:xfrm>
          <a:prstGeom prst="rect">
            <a:avLst/>
          </a:prstGeom>
          <a:noFill/>
        </p:spPr>
        <p:txBody>
          <a:bodyPr wrap="square" rtlCol="0">
            <a:spAutoFit/>
          </a:bodyPr>
          <a:lstStyle/>
          <a:p>
            <a:r>
              <a:rPr lang="en-US" b="1" dirty="0"/>
              <a:t>Output::</a:t>
            </a:r>
            <a:br>
              <a:rPr lang="en-US" dirty="0"/>
            </a:br>
            <a:br>
              <a:rPr lang="en-US" dirty="0"/>
            </a:br>
            <a:r>
              <a:rPr lang="en-US" dirty="0"/>
              <a:t>Selling Price: 900</a:t>
            </a:r>
          </a:p>
          <a:p>
            <a:r>
              <a:rPr lang="en-US" dirty="0"/>
              <a:t>Selling Price: 900</a:t>
            </a:r>
          </a:p>
          <a:p>
            <a:r>
              <a:rPr lang="en-US" dirty="0"/>
              <a:t>Selling Price: 1000</a:t>
            </a:r>
            <a:endParaRPr lang="en-IN" dirty="0"/>
          </a:p>
        </p:txBody>
      </p:sp>
    </p:spTree>
    <p:extLst>
      <p:ext uri="{BB962C8B-B14F-4D97-AF65-F5344CB8AC3E}">
        <p14:creationId xmlns:p14="http://schemas.microsoft.com/office/powerpoint/2010/main" val="403725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t>File I/O: </a:t>
            </a:r>
            <a:r>
              <a:rPr lang="en-US">
                <a:solidFill>
                  <a:srgbClr val="FF0000"/>
                </a:solidFill>
              </a:rPr>
              <a:t>read</a:t>
            </a:r>
            <a:r>
              <a:rPr lang="en-US"/>
              <a:t>, </a:t>
            </a:r>
            <a:r>
              <a:rPr lang="en-US">
                <a:solidFill>
                  <a:srgbClr val="FF0000"/>
                </a:solidFill>
              </a:rPr>
              <a:t>write </a:t>
            </a:r>
            <a:r>
              <a:rPr lang="en-US"/>
              <a:t>and </a:t>
            </a:r>
            <a:r>
              <a:rPr lang="en-US">
                <a:solidFill>
                  <a:srgbClr val="FF0000"/>
                </a:solidFill>
              </a:rPr>
              <a:t>append</a:t>
            </a:r>
          </a:p>
        </p:txBody>
      </p:sp>
      <p:sp>
        <p:nvSpPr>
          <p:cNvPr id="8" name="Content Placeholder 7"/>
          <p:cNvSpPr>
            <a:spLocks noGrp="1"/>
          </p:cNvSpPr>
          <p:nvPr>
            <p:ph idx="1"/>
          </p:nvPr>
        </p:nvSpPr>
        <p:spPr/>
        <p:txBody>
          <a:bodyPr/>
          <a:lstStyle/>
          <a:p>
            <a:r>
              <a:rPr lang="en-US" dirty="0"/>
              <a:t>Reading from an open file returns the contents of the file</a:t>
            </a:r>
          </a:p>
          <a:p>
            <a:pPr lvl="1"/>
            <a:r>
              <a:rPr lang="en-US" dirty="0"/>
              <a:t>as </a:t>
            </a:r>
            <a:r>
              <a:rPr lang="en-US" b="1" dirty="0">
                <a:solidFill>
                  <a:srgbClr val="FF0000"/>
                </a:solidFill>
              </a:rPr>
              <a:t>sequence</a:t>
            </a:r>
            <a:r>
              <a:rPr lang="en-US" dirty="0"/>
              <a:t> of lines in the program</a:t>
            </a:r>
          </a:p>
          <a:p>
            <a:pPr lvl="0"/>
            <a:r>
              <a:rPr lang="en-US" dirty="0">
                <a:sym typeface="+mn-ea"/>
              </a:rPr>
              <a:t>Writing to a file</a:t>
            </a:r>
            <a:r>
              <a:rPr lang="en-US" dirty="0">
                <a:solidFill>
                  <a:srgbClr val="FF0000"/>
                </a:solidFill>
                <a:sym typeface="+mn-ea"/>
              </a:rPr>
              <a:t> </a:t>
            </a:r>
          </a:p>
          <a:p>
            <a:pPr lvl="1"/>
            <a:r>
              <a:rPr lang="en-US" sz="2800" dirty="0">
                <a:solidFill>
                  <a:srgbClr val="FF0000"/>
                </a:solidFill>
                <a:sym typeface="+mn-ea"/>
              </a:rPr>
              <a:t>IMPORTANT:</a:t>
            </a:r>
            <a:r>
              <a:rPr lang="en-US" sz="2800" dirty="0">
                <a:sym typeface="+mn-ea"/>
              </a:rPr>
              <a:t> If opened with mode </a:t>
            </a:r>
            <a:r>
              <a:rPr lang="en-US" sz="2800" dirty="0">
                <a:solidFill>
                  <a:srgbClr val="FF0000"/>
                </a:solidFill>
                <a:sym typeface="+mn-ea"/>
              </a:rPr>
              <a:t>'w'</a:t>
            </a:r>
            <a:r>
              <a:rPr lang="en-US" sz="2800" dirty="0">
                <a:sym typeface="+mn-ea"/>
              </a:rPr>
              <a:t>, </a:t>
            </a:r>
            <a:r>
              <a:rPr lang="en-US" sz="2800" b="1" dirty="0">
                <a:sym typeface="+mn-ea"/>
              </a:rPr>
              <a:t>clears</a:t>
            </a:r>
            <a:r>
              <a:rPr lang="en-US" sz="2800" dirty="0">
                <a:sym typeface="+mn-ea"/>
              </a:rPr>
              <a:t> the existing contents of the file</a:t>
            </a:r>
          </a:p>
          <a:p>
            <a:pPr lvl="1"/>
            <a:r>
              <a:rPr lang="en-US" sz="2800" dirty="0">
                <a:sym typeface="+mn-ea"/>
              </a:rPr>
              <a:t>Use append mode (</a:t>
            </a:r>
            <a:r>
              <a:rPr lang="en-US" sz="2800" dirty="0">
                <a:solidFill>
                  <a:srgbClr val="FF0000"/>
                </a:solidFill>
                <a:sym typeface="+mn-ea"/>
              </a:rPr>
              <a:t>'a'</a:t>
            </a:r>
            <a:r>
              <a:rPr lang="en-US" sz="2800" dirty="0">
                <a:sym typeface="+mn-ea"/>
              </a:rPr>
              <a:t>) to preserve the contents</a:t>
            </a:r>
          </a:p>
          <a:p>
            <a:pPr lvl="1"/>
            <a:r>
              <a:rPr lang="en-US" sz="2800" dirty="0">
                <a:sym typeface="+mn-ea"/>
              </a:rPr>
              <a:t>Writing happens at the end</a:t>
            </a:r>
          </a:p>
          <a:p>
            <a:pPr lvl="1"/>
            <a:endParaRPr lang="en-US" sz="2800" dirty="0">
              <a:sym typeface="+mn-ea"/>
            </a:endParaRPr>
          </a:p>
          <a:p>
            <a:pPr lvl="0"/>
            <a:endParaRPr lang="en-US" dirty="0"/>
          </a:p>
        </p:txBody>
      </p:sp>
      <p:sp>
        <p:nvSpPr>
          <p:cNvPr id="4" name="Date Placeholder 3"/>
          <p:cNvSpPr>
            <a:spLocks noGrp="1"/>
          </p:cNvSpPr>
          <p:nvPr>
            <p:ph type="dt" sz="half" idx="10"/>
          </p:nvPr>
        </p:nvSpPr>
        <p:spPr/>
        <p:txBody>
          <a:bodyPr/>
          <a:lstStyle/>
          <a:p>
            <a:fld id="{EE55404B-6494-4867-8200-570EC2E72DF0}" type="datetime7">
              <a:rPr lang="en-US" smtClean="0">
                <a:solidFill>
                  <a:srgbClr val="40458C"/>
                </a:solidFill>
              </a:rPr>
              <a:t>Dec-23</a:t>
            </a:fld>
            <a:endParaRPr lang="hi-IN">
              <a:solidFill>
                <a:srgbClr val="40458C"/>
              </a:solidFill>
            </a:endParaRPr>
          </a:p>
        </p:txBody>
      </p:sp>
      <p:sp>
        <p:nvSpPr>
          <p:cNvPr id="6" name="Footer Placeholder 5"/>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5" name="Slide Number Placeholder 4"/>
          <p:cNvSpPr>
            <a:spLocks noGrp="1"/>
          </p:cNvSpPr>
          <p:nvPr>
            <p:ph type="sldNum" sz="quarter" idx="12"/>
          </p:nvPr>
        </p:nvSpPr>
        <p:spPr>
          <a:xfrm>
            <a:off x="8077200" y="6197601"/>
            <a:ext cx="2133600" cy="365125"/>
          </a:xfrm>
        </p:spPr>
        <p:txBody>
          <a:bodyPr/>
          <a:lstStyle/>
          <a:p>
            <a:fld id="{65DBF2DD-4017-400A-B431-6CDAD3069103}" type="slidenum">
              <a:rPr lang="hi-IN" smtClean="0">
                <a:solidFill>
                  <a:srgbClr val="40458C"/>
                </a:solidFill>
              </a:rPr>
              <a:t>6</a:t>
            </a:fld>
            <a:endParaRPr lang="hi-IN">
              <a:solidFill>
                <a:srgbClr val="40458C"/>
              </a:solidFill>
            </a:endParaRPr>
          </a:p>
        </p:txBody>
      </p:sp>
    </p:spTree>
    <p:extLst>
      <p:ext uri="{BB962C8B-B14F-4D97-AF65-F5344CB8AC3E}">
        <p14:creationId xmlns:p14="http://schemas.microsoft.com/office/powerpoint/2010/main" val="113496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7C19-A0CE-1F99-0CB8-067F51131F2A}"/>
              </a:ext>
            </a:extLst>
          </p:cNvPr>
          <p:cNvSpPr>
            <a:spLocks noGrp="1"/>
          </p:cNvSpPr>
          <p:nvPr>
            <p:ph type="title"/>
          </p:nvPr>
        </p:nvSpPr>
        <p:spPr/>
        <p:txBody>
          <a:bodyPr/>
          <a:lstStyle/>
          <a:p>
            <a:r>
              <a:rPr lang="en-IN" b="1" i="0" dirty="0">
                <a:solidFill>
                  <a:srgbClr val="25265E"/>
                </a:solidFill>
                <a:effectLst/>
                <a:latin typeface="euclid_circular_a"/>
              </a:rPr>
              <a:t>Polymorphism</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89709006-13B1-AE6B-0E88-35C8CB9C0EB1}"/>
              </a:ext>
            </a:extLst>
          </p:cNvPr>
          <p:cNvSpPr>
            <a:spLocks noGrp="1"/>
          </p:cNvSpPr>
          <p:nvPr>
            <p:ph idx="1"/>
          </p:nvPr>
        </p:nvSpPr>
        <p:spPr/>
        <p:txBody>
          <a:bodyPr/>
          <a:lstStyle/>
          <a:p>
            <a:r>
              <a:rPr lang="en-US" dirty="0"/>
              <a:t>Polymorphism is another important concept of object-oriented programming. It simply means more than one form.</a:t>
            </a:r>
          </a:p>
          <a:p>
            <a:endParaRPr lang="en-US" dirty="0"/>
          </a:p>
          <a:p>
            <a:r>
              <a:rPr lang="en-US" dirty="0"/>
              <a:t>That is, the same entity (method or operator or object) can perform different operations in different scenarios.</a:t>
            </a:r>
            <a:endParaRPr lang="en-IN" dirty="0"/>
          </a:p>
        </p:txBody>
      </p:sp>
    </p:spTree>
    <p:extLst>
      <p:ext uri="{BB962C8B-B14F-4D97-AF65-F5344CB8AC3E}">
        <p14:creationId xmlns:p14="http://schemas.microsoft.com/office/powerpoint/2010/main" val="8590604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7C19-A0CE-1F99-0CB8-067F51131F2A}"/>
              </a:ext>
            </a:extLst>
          </p:cNvPr>
          <p:cNvSpPr>
            <a:spLocks noGrp="1"/>
          </p:cNvSpPr>
          <p:nvPr>
            <p:ph type="title"/>
          </p:nvPr>
        </p:nvSpPr>
        <p:spPr/>
        <p:txBody>
          <a:bodyPr/>
          <a:lstStyle/>
          <a:p>
            <a:r>
              <a:rPr lang="en-US" dirty="0"/>
              <a:t>Example</a:t>
            </a:r>
            <a:endParaRPr lang="en-IN" dirty="0"/>
          </a:p>
        </p:txBody>
      </p:sp>
      <p:pic>
        <p:nvPicPr>
          <p:cNvPr id="5" name="Content Placeholder 4">
            <a:extLst>
              <a:ext uri="{FF2B5EF4-FFF2-40B4-BE49-F238E27FC236}">
                <a16:creationId xmlns:a16="http://schemas.microsoft.com/office/drawing/2014/main" id="{C4792A08-A15A-7AF4-94FA-DF634B8273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911" y="1356626"/>
            <a:ext cx="4515473" cy="5622330"/>
          </a:xfrm>
        </p:spPr>
      </p:pic>
      <p:sp>
        <p:nvSpPr>
          <p:cNvPr id="6" name="TextBox 5">
            <a:extLst>
              <a:ext uri="{FF2B5EF4-FFF2-40B4-BE49-F238E27FC236}">
                <a16:creationId xmlns:a16="http://schemas.microsoft.com/office/drawing/2014/main" id="{9560E902-9BDA-7372-8E7F-9026D65A9486}"/>
              </a:ext>
            </a:extLst>
          </p:cNvPr>
          <p:cNvSpPr txBox="1"/>
          <p:nvPr/>
        </p:nvSpPr>
        <p:spPr>
          <a:xfrm>
            <a:off x="5443414" y="1356625"/>
            <a:ext cx="6498493" cy="4524315"/>
          </a:xfrm>
          <a:prstGeom prst="rect">
            <a:avLst/>
          </a:prstGeom>
          <a:noFill/>
        </p:spPr>
        <p:txBody>
          <a:bodyPr wrap="square" rtlCol="0">
            <a:spAutoFit/>
          </a:bodyPr>
          <a:lstStyle/>
          <a:p>
            <a:r>
              <a:rPr lang="en-US" dirty="0"/>
              <a:t>In the above example, we have created a superclass: Polygon and two subclasses: Square and Circle. Notice the use of the render() method.</a:t>
            </a:r>
          </a:p>
          <a:p>
            <a:endParaRPr lang="en-US" dirty="0"/>
          </a:p>
          <a:p>
            <a:r>
              <a:rPr lang="en-US" dirty="0"/>
              <a:t>The main purpose of the render() method is to render the shape. However, the process of rendering a square is different from the process of rendering a circle.</a:t>
            </a:r>
          </a:p>
          <a:p>
            <a:endParaRPr lang="en-US" dirty="0"/>
          </a:p>
          <a:p>
            <a:r>
              <a:rPr lang="en-US" dirty="0"/>
              <a:t>Hence, the render() method behaves differently in different classes. Or, we can say render() is polymorphic.</a:t>
            </a:r>
          </a:p>
          <a:p>
            <a:endParaRPr lang="en-US" sz="2400" b="1" dirty="0"/>
          </a:p>
          <a:p>
            <a:r>
              <a:rPr lang="en-US" sz="2400" b="1" dirty="0"/>
              <a:t>Output:</a:t>
            </a:r>
          </a:p>
          <a:p>
            <a:endParaRPr lang="en-US" sz="2400" dirty="0"/>
          </a:p>
          <a:p>
            <a:r>
              <a:rPr lang="en-IN" dirty="0"/>
              <a:t>Rendering Square...</a:t>
            </a:r>
          </a:p>
          <a:p>
            <a:r>
              <a:rPr lang="en-IN" dirty="0"/>
              <a:t>Rendering Circle...</a:t>
            </a:r>
          </a:p>
        </p:txBody>
      </p:sp>
    </p:spTree>
    <p:extLst>
      <p:ext uri="{BB962C8B-B14F-4D97-AF65-F5344CB8AC3E}">
        <p14:creationId xmlns:p14="http://schemas.microsoft.com/office/powerpoint/2010/main" val="10244824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7C19-A0CE-1F99-0CB8-067F51131F2A}"/>
              </a:ext>
            </a:extLst>
          </p:cNvPr>
          <p:cNvSpPr>
            <a:spLocks noGrp="1"/>
          </p:cNvSpPr>
          <p:nvPr>
            <p:ph type="title"/>
          </p:nvPr>
        </p:nvSpPr>
        <p:spPr/>
        <p:txBody>
          <a:bodyPr/>
          <a:lstStyle/>
          <a:p>
            <a:r>
              <a:rPr lang="en-IN" b="1" i="0" dirty="0">
                <a:solidFill>
                  <a:srgbClr val="273239"/>
                </a:solidFill>
                <a:effectLst/>
                <a:latin typeface="Nunito" pitchFamily="2" charset="0"/>
              </a:rPr>
              <a:t>Data Abstraction in Python</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89709006-13B1-AE6B-0E88-35C8CB9C0EB1}"/>
              </a:ext>
            </a:extLst>
          </p:cNvPr>
          <p:cNvSpPr>
            <a:spLocks noGrp="1"/>
          </p:cNvSpPr>
          <p:nvPr>
            <p:ph idx="1"/>
          </p:nvPr>
        </p:nvSpPr>
        <p:spPr>
          <a:xfrm>
            <a:off x="838200" y="1047262"/>
            <a:ext cx="10515600" cy="5129701"/>
          </a:xfrm>
        </p:spPr>
        <p:txBody>
          <a:bodyPr>
            <a:normAutofit fontScale="92500"/>
          </a:bodyPr>
          <a:lstStyle/>
          <a:p>
            <a:r>
              <a:rPr lang="en-US" dirty="0"/>
              <a:t>Data abstraction in Python is a programming concept that hides complex implementation details while exposing only essential information and functionalities to users. In Python, we can achieve data abstraction by using abstract classes and abstract classes can be created using </a:t>
            </a:r>
            <a:r>
              <a:rPr lang="en-US" dirty="0" err="1"/>
              <a:t>abc</a:t>
            </a:r>
            <a:r>
              <a:rPr lang="en-US" dirty="0"/>
              <a:t> (abstract base class) module and </a:t>
            </a:r>
            <a:r>
              <a:rPr lang="en-US" dirty="0" err="1"/>
              <a:t>abstractmethod</a:t>
            </a:r>
            <a:r>
              <a:rPr lang="en-US" dirty="0"/>
              <a:t> of </a:t>
            </a:r>
            <a:r>
              <a:rPr lang="en-US" dirty="0" err="1"/>
              <a:t>abc</a:t>
            </a:r>
            <a:r>
              <a:rPr lang="en-US" dirty="0"/>
              <a:t> module.</a:t>
            </a:r>
          </a:p>
          <a:p>
            <a:pPr marL="0" indent="0">
              <a:buNone/>
            </a:pPr>
            <a:endParaRPr lang="en-US" dirty="0"/>
          </a:p>
          <a:p>
            <a:r>
              <a:rPr lang="en-US" dirty="0"/>
              <a:t>Abstraction classes in Python</a:t>
            </a:r>
          </a:p>
          <a:p>
            <a:r>
              <a:rPr lang="en-US" dirty="0"/>
              <a:t>Abstract class is a class in which one or more abstract methods are defined. When a method is declared inside the class without its implementation is known as abstract method.</a:t>
            </a:r>
          </a:p>
          <a:p>
            <a:endParaRPr lang="en-US" dirty="0"/>
          </a:p>
          <a:p>
            <a:r>
              <a:rPr lang="en-US" dirty="0"/>
              <a:t>Abstract Method: In Python, abstract method feature is not a default feature as in Java. To create abstract method and abstract classes we have to import the “ABC” and “</a:t>
            </a:r>
            <a:r>
              <a:rPr lang="en-US" dirty="0" err="1"/>
              <a:t>abstractmethod</a:t>
            </a:r>
            <a:r>
              <a:rPr lang="en-US" dirty="0"/>
              <a:t>” classes from </a:t>
            </a:r>
            <a:r>
              <a:rPr lang="en-US" dirty="0" err="1"/>
              <a:t>abc</a:t>
            </a:r>
            <a:r>
              <a:rPr lang="en-US" dirty="0"/>
              <a:t> (Abstract Base Class) library. Abstract method of base class force its child class to write the implementation of the all abstract methods defined in base class. If we do not implement the abstract methods of base class in the child class then our code will give error. In the below code method_1 is a abstract method created using @abstractmethod decorator.</a:t>
            </a:r>
            <a:endParaRPr lang="en-IN" dirty="0"/>
          </a:p>
        </p:txBody>
      </p:sp>
    </p:spTree>
    <p:extLst>
      <p:ext uri="{BB962C8B-B14F-4D97-AF65-F5344CB8AC3E}">
        <p14:creationId xmlns:p14="http://schemas.microsoft.com/office/powerpoint/2010/main" val="25724368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7C19-A0CE-1F99-0CB8-067F51131F2A}"/>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89709006-13B1-AE6B-0E88-35C8CB9C0EB1}"/>
              </a:ext>
            </a:extLst>
          </p:cNvPr>
          <p:cNvSpPr>
            <a:spLocks noGrp="1"/>
          </p:cNvSpPr>
          <p:nvPr>
            <p:ph idx="1"/>
          </p:nvPr>
        </p:nvSpPr>
        <p:spPr/>
        <p:txBody>
          <a:bodyPr>
            <a:normAutofit fontScale="62500" lnSpcReduction="20000"/>
          </a:bodyPr>
          <a:lstStyle/>
          <a:p>
            <a:pPr marL="0" indent="0">
              <a:buNone/>
            </a:pPr>
            <a:r>
              <a:rPr lang="en-US" sz="3800" b="1" dirty="0"/>
              <a:t>Steps to Create Abstract Base Class and Abstract Method:</a:t>
            </a:r>
            <a:endParaRPr lang="en-US" dirty="0"/>
          </a:p>
          <a:p>
            <a:pPr marL="0" indent="0">
              <a:buNone/>
            </a:pPr>
            <a:r>
              <a:rPr lang="en-US" dirty="0"/>
              <a:t>Firstly, we import ABC and </a:t>
            </a:r>
            <a:r>
              <a:rPr lang="en-US" dirty="0" err="1"/>
              <a:t>abstractmethod</a:t>
            </a:r>
            <a:r>
              <a:rPr lang="en-US" dirty="0"/>
              <a:t> class from </a:t>
            </a:r>
            <a:r>
              <a:rPr lang="en-US" dirty="0" err="1"/>
              <a:t>abc</a:t>
            </a:r>
            <a:r>
              <a:rPr lang="en-US" dirty="0"/>
              <a:t> (Abstract Base Class) library.</a:t>
            </a:r>
          </a:p>
          <a:p>
            <a:pPr marL="0" indent="0">
              <a:buNone/>
            </a:pPr>
            <a:r>
              <a:rPr lang="en-US" dirty="0"/>
              <a:t>Create a </a:t>
            </a:r>
            <a:r>
              <a:rPr lang="en-US" dirty="0" err="1"/>
              <a:t>BaseClass</a:t>
            </a:r>
            <a:r>
              <a:rPr lang="en-US" dirty="0"/>
              <a:t> that inherits from the ABC class. In Python, when a class inherits from ABC, it indicates that the class is intended to be an abstract base class.</a:t>
            </a:r>
          </a:p>
          <a:p>
            <a:pPr marL="0" indent="0">
              <a:buNone/>
            </a:pPr>
            <a:r>
              <a:rPr lang="en-US" dirty="0"/>
              <a:t>Inside </a:t>
            </a:r>
            <a:r>
              <a:rPr lang="en-US" dirty="0" err="1"/>
              <a:t>BaseClass</a:t>
            </a:r>
            <a:r>
              <a:rPr lang="en-US" dirty="0"/>
              <a:t> we declare an abstract method named “method_1” by using “</a:t>
            </a:r>
            <a:r>
              <a:rPr lang="en-US" dirty="0" err="1"/>
              <a:t>abstractmethod</a:t>
            </a:r>
            <a:r>
              <a:rPr lang="en-US" dirty="0"/>
              <a:t>” </a:t>
            </a:r>
            <a:r>
              <a:rPr lang="en-US" dirty="0" err="1"/>
              <a:t>decorater</a:t>
            </a:r>
            <a:r>
              <a:rPr lang="en-US" dirty="0"/>
              <a:t>. Any subclass derived from </a:t>
            </a:r>
            <a:r>
              <a:rPr lang="en-US" dirty="0" err="1"/>
              <a:t>BaseClass</a:t>
            </a:r>
            <a:r>
              <a:rPr lang="en-US" dirty="0"/>
              <a:t> must implement this method_1 method. We write pass in this method which indicates that there is no code or logic in this method.</a:t>
            </a:r>
          </a:p>
          <a:p>
            <a:pPr marL="0" indent="0">
              <a:buNone/>
            </a:pPr>
            <a:r>
              <a:rPr lang="en-US" dirty="0"/>
              <a:t>from </a:t>
            </a:r>
            <a:r>
              <a:rPr lang="en-US" dirty="0" err="1"/>
              <a:t>abc</a:t>
            </a:r>
            <a:r>
              <a:rPr lang="en-US" dirty="0"/>
              <a:t> import ABC, </a:t>
            </a:r>
            <a:r>
              <a:rPr lang="en-US" dirty="0" err="1"/>
              <a:t>abstractmethod</a:t>
            </a:r>
            <a:endParaRPr lang="en-US" dirty="0"/>
          </a:p>
          <a:p>
            <a:pPr marL="0" indent="0">
              <a:buNone/>
            </a:pPr>
            <a:r>
              <a:rPr lang="en-US" dirty="0"/>
              <a:t>class </a:t>
            </a:r>
            <a:r>
              <a:rPr lang="en-US" dirty="0" err="1"/>
              <a:t>BaseClass</a:t>
            </a:r>
            <a:r>
              <a:rPr lang="en-US" dirty="0"/>
              <a:t>(ABC):</a:t>
            </a:r>
          </a:p>
          <a:p>
            <a:pPr marL="0" indent="0">
              <a:buNone/>
            </a:pPr>
            <a:r>
              <a:rPr lang="en-US" dirty="0"/>
              <a:t>    @abstractmethod</a:t>
            </a:r>
          </a:p>
          <a:p>
            <a:pPr marL="0" indent="0">
              <a:buNone/>
            </a:pPr>
            <a:r>
              <a:rPr lang="en-US" dirty="0"/>
              <a:t>    def method_1(self):</a:t>
            </a:r>
          </a:p>
          <a:p>
            <a:pPr marL="0" indent="0">
              <a:buNone/>
            </a:pPr>
            <a:r>
              <a:rPr lang="en-US" dirty="0"/>
              <a:t>         #empty body</a:t>
            </a:r>
          </a:p>
          <a:p>
            <a:pPr marL="0" indent="0">
              <a:buNone/>
            </a:pPr>
            <a:r>
              <a:rPr lang="en-US" dirty="0"/>
              <a:t>         pass</a:t>
            </a:r>
            <a:endParaRPr lang="en-IN" dirty="0"/>
          </a:p>
        </p:txBody>
      </p:sp>
    </p:spTree>
    <p:extLst>
      <p:ext uri="{BB962C8B-B14F-4D97-AF65-F5344CB8AC3E}">
        <p14:creationId xmlns:p14="http://schemas.microsoft.com/office/powerpoint/2010/main" val="14687568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F51E-A51A-AB0C-9057-7C41B9B06510}"/>
              </a:ext>
            </a:extLst>
          </p:cNvPr>
          <p:cNvSpPr>
            <a:spLocks noGrp="1"/>
          </p:cNvSpPr>
          <p:nvPr>
            <p:ph type="title"/>
          </p:nvPr>
        </p:nvSpPr>
        <p:spPr/>
        <p:txBody>
          <a:bodyPr/>
          <a:lstStyle/>
          <a:p>
            <a:r>
              <a:rPr lang="en-US" dirty="0"/>
              <a:t>Iterators</a:t>
            </a:r>
            <a:endParaRPr lang="en-IN" dirty="0"/>
          </a:p>
        </p:txBody>
      </p:sp>
      <p:sp>
        <p:nvSpPr>
          <p:cNvPr id="3" name="Content Placeholder 2">
            <a:extLst>
              <a:ext uri="{FF2B5EF4-FFF2-40B4-BE49-F238E27FC236}">
                <a16:creationId xmlns:a16="http://schemas.microsoft.com/office/drawing/2014/main" id="{38BA11DA-9361-B9F4-7630-47E64F3E48DA}"/>
              </a:ext>
            </a:extLst>
          </p:cNvPr>
          <p:cNvSpPr>
            <a:spLocks noGrp="1"/>
          </p:cNvSpPr>
          <p:nvPr>
            <p:ph idx="1"/>
          </p:nvPr>
        </p:nvSpPr>
        <p:spPr>
          <a:xfrm>
            <a:off x="838200" y="1211385"/>
            <a:ext cx="10515600" cy="4965578"/>
          </a:xfrm>
        </p:spPr>
        <p:txBody>
          <a:bodyPr>
            <a:normAutofit lnSpcReduction="10000"/>
          </a:bodyPr>
          <a:lstStyle/>
          <a:p>
            <a:pPr>
              <a:lnSpc>
                <a:spcPct val="120000"/>
              </a:lnSpc>
            </a:pPr>
            <a:r>
              <a:rPr lang="en-US" dirty="0"/>
              <a:t>An iterator is an object which contains a countable number of values and it is used to iterate over </a:t>
            </a:r>
            <a:r>
              <a:rPr lang="en-US" dirty="0" err="1"/>
              <a:t>iterable</a:t>
            </a:r>
            <a:r>
              <a:rPr lang="en-US" dirty="0"/>
              <a:t> objects like list, tuples, sets, etc. Iterators are implemented using a class and a local variable for iterating is not required here, It follows lazy evaluation where the evaluation of the expression will be on hold and stored in the memory until the item is called specifically which helps us to avoid repeated evaluation. As lazy evaluation is implemented, it requires only 1 memory location to process the value and when we are using a large dataset then, wastage of RAM space will be reduced the need to load the entire dataset at the same time will not be there.</a:t>
            </a:r>
          </a:p>
          <a:p>
            <a:pPr>
              <a:lnSpc>
                <a:spcPct val="120000"/>
              </a:lnSpc>
            </a:pPr>
            <a:endParaRPr lang="en-US" dirty="0"/>
          </a:p>
          <a:p>
            <a:pPr>
              <a:lnSpc>
                <a:spcPct val="120000"/>
              </a:lnSpc>
            </a:pPr>
            <a:r>
              <a:rPr lang="en-US" dirty="0"/>
              <a:t>Using an iterator-</a:t>
            </a:r>
          </a:p>
          <a:p>
            <a:pPr>
              <a:lnSpc>
                <a:spcPct val="120000"/>
              </a:lnSpc>
            </a:pPr>
            <a:r>
              <a:rPr lang="en-US" dirty="0" err="1"/>
              <a:t>iter</a:t>
            </a:r>
            <a:r>
              <a:rPr lang="en-US" dirty="0"/>
              <a:t>() keyword is used to create an iterator containing an </a:t>
            </a:r>
            <a:r>
              <a:rPr lang="en-US" dirty="0" err="1"/>
              <a:t>iterable</a:t>
            </a:r>
            <a:r>
              <a:rPr lang="en-US" dirty="0"/>
              <a:t> object.</a:t>
            </a:r>
          </a:p>
          <a:p>
            <a:pPr>
              <a:lnSpc>
                <a:spcPct val="120000"/>
              </a:lnSpc>
            </a:pPr>
            <a:r>
              <a:rPr lang="en-US" dirty="0"/>
              <a:t>next() keyword is used to call the next element in the </a:t>
            </a:r>
            <a:r>
              <a:rPr lang="en-US" dirty="0" err="1"/>
              <a:t>iterable</a:t>
            </a:r>
            <a:r>
              <a:rPr lang="en-US" dirty="0"/>
              <a:t> object.</a:t>
            </a:r>
          </a:p>
          <a:p>
            <a:pPr>
              <a:lnSpc>
                <a:spcPct val="120000"/>
              </a:lnSpc>
            </a:pPr>
            <a:r>
              <a:rPr lang="en-US" dirty="0"/>
              <a:t>After the </a:t>
            </a:r>
            <a:r>
              <a:rPr lang="en-US" dirty="0" err="1"/>
              <a:t>iterable</a:t>
            </a:r>
            <a:r>
              <a:rPr lang="en-US" dirty="0"/>
              <a:t> object is completed, to use them again reassign them to the same object.</a:t>
            </a:r>
          </a:p>
          <a:p>
            <a:pPr>
              <a:lnSpc>
                <a:spcPct val="120000"/>
              </a:lnSpc>
            </a:pPr>
            <a:endParaRPr lang="en-IN" dirty="0"/>
          </a:p>
        </p:txBody>
      </p:sp>
    </p:spTree>
    <p:extLst>
      <p:ext uri="{BB962C8B-B14F-4D97-AF65-F5344CB8AC3E}">
        <p14:creationId xmlns:p14="http://schemas.microsoft.com/office/powerpoint/2010/main" val="23160020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0B1F8-536B-F256-4A09-DCBEB108E939}"/>
              </a:ext>
            </a:extLst>
          </p:cNvPr>
          <p:cNvSpPr>
            <a:spLocks noGrp="1"/>
          </p:cNvSpPr>
          <p:nvPr>
            <p:ph type="title"/>
          </p:nvPr>
        </p:nvSpPr>
        <p:spPr/>
        <p:txBody>
          <a:bodyPr/>
          <a:lstStyle/>
          <a:p>
            <a:r>
              <a:rPr lang="en-US" dirty="0"/>
              <a:t>Generators</a:t>
            </a:r>
            <a:endParaRPr lang="en-IN" dirty="0"/>
          </a:p>
        </p:txBody>
      </p:sp>
      <p:sp>
        <p:nvSpPr>
          <p:cNvPr id="3" name="Content Placeholder 2">
            <a:extLst>
              <a:ext uri="{FF2B5EF4-FFF2-40B4-BE49-F238E27FC236}">
                <a16:creationId xmlns:a16="http://schemas.microsoft.com/office/drawing/2014/main" id="{94623745-BD89-8232-EE90-A6AEF959A958}"/>
              </a:ext>
            </a:extLst>
          </p:cNvPr>
          <p:cNvSpPr>
            <a:spLocks noGrp="1"/>
          </p:cNvSpPr>
          <p:nvPr>
            <p:ph idx="1"/>
          </p:nvPr>
        </p:nvSpPr>
        <p:spPr/>
        <p:txBody>
          <a:bodyPr/>
          <a:lstStyle/>
          <a:p>
            <a:r>
              <a:rPr lang="en-US" dirty="0"/>
              <a:t>It is another way of creating iterators in a simple way where it uses the keyword “yield” instead of returning it in a defined function. Generators are implemented using a function. Just as iterators, generators also follow lazy evaluation. Here, the yield function returns the data without affecting or exiting the function. It will return a sequence of data in an </a:t>
            </a:r>
            <a:r>
              <a:rPr lang="en-US" dirty="0" err="1"/>
              <a:t>iterable</a:t>
            </a:r>
            <a:r>
              <a:rPr lang="en-US" dirty="0"/>
              <a:t> format where we need to iterate over the sequence to use the data as they won’t store the entire sequence in the memory.</a:t>
            </a:r>
            <a:endParaRPr lang="en-IN" dirty="0"/>
          </a:p>
        </p:txBody>
      </p:sp>
    </p:spTree>
    <p:extLst>
      <p:ext uri="{BB962C8B-B14F-4D97-AF65-F5344CB8AC3E}">
        <p14:creationId xmlns:p14="http://schemas.microsoft.com/office/powerpoint/2010/main" val="34701179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8BC7-590B-416A-EA71-8ECD555C09DE}"/>
              </a:ext>
            </a:extLst>
          </p:cNvPr>
          <p:cNvSpPr>
            <a:spLocks noGrp="1"/>
          </p:cNvSpPr>
          <p:nvPr>
            <p:ph type="title"/>
          </p:nvPr>
        </p:nvSpPr>
        <p:spPr/>
        <p:txBody>
          <a:bodyPr/>
          <a:lstStyle/>
          <a:p>
            <a:r>
              <a:rPr lang="en-US" dirty="0"/>
              <a:t>Iterator vs Generator</a:t>
            </a:r>
            <a:endParaRPr lang="en-IN" dirty="0"/>
          </a:p>
        </p:txBody>
      </p:sp>
      <p:graphicFrame>
        <p:nvGraphicFramePr>
          <p:cNvPr id="4" name="Content Placeholder 3">
            <a:extLst>
              <a:ext uri="{FF2B5EF4-FFF2-40B4-BE49-F238E27FC236}">
                <a16:creationId xmlns:a16="http://schemas.microsoft.com/office/drawing/2014/main" id="{157B57F8-0621-9900-015E-26BD80FB64D4}"/>
              </a:ext>
            </a:extLst>
          </p:cNvPr>
          <p:cNvGraphicFramePr>
            <a:graphicFrameLocks noGrp="1"/>
          </p:cNvGraphicFramePr>
          <p:nvPr>
            <p:ph idx="1"/>
            <p:extLst>
              <p:ext uri="{D42A27DB-BD31-4B8C-83A1-F6EECF244321}">
                <p14:modId xmlns:p14="http://schemas.microsoft.com/office/powerpoint/2010/main" val="1052646323"/>
              </p:ext>
            </p:extLst>
          </p:nvPr>
        </p:nvGraphicFramePr>
        <p:xfrm>
          <a:off x="838200" y="1258277"/>
          <a:ext cx="10515600" cy="5234596"/>
        </p:xfrm>
        <a:graphic>
          <a:graphicData uri="http://schemas.openxmlformats.org/drawingml/2006/table">
            <a:tbl>
              <a:tblPr/>
              <a:tblGrid>
                <a:gridCol w="5257800">
                  <a:extLst>
                    <a:ext uri="{9D8B030D-6E8A-4147-A177-3AD203B41FA5}">
                      <a16:colId xmlns:a16="http://schemas.microsoft.com/office/drawing/2014/main" val="2959254583"/>
                    </a:ext>
                  </a:extLst>
                </a:gridCol>
                <a:gridCol w="5257800">
                  <a:extLst>
                    <a:ext uri="{9D8B030D-6E8A-4147-A177-3AD203B41FA5}">
                      <a16:colId xmlns:a16="http://schemas.microsoft.com/office/drawing/2014/main" val="3679663420"/>
                    </a:ext>
                  </a:extLst>
                </a:gridCol>
              </a:tblGrid>
              <a:tr h="762594">
                <a:tc>
                  <a:txBody>
                    <a:bodyPr/>
                    <a:lstStyle/>
                    <a:p>
                      <a:pPr algn="l" fontAlgn="base"/>
                      <a:r>
                        <a:rPr lang="en-IN" sz="1800" b="1">
                          <a:effectLst/>
                        </a:rPr>
                        <a:t>Iterator</a:t>
                      </a:r>
                    </a:p>
                  </a:txBody>
                  <a:tcPr marL="38100" marR="38100" marT="47625" marB="4762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800" b="1">
                          <a:effectLst/>
                        </a:rPr>
                        <a:t>Generator</a:t>
                      </a:r>
                    </a:p>
                  </a:txBody>
                  <a:tcPr marL="47625" marR="47625" marT="47625" marB="4762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09878495"/>
                  </a:ext>
                </a:extLst>
              </a:tr>
              <a:tr h="800253">
                <a:tc>
                  <a:txBody>
                    <a:bodyPr/>
                    <a:lstStyle/>
                    <a:p>
                      <a:pPr algn="l" fontAlgn="base"/>
                      <a:r>
                        <a:rPr lang="en-US" sz="1800" b="0">
                          <a:effectLst/>
                        </a:rPr>
                        <a:t>Class is used to implement an iterator</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800" b="0">
                          <a:effectLst/>
                        </a:rPr>
                        <a:t>Function is used to implement a generator.</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83371155"/>
                  </a:ext>
                </a:extLst>
              </a:tr>
              <a:tr h="800253">
                <a:tc>
                  <a:txBody>
                    <a:bodyPr/>
                    <a:lstStyle/>
                    <a:p>
                      <a:pPr algn="l" fontAlgn="base"/>
                      <a:r>
                        <a:rPr lang="en-US" sz="1800" b="0">
                          <a:effectLst/>
                        </a:rPr>
                        <a:t>Local Variables aren’t used here.                                         </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800" b="0">
                          <a:effectLst/>
                        </a:rPr>
                        <a:t>All the local variables before the yield function are stored. </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25145179"/>
                  </a:ext>
                </a:extLst>
              </a:tr>
              <a:tr h="1270990">
                <a:tc>
                  <a:txBody>
                    <a:bodyPr/>
                    <a:lstStyle/>
                    <a:p>
                      <a:pPr algn="l" fontAlgn="ctr"/>
                      <a:r>
                        <a:rPr lang="en-US" sz="1800" b="0" dirty="0">
                          <a:effectLst/>
                        </a:rPr>
                        <a:t>Iterators are used mostly to iterate or convert other objects to an iterator using </a:t>
                      </a:r>
                      <a:r>
                        <a:rPr lang="en-US" sz="1800" b="0" dirty="0" err="1">
                          <a:effectLst/>
                        </a:rPr>
                        <a:t>iter</a:t>
                      </a:r>
                      <a:r>
                        <a:rPr lang="en-US" sz="1800" b="0" dirty="0">
                          <a:effectLst/>
                        </a:rPr>
                        <a:t>() function.                                                               </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rPr>
                        <a:t>Generators are mostly used in loops to generate an iterator by returning all the values in the loop without affecting the iteration of the loop</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39385397"/>
                  </a:ext>
                </a:extLst>
              </a:tr>
              <a:tr h="800253">
                <a:tc>
                  <a:txBody>
                    <a:bodyPr/>
                    <a:lstStyle/>
                    <a:p>
                      <a:pPr algn="l" fontAlgn="ctr"/>
                      <a:r>
                        <a:rPr lang="en-US" sz="1800" b="0" dirty="0">
                          <a:effectLst/>
                        </a:rPr>
                        <a:t>Iterator uses </a:t>
                      </a:r>
                      <a:r>
                        <a:rPr lang="en-US" sz="1800" b="0" dirty="0" err="1">
                          <a:effectLst/>
                        </a:rPr>
                        <a:t>iter</a:t>
                      </a:r>
                      <a:r>
                        <a:rPr lang="en-US" sz="1800" b="0" dirty="0">
                          <a:effectLst/>
                        </a:rPr>
                        <a:t>() and next() functions </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800" b="0">
                          <a:effectLst/>
                        </a:rPr>
                        <a:t>Generator uses yield keyword</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98074292"/>
                  </a:ext>
                </a:extLst>
              </a:tr>
              <a:tr h="800253">
                <a:tc>
                  <a:txBody>
                    <a:bodyPr/>
                    <a:lstStyle/>
                    <a:p>
                      <a:pPr algn="l" fontAlgn="ctr"/>
                      <a:r>
                        <a:rPr lang="en-US" sz="1800" b="0">
                          <a:effectLst/>
                        </a:rPr>
                        <a:t>Every iterator is not a generator</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rPr>
                        <a:t>Every generator is an iterator</a:t>
                      </a:r>
                    </a:p>
                  </a:txBody>
                  <a:tcPr marL="47625" marR="47625" marT="66675" marB="6667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31886426"/>
                  </a:ext>
                </a:extLst>
              </a:tr>
            </a:tbl>
          </a:graphicData>
        </a:graphic>
      </p:graphicFrame>
    </p:spTree>
    <p:extLst>
      <p:ext uri="{BB962C8B-B14F-4D97-AF65-F5344CB8AC3E}">
        <p14:creationId xmlns:p14="http://schemas.microsoft.com/office/powerpoint/2010/main" val="5087091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7BFE-41DB-8CDC-CDA5-4CD1674C705F}"/>
              </a:ext>
            </a:extLst>
          </p:cNvPr>
          <p:cNvSpPr>
            <a:spLocks noGrp="1"/>
          </p:cNvSpPr>
          <p:nvPr>
            <p:ph type="title"/>
          </p:nvPr>
        </p:nvSpPr>
        <p:spPr/>
        <p:txBody>
          <a:bodyPr/>
          <a:lstStyle/>
          <a:p>
            <a:r>
              <a:rPr lang="en-US" dirty="0"/>
              <a:t>Examples</a:t>
            </a:r>
            <a:endParaRPr lang="en-IN" dirty="0"/>
          </a:p>
        </p:txBody>
      </p:sp>
      <p:sp>
        <p:nvSpPr>
          <p:cNvPr id="3" name="Content Placeholder 2">
            <a:extLst>
              <a:ext uri="{FF2B5EF4-FFF2-40B4-BE49-F238E27FC236}">
                <a16:creationId xmlns:a16="http://schemas.microsoft.com/office/drawing/2014/main" id="{0E1B635C-8DE0-DB5F-858F-364F6DF73819}"/>
              </a:ext>
            </a:extLst>
          </p:cNvPr>
          <p:cNvSpPr>
            <a:spLocks noGrp="1"/>
          </p:cNvSpPr>
          <p:nvPr>
            <p:ph idx="1"/>
          </p:nvPr>
        </p:nvSpPr>
        <p:spPr>
          <a:xfrm>
            <a:off x="838200" y="1825625"/>
            <a:ext cx="4390292" cy="4351338"/>
          </a:xfrm>
        </p:spPr>
        <p:txBody>
          <a:bodyPr>
            <a:noAutofit/>
          </a:bodyPr>
          <a:lstStyle/>
          <a:p>
            <a:pPr marL="0" indent="0">
              <a:buNone/>
            </a:pPr>
            <a:r>
              <a:rPr lang="en-US" sz="2400" b="1" dirty="0"/>
              <a:t>Iteration example:</a:t>
            </a:r>
          </a:p>
          <a:p>
            <a:pPr marL="0" indent="0">
              <a:buNone/>
            </a:pPr>
            <a:endParaRPr lang="en-US" sz="2400" b="1" dirty="0"/>
          </a:p>
          <a:p>
            <a:pPr marL="0" indent="0">
              <a:buNone/>
            </a:pPr>
            <a:br>
              <a:rPr lang="en-US" sz="1700" dirty="0"/>
            </a:br>
            <a:r>
              <a:rPr lang="en-US" sz="1800" dirty="0" err="1"/>
              <a:t>iter_list</a:t>
            </a:r>
            <a:r>
              <a:rPr lang="en-US" sz="1800" dirty="0"/>
              <a:t> = </a:t>
            </a:r>
            <a:r>
              <a:rPr lang="en-US" sz="1800" dirty="0" err="1"/>
              <a:t>iter</a:t>
            </a:r>
            <a:r>
              <a:rPr lang="en-US" sz="1800" dirty="0"/>
              <a:t>(['Geeks', 'For', 'Geeks']) </a:t>
            </a:r>
          </a:p>
          <a:p>
            <a:pPr marL="0" indent="0">
              <a:buNone/>
            </a:pPr>
            <a:r>
              <a:rPr lang="en-US" sz="1800" dirty="0"/>
              <a:t>print(next(</a:t>
            </a:r>
            <a:r>
              <a:rPr lang="en-US" sz="1800" dirty="0" err="1"/>
              <a:t>iter_list</a:t>
            </a:r>
            <a:r>
              <a:rPr lang="en-US" sz="1800" dirty="0"/>
              <a:t>)) </a:t>
            </a:r>
          </a:p>
          <a:p>
            <a:pPr marL="0" indent="0">
              <a:buNone/>
            </a:pPr>
            <a:r>
              <a:rPr lang="en-US" sz="1800" dirty="0"/>
              <a:t>print(next(</a:t>
            </a:r>
            <a:r>
              <a:rPr lang="en-US" sz="1800" dirty="0" err="1"/>
              <a:t>iter_list</a:t>
            </a:r>
            <a:r>
              <a:rPr lang="en-US" sz="1800" dirty="0"/>
              <a:t>)) </a:t>
            </a:r>
          </a:p>
          <a:p>
            <a:pPr marL="0" indent="0">
              <a:buNone/>
            </a:pPr>
            <a:r>
              <a:rPr lang="en-US" sz="1800" dirty="0"/>
              <a:t>print(next(</a:t>
            </a:r>
            <a:r>
              <a:rPr lang="en-US" sz="1800" dirty="0" err="1"/>
              <a:t>iter_list</a:t>
            </a:r>
            <a:r>
              <a:rPr lang="en-US" sz="1800" dirty="0"/>
              <a:t>)) </a:t>
            </a:r>
          </a:p>
          <a:p>
            <a:pPr marL="0" indent="0">
              <a:buNone/>
            </a:pPr>
            <a:endParaRPr lang="en-US" sz="1700" dirty="0"/>
          </a:p>
          <a:p>
            <a:pPr marL="0" indent="0">
              <a:buNone/>
            </a:pPr>
            <a:br>
              <a:rPr lang="en-US" sz="1700" dirty="0"/>
            </a:br>
            <a:endParaRPr lang="en-US" sz="1700" dirty="0"/>
          </a:p>
          <a:p>
            <a:endParaRPr lang="en-IN" sz="1700" dirty="0"/>
          </a:p>
        </p:txBody>
      </p:sp>
      <p:sp>
        <p:nvSpPr>
          <p:cNvPr id="6" name="TextBox 5">
            <a:extLst>
              <a:ext uri="{FF2B5EF4-FFF2-40B4-BE49-F238E27FC236}">
                <a16:creationId xmlns:a16="http://schemas.microsoft.com/office/drawing/2014/main" id="{E4665F7C-32CC-D0DC-74EA-769DCCDD0D23}"/>
              </a:ext>
            </a:extLst>
          </p:cNvPr>
          <p:cNvSpPr txBox="1"/>
          <p:nvPr/>
        </p:nvSpPr>
        <p:spPr>
          <a:xfrm>
            <a:off x="5713046" y="1930400"/>
            <a:ext cx="4564185" cy="3600986"/>
          </a:xfrm>
          <a:prstGeom prst="rect">
            <a:avLst/>
          </a:prstGeom>
          <a:noFill/>
        </p:spPr>
        <p:txBody>
          <a:bodyPr wrap="square" rtlCol="0">
            <a:spAutoFit/>
          </a:bodyPr>
          <a:lstStyle/>
          <a:p>
            <a:pPr marL="0" indent="0">
              <a:buNone/>
            </a:pPr>
            <a:r>
              <a:rPr lang="en-US" sz="2400" b="1" dirty="0"/>
              <a:t>Generator Example:</a:t>
            </a:r>
          </a:p>
          <a:p>
            <a:pPr marL="0" indent="0">
              <a:buNone/>
            </a:pPr>
            <a:endParaRPr lang="en-US" sz="2400" b="1" dirty="0"/>
          </a:p>
          <a:p>
            <a:pPr marL="0" indent="0">
              <a:buNone/>
            </a:pPr>
            <a:r>
              <a:rPr lang="en-US" sz="1800" dirty="0"/>
              <a:t>def </a:t>
            </a:r>
            <a:r>
              <a:rPr lang="en-US" sz="1800" dirty="0" err="1"/>
              <a:t>sq_numbers</a:t>
            </a:r>
            <a:r>
              <a:rPr lang="en-US" sz="1800" dirty="0"/>
              <a:t>(n): </a:t>
            </a:r>
          </a:p>
          <a:p>
            <a:pPr marL="0" indent="0">
              <a:buNone/>
            </a:pPr>
            <a:r>
              <a:rPr lang="en-US" sz="1800" dirty="0"/>
              <a:t>	for </a:t>
            </a:r>
            <a:r>
              <a:rPr lang="en-US" sz="1800" dirty="0" err="1"/>
              <a:t>i</a:t>
            </a:r>
            <a:r>
              <a:rPr lang="en-US" sz="1800" dirty="0"/>
              <a:t> in range(1, n+1): </a:t>
            </a:r>
          </a:p>
          <a:p>
            <a:pPr marL="0" indent="0">
              <a:buNone/>
            </a:pPr>
            <a:r>
              <a:rPr lang="en-US" sz="1800" dirty="0"/>
              <a:t>		yield </a:t>
            </a:r>
            <a:r>
              <a:rPr lang="en-US" sz="1800" dirty="0" err="1"/>
              <a:t>i</a:t>
            </a:r>
            <a:r>
              <a:rPr lang="en-US" sz="1800" dirty="0"/>
              <a:t>*</a:t>
            </a:r>
            <a:r>
              <a:rPr lang="en-US" sz="1800" dirty="0" err="1"/>
              <a:t>i</a:t>
            </a:r>
            <a:r>
              <a:rPr lang="en-US" sz="1800" dirty="0"/>
              <a:t> </a:t>
            </a:r>
          </a:p>
          <a:p>
            <a:pPr marL="0" indent="0">
              <a:buNone/>
            </a:pPr>
            <a:r>
              <a:rPr lang="en-US" sz="1800" dirty="0"/>
              <a:t>a = </a:t>
            </a:r>
            <a:r>
              <a:rPr lang="en-US" sz="1800" dirty="0" err="1"/>
              <a:t>sq_numbers</a:t>
            </a:r>
            <a:r>
              <a:rPr lang="en-US" sz="1800" dirty="0"/>
              <a:t>(3) </a:t>
            </a:r>
          </a:p>
          <a:p>
            <a:pPr marL="0" indent="0">
              <a:buNone/>
            </a:pPr>
            <a:r>
              <a:rPr lang="en-US" sz="1800" dirty="0"/>
              <a:t>print("The square of numbers 1,2,3 are : ") </a:t>
            </a:r>
          </a:p>
          <a:p>
            <a:pPr marL="0" indent="0">
              <a:buNone/>
            </a:pPr>
            <a:r>
              <a:rPr lang="en-US" sz="1800" dirty="0"/>
              <a:t>print(next(a)) </a:t>
            </a:r>
          </a:p>
          <a:p>
            <a:pPr marL="0" indent="0">
              <a:buNone/>
            </a:pPr>
            <a:r>
              <a:rPr lang="en-US" sz="1800" dirty="0"/>
              <a:t>print(next(a)) </a:t>
            </a:r>
          </a:p>
          <a:p>
            <a:pPr marL="0" indent="0">
              <a:buNone/>
            </a:pPr>
            <a:r>
              <a:rPr lang="en-US" sz="1800" dirty="0"/>
              <a:t>print(next(a)) </a:t>
            </a:r>
          </a:p>
          <a:p>
            <a:pPr marL="0" indent="0">
              <a:buNone/>
            </a:pPr>
            <a:endParaRPr lang="en-US" sz="1800" dirty="0"/>
          </a:p>
          <a:p>
            <a:endParaRPr lang="en-IN" dirty="0"/>
          </a:p>
        </p:txBody>
      </p:sp>
    </p:spTree>
    <p:extLst>
      <p:ext uri="{BB962C8B-B14F-4D97-AF65-F5344CB8AC3E}">
        <p14:creationId xmlns:p14="http://schemas.microsoft.com/office/powerpoint/2010/main" val="1138417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t>File I/O: </a:t>
            </a:r>
            <a:r>
              <a:rPr lang="en-US">
                <a:solidFill>
                  <a:schemeClr val="tx1"/>
                </a:solidFill>
              </a:rPr>
              <a:t>Examples</a:t>
            </a:r>
          </a:p>
        </p:txBody>
      </p:sp>
      <p:pic>
        <p:nvPicPr>
          <p:cNvPr id="2" name="Content Placeholder 1"/>
          <p:cNvPicPr>
            <a:picLocks noGrp="1" noChangeAspect="1"/>
          </p:cNvPicPr>
          <p:nvPr>
            <p:ph idx="1"/>
          </p:nvPr>
        </p:nvPicPr>
        <p:blipFill>
          <a:blip r:embed="rId2"/>
          <a:stretch>
            <a:fillRect/>
          </a:stretch>
        </p:blipFill>
        <p:spPr>
          <a:xfrm>
            <a:off x="1676401" y="1295400"/>
            <a:ext cx="6734175" cy="2152650"/>
          </a:xfrm>
          <a:prstGeom prst="rect">
            <a:avLst/>
          </a:prstGeom>
        </p:spPr>
      </p:pic>
      <p:sp>
        <p:nvSpPr>
          <p:cNvPr id="4" name="Date Placeholder 3"/>
          <p:cNvSpPr>
            <a:spLocks noGrp="1"/>
          </p:cNvSpPr>
          <p:nvPr>
            <p:ph type="dt" sz="half" idx="10"/>
          </p:nvPr>
        </p:nvSpPr>
        <p:spPr/>
        <p:txBody>
          <a:bodyPr/>
          <a:lstStyle/>
          <a:p>
            <a:fld id="{EE55404B-6494-4867-8200-570EC2E72DF0}" type="datetime7">
              <a:rPr lang="en-US" smtClean="0">
                <a:solidFill>
                  <a:srgbClr val="40458C"/>
                </a:solidFill>
              </a:rPr>
              <a:t>Dec-23</a:t>
            </a:fld>
            <a:endParaRPr lang="hi-IN">
              <a:solidFill>
                <a:srgbClr val="40458C"/>
              </a:solidFill>
            </a:endParaRPr>
          </a:p>
        </p:txBody>
      </p:sp>
      <p:sp>
        <p:nvSpPr>
          <p:cNvPr id="6" name="Footer Placeholder 5"/>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5" name="Slide Number Placeholder 4"/>
          <p:cNvSpPr>
            <a:spLocks noGrp="1"/>
          </p:cNvSpPr>
          <p:nvPr>
            <p:ph type="sldNum" sz="quarter" idx="12"/>
          </p:nvPr>
        </p:nvSpPr>
        <p:spPr>
          <a:xfrm>
            <a:off x="8077200" y="6197601"/>
            <a:ext cx="2133600" cy="365125"/>
          </a:xfrm>
        </p:spPr>
        <p:txBody>
          <a:bodyPr/>
          <a:lstStyle/>
          <a:p>
            <a:fld id="{65DBF2DD-4017-400A-B431-6CDAD3069103}" type="slidenum">
              <a:rPr lang="hi-IN" smtClean="0">
                <a:solidFill>
                  <a:srgbClr val="40458C"/>
                </a:solidFill>
              </a:rPr>
              <a:t>7</a:t>
            </a:fld>
            <a:endParaRPr lang="hi-IN">
              <a:solidFill>
                <a:srgbClr val="40458C"/>
              </a:solidFill>
            </a:endParaRPr>
          </a:p>
        </p:txBody>
      </p:sp>
      <p:grpSp>
        <p:nvGrpSpPr>
          <p:cNvPr id="11" name="Group 10"/>
          <p:cNvGrpSpPr/>
          <p:nvPr/>
        </p:nvGrpSpPr>
        <p:grpSpPr>
          <a:xfrm>
            <a:off x="1676400" y="3657600"/>
            <a:ext cx="7305040" cy="2419350"/>
            <a:chOff x="240" y="5760"/>
            <a:chExt cx="11504" cy="3810"/>
          </a:xfrm>
        </p:grpSpPr>
        <p:pic>
          <p:nvPicPr>
            <p:cNvPr id="3" name="Picture 2"/>
            <p:cNvPicPr>
              <a:picLocks noChangeAspect="1"/>
            </p:cNvPicPr>
            <p:nvPr/>
          </p:nvPicPr>
          <p:blipFill>
            <a:blip r:embed="rId3"/>
            <a:stretch>
              <a:fillRect/>
            </a:stretch>
          </p:blipFill>
          <p:spPr>
            <a:xfrm>
              <a:off x="240" y="5760"/>
              <a:ext cx="11504" cy="3810"/>
            </a:xfrm>
            <a:prstGeom prst="rect">
              <a:avLst/>
            </a:prstGeom>
          </p:spPr>
        </p:pic>
        <p:sp>
          <p:nvSpPr>
            <p:cNvPr id="8" name="Rectangle 7"/>
            <p:cNvSpPr/>
            <p:nvPr/>
          </p:nvSpPr>
          <p:spPr>
            <a:xfrm>
              <a:off x="240" y="8640"/>
              <a:ext cx="8040" cy="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1676400" y="1600200"/>
            <a:ext cx="6934200"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76400" y="3657600"/>
            <a:ext cx="7467600" cy="241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723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File I/O: </a:t>
            </a:r>
            <a:r>
              <a:rPr lang="en-US" dirty="0">
                <a:solidFill>
                  <a:schemeClr val="tx1"/>
                </a:solidFill>
              </a:rPr>
              <a:t>Examples</a:t>
            </a:r>
          </a:p>
        </p:txBody>
      </p:sp>
      <p:sp>
        <p:nvSpPr>
          <p:cNvPr id="4" name="Date Placeholder 3"/>
          <p:cNvSpPr>
            <a:spLocks noGrp="1"/>
          </p:cNvSpPr>
          <p:nvPr>
            <p:ph type="dt" sz="half" idx="10"/>
          </p:nvPr>
        </p:nvSpPr>
        <p:spPr/>
        <p:txBody>
          <a:bodyPr/>
          <a:lstStyle/>
          <a:p>
            <a:fld id="{EE55404B-6494-4867-8200-570EC2E72DF0}" type="datetime7">
              <a:rPr lang="en-US" smtClean="0">
                <a:solidFill>
                  <a:srgbClr val="40458C"/>
                </a:solidFill>
              </a:rPr>
              <a:t>Dec-23</a:t>
            </a:fld>
            <a:endParaRPr lang="hi-IN">
              <a:solidFill>
                <a:srgbClr val="40458C"/>
              </a:solidFill>
            </a:endParaRPr>
          </a:p>
        </p:txBody>
      </p:sp>
      <p:sp>
        <p:nvSpPr>
          <p:cNvPr id="6" name="Footer Placeholder 5"/>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5" name="Slide Number Placeholder 4"/>
          <p:cNvSpPr>
            <a:spLocks noGrp="1"/>
          </p:cNvSpPr>
          <p:nvPr>
            <p:ph type="sldNum" sz="quarter" idx="12"/>
          </p:nvPr>
        </p:nvSpPr>
        <p:spPr>
          <a:xfrm>
            <a:off x="8077200" y="6197601"/>
            <a:ext cx="2133600" cy="365125"/>
          </a:xfrm>
        </p:spPr>
        <p:txBody>
          <a:bodyPr/>
          <a:lstStyle/>
          <a:p>
            <a:fld id="{65DBF2DD-4017-400A-B431-6CDAD3069103}" type="slidenum">
              <a:rPr lang="hi-IN" smtClean="0">
                <a:solidFill>
                  <a:srgbClr val="40458C"/>
                </a:solidFill>
              </a:rPr>
              <a:t>8</a:t>
            </a:fld>
            <a:endParaRPr lang="hi-IN">
              <a:solidFill>
                <a:srgbClr val="40458C"/>
              </a:solidFill>
            </a:endParaRPr>
          </a:p>
        </p:txBody>
      </p:sp>
      <p:pic>
        <p:nvPicPr>
          <p:cNvPr id="10" name="Picture 9"/>
          <p:cNvPicPr>
            <a:picLocks noChangeAspect="1"/>
          </p:cNvPicPr>
          <p:nvPr/>
        </p:nvPicPr>
        <p:blipFill>
          <a:blip r:embed="rId2"/>
          <a:stretch>
            <a:fillRect/>
          </a:stretch>
        </p:blipFill>
        <p:spPr>
          <a:xfrm>
            <a:off x="1981200" y="3505201"/>
            <a:ext cx="7476490" cy="2428875"/>
          </a:xfrm>
          <a:prstGeom prst="rect">
            <a:avLst/>
          </a:prstGeom>
        </p:spPr>
      </p:pic>
      <p:grpSp>
        <p:nvGrpSpPr>
          <p:cNvPr id="2" name="Group 1"/>
          <p:cNvGrpSpPr/>
          <p:nvPr/>
        </p:nvGrpSpPr>
        <p:grpSpPr>
          <a:xfrm>
            <a:off x="1981200" y="1295400"/>
            <a:ext cx="7438390" cy="1924050"/>
            <a:chOff x="457200" y="1295400"/>
            <a:chExt cx="7438390" cy="1924050"/>
          </a:xfrm>
        </p:grpSpPr>
        <p:pic>
          <p:nvPicPr>
            <p:cNvPr id="9" name="Picture 8"/>
            <p:cNvPicPr>
              <a:picLocks noChangeAspect="1"/>
            </p:cNvPicPr>
            <p:nvPr/>
          </p:nvPicPr>
          <p:blipFill>
            <a:blip r:embed="rId3"/>
            <a:stretch>
              <a:fillRect/>
            </a:stretch>
          </p:blipFill>
          <p:spPr>
            <a:xfrm>
              <a:off x="457200" y="1371600"/>
              <a:ext cx="7438390" cy="1847850"/>
            </a:xfrm>
            <a:prstGeom prst="rect">
              <a:avLst/>
            </a:prstGeom>
          </p:spPr>
        </p:pic>
        <p:sp>
          <p:nvSpPr>
            <p:cNvPr id="8" name="TextBox 7"/>
            <p:cNvSpPr txBox="1"/>
            <p:nvPr/>
          </p:nvSpPr>
          <p:spPr>
            <a:xfrm>
              <a:off x="1905000" y="1295400"/>
              <a:ext cx="277640" cy="461665"/>
            </a:xfrm>
            <a:prstGeom prst="rect">
              <a:avLst/>
            </a:prstGeom>
            <a:noFill/>
          </p:spPr>
          <p:txBody>
            <a:bodyPr wrap="none" rtlCol="0">
              <a:spAutoFit/>
            </a:bodyPr>
            <a:lstStyle/>
            <a:p>
              <a:r>
                <a:rPr lang="en-US" sz="2400" dirty="0"/>
                <a:t>(</a:t>
              </a:r>
            </a:p>
          </p:txBody>
        </p:sp>
        <p:sp>
          <p:nvSpPr>
            <p:cNvPr id="11" name="TextBox 10"/>
            <p:cNvSpPr txBox="1"/>
            <p:nvPr/>
          </p:nvSpPr>
          <p:spPr>
            <a:xfrm>
              <a:off x="1905000" y="2205335"/>
              <a:ext cx="277640" cy="461665"/>
            </a:xfrm>
            <a:prstGeom prst="rect">
              <a:avLst/>
            </a:prstGeom>
            <a:noFill/>
          </p:spPr>
          <p:txBody>
            <a:bodyPr wrap="none" rtlCol="0">
              <a:spAutoFit/>
            </a:bodyPr>
            <a:lstStyle/>
            <a:p>
              <a:r>
                <a:rPr lang="en-US" sz="2400" dirty="0"/>
                <a:t>(</a:t>
              </a:r>
            </a:p>
          </p:txBody>
        </p:sp>
        <p:sp>
          <p:nvSpPr>
            <p:cNvPr id="12" name="TextBox 11"/>
            <p:cNvSpPr txBox="1"/>
            <p:nvPr/>
          </p:nvSpPr>
          <p:spPr>
            <a:xfrm>
              <a:off x="3505200" y="2205335"/>
              <a:ext cx="277640" cy="461665"/>
            </a:xfrm>
            <a:prstGeom prst="rect">
              <a:avLst/>
            </a:prstGeom>
            <a:noFill/>
          </p:spPr>
          <p:txBody>
            <a:bodyPr wrap="none" rtlCol="0">
              <a:spAutoFit/>
            </a:bodyPr>
            <a:lstStyle/>
            <a:p>
              <a:r>
                <a:rPr lang="en-US" sz="2400" dirty="0"/>
                <a:t>)</a:t>
              </a:r>
            </a:p>
          </p:txBody>
        </p:sp>
        <p:sp>
          <p:nvSpPr>
            <p:cNvPr id="13" name="TextBox 12"/>
            <p:cNvSpPr txBox="1"/>
            <p:nvPr/>
          </p:nvSpPr>
          <p:spPr>
            <a:xfrm>
              <a:off x="3200400" y="1295400"/>
              <a:ext cx="277640" cy="461665"/>
            </a:xfrm>
            <a:prstGeom prst="rect">
              <a:avLst/>
            </a:prstGeom>
            <a:noFill/>
          </p:spPr>
          <p:txBody>
            <a:bodyPr wrap="none" rtlCol="0">
              <a:spAutoFit/>
            </a:bodyPr>
            <a:lstStyle/>
            <a:p>
              <a:r>
                <a:rPr lang="en-US" sz="2400" dirty="0"/>
                <a:t>)</a:t>
              </a:r>
            </a:p>
          </p:txBody>
        </p:sp>
      </p:grpSp>
      <p:sp>
        <p:nvSpPr>
          <p:cNvPr id="3" name="Rectangle 2"/>
          <p:cNvSpPr/>
          <p:nvPr/>
        </p:nvSpPr>
        <p:spPr>
          <a:xfrm>
            <a:off x="1981200" y="1747540"/>
            <a:ext cx="7476490" cy="538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981200" y="2357140"/>
            <a:ext cx="7476490" cy="862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981200" y="3505200"/>
            <a:ext cx="7476490" cy="538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981200" y="4124326"/>
            <a:ext cx="7476490" cy="181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57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t>File I/O: </a:t>
            </a:r>
            <a:r>
              <a:rPr lang="en-US">
                <a:solidFill>
                  <a:schemeClr val="tx1"/>
                </a:solidFill>
              </a:rPr>
              <a:t>Examples</a:t>
            </a:r>
          </a:p>
        </p:txBody>
      </p:sp>
      <p:pic>
        <p:nvPicPr>
          <p:cNvPr id="11" name="Content Placeholder 10"/>
          <p:cNvPicPr>
            <a:picLocks noGrp="1" noChangeAspect="1"/>
          </p:cNvPicPr>
          <p:nvPr>
            <p:ph idx="1"/>
          </p:nvPr>
        </p:nvPicPr>
        <p:blipFill>
          <a:blip r:embed="rId2"/>
          <a:stretch>
            <a:fillRect/>
          </a:stretch>
        </p:blipFill>
        <p:spPr>
          <a:xfrm>
            <a:off x="1828800" y="609601"/>
            <a:ext cx="7448550" cy="3686175"/>
          </a:xfrm>
          <a:prstGeom prst="rect">
            <a:avLst/>
          </a:prstGeom>
        </p:spPr>
      </p:pic>
      <p:sp>
        <p:nvSpPr>
          <p:cNvPr id="4" name="Date Placeholder 3"/>
          <p:cNvSpPr>
            <a:spLocks noGrp="1"/>
          </p:cNvSpPr>
          <p:nvPr>
            <p:ph type="dt" sz="half" idx="10"/>
          </p:nvPr>
        </p:nvSpPr>
        <p:spPr/>
        <p:txBody>
          <a:bodyPr/>
          <a:lstStyle/>
          <a:p>
            <a:fld id="{EE55404B-6494-4867-8200-570EC2E72DF0}" type="datetime7">
              <a:rPr lang="en-US" smtClean="0">
                <a:solidFill>
                  <a:srgbClr val="40458C"/>
                </a:solidFill>
              </a:rPr>
              <a:t>Dec-23</a:t>
            </a:fld>
            <a:endParaRPr lang="hi-IN">
              <a:solidFill>
                <a:srgbClr val="40458C"/>
              </a:solidFill>
            </a:endParaRPr>
          </a:p>
        </p:txBody>
      </p:sp>
      <p:sp>
        <p:nvSpPr>
          <p:cNvPr id="6" name="Footer Placeholder 5"/>
          <p:cNvSpPr>
            <a:spLocks noGrp="1"/>
          </p:cNvSpPr>
          <p:nvPr>
            <p:ph type="ftr" sz="quarter" idx="11"/>
          </p:nvPr>
        </p:nvSpPr>
        <p:spPr/>
        <p:txBody>
          <a:bodyPr/>
          <a:lstStyle/>
          <a:p>
            <a:r>
              <a:rPr lang="en-US">
                <a:solidFill>
                  <a:srgbClr val="40458C"/>
                </a:solidFill>
              </a:rPr>
              <a:t>Programming</a:t>
            </a:r>
            <a:endParaRPr lang="hi-IN">
              <a:solidFill>
                <a:srgbClr val="40458C"/>
              </a:solidFill>
            </a:endParaRPr>
          </a:p>
        </p:txBody>
      </p:sp>
      <p:sp>
        <p:nvSpPr>
          <p:cNvPr id="5" name="Slide Number Placeholder 4"/>
          <p:cNvSpPr>
            <a:spLocks noGrp="1"/>
          </p:cNvSpPr>
          <p:nvPr>
            <p:ph type="sldNum" sz="quarter" idx="12"/>
          </p:nvPr>
        </p:nvSpPr>
        <p:spPr>
          <a:xfrm>
            <a:off x="8077200" y="6197601"/>
            <a:ext cx="2133600" cy="365125"/>
          </a:xfrm>
        </p:spPr>
        <p:txBody>
          <a:bodyPr/>
          <a:lstStyle/>
          <a:p>
            <a:fld id="{65DBF2DD-4017-400A-B431-6CDAD3069103}" type="slidenum">
              <a:rPr lang="hi-IN" smtClean="0">
                <a:solidFill>
                  <a:srgbClr val="40458C"/>
                </a:solidFill>
              </a:rPr>
              <a:t>9</a:t>
            </a:fld>
            <a:endParaRPr lang="hi-IN">
              <a:solidFill>
                <a:srgbClr val="40458C"/>
              </a:solidFill>
            </a:endParaRPr>
          </a:p>
        </p:txBody>
      </p:sp>
      <p:sp>
        <p:nvSpPr>
          <p:cNvPr id="15" name="Text Box 14"/>
          <p:cNvSpPr txBox="1"/>
          <p:nvPr/>
        </p:nvSpPr>
        <p:spPr>
          <a:xfrm>
            <a:off x="7162800" y="3657600"/>
            <a:ext cx="2724464" cy="369332"/>
          </a:xfrm>
          <a:prstGeom prst="rect">
            <a:avLst/>
          </a:prstGeom>
          <a:solidFill>
            <a:schemeClr val="accent1">
              <a:lumMod val="20000"/>
              <a:lumOff val="80000"/>
            </a:schemeClr>
          </a:solidFill>
          <a:ln>
            <a:solidFill>
              <a:schemeClr val="bg2">
                <a:lumMod val="10000"/>
              </a:schemeClr>
            </a:solidFill>
          </a:ln>
        </p:spPr>
        <p:txBody>
          <a:bodyPr wrap="none" rtlCol="0">
            <a:spAutoFit/>
          </a:bodyPr>
          <a:lstStyle/>
          <a:p>
            <a:r>
              <a:rPr lang="en-US" dirty="0"/>
              <a:t>Note empty line due to '\n'</a:t>
            </a:r>
          </a:p>
        </p:txBody>
      </p:sp>
      <p:cxnSp>
        <p:nvCxnSpPr>
          <p:cNvPr id="16" name="Straight Arrow Connector 15"/>
          <p:cNvCxnSpPr>
            <a:stCxn id="15" idx="1"/>
          </p:cNvCxnSpPr>
          <p:nvPr/>
        </p:nvCxnSpPr>
        <p:spPr>
          <a:xfrm flipH="1" flipV="1">
            <a:off x="2209800" y="3810000"/>
            <a:ext cx="4953000" cy="32266"/>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pic>
        <p:nvPicPr>
          <p:cNvPr id="17" name="Picture 16"/>
          <p:cNvPicPr>
            <a:picLocks noChangeAspect="1"/>
          </p:cNvPicPr>
          <p:nvPr/>
        </p:nvPicPr>
        <p:blipFill>
          <a:blip r:embed="rId3"/>
          <a:stretch>
            <a:fillRect/>
          </a:stretch>
        </p:blipFill>
        <p:spPr>
          <a:xfrm>
            <a:off x="1828801" y="4343401"/>
            <a:ext cx="2181225" cy="352425"/>
          </a:xfrm>
          <a:prstGeom prst="rect">
            <a:avLst/>
          </a:prstGeom>
        </p:spPr>
      </p:pic>
      <p:sp>
        <p:nvSpPr>
          <p:cNvPr id="10" name="TextBox 9"/>
          <p:cNvSpPr txBox="1"/>
          <p:nvPr/>
        </p:nvSpPr>
        <p:spPr>
          <a:xfrm>
            <a:off x="3276600" y="1752601"/>
            <a:ext cx="277640" cy="461665"/>
          </a:xfrm>
          <a:prstGeom prst="rect">
            <a:avLst/>
          </a:prstGeom>
          <a:noFill/>
        </p:spPr>
        <p:txBody>
          <a:bodyPr wrap="none" rtlCol="0">
            <a:spAutoFit/>
          </a:bodyPr>
          <a:lstStyle/>
          <a:p>
            <a:r>
              <a:rPr lang="en-US" sz="2400" dirty="0"/>
              <a:t>(</a:t>
            </a:r>
          </a:p>
        </p:txBody>
      </p:sp>
      <p:sp>
        <p:nvSpPr>
          <p:cNvPr id="12" name="TextBox 11"/>
          <p:cNvSpPr txBox="1"/>
          <p:nvPr/>
        </p:nvSpPr>
        <p:spPr>
          <a:xfrm>
            <a:off x="3684760" y="1752601"/>
            <a:ext cx="277640" cy="461665"/>
          </a:xfrm>
          <a:prstGeom prst="rect">
            <a:avLst/>
          </a:prstGeom>
          <a:noFill/>
        </p:spPr>
        <p:txBody>
          <a:bodyPr wrap="none" rtlCol="0">
            <a:spAutoFit/>
          </a:bodyPr>
          <a:lstStyle/>
          <a:p>
            <a:r>
              <a:rPr lang="en-US" sz="2400" dirty="0"/>
              <a:t>)</a:t>
            </a:r>
          </a:p>
        </p:txBody>
      </p:sp>
      <p:sp>
        <p:nvSpPr>
          <p:cNvPr id="13" name="Rectangle 12"/>
          <p:cNvSpPr/>
          <p:nvPr/>
        </p:nvSpPr>
        <p:spPr>
          <a:xfrm>
            <a:off x="1828800" y="990600"/>
            <a:ext cx="747649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28801" y="1905000"/>
            <a:ext cx="8021955" cy="243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814945" y="4343400"/>
            <a:ext cx="7476490" cy="538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634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8"/>
                                        </p:tgtEl>
                                      </p:cBhvr>
                                    </p:animEffect>
                                    <p:set>
                                      <p:cBhvr>
                                        <p:cTn id="25"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animBg="1"/>
      <p:bldP spid="14" grpId="0" animBg="1"/>
      <p:bldP spid="18"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1D4A529-4A11-46A5-ACA1-CB2955E6B41D}">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TM02892315[[fn=Wisp]]</Template>
  <TotalTime>51</TotalTime>
  <Words>4183</Words>
  <Application>Microsoft Office PowerPoint</Application>
  <PresentationFormat>Widescreen</PresentationFormat>
  <Paragraphs>524</Paragraphs>
  <Slides>67</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67</vt:i4>
      </vt:variant>
    </vt:vector>
  </HeadingPairs>
  <TitlesOfParts>
    <vt:vector size="79" baseType="lpstr">
      <vt:lpstr>Arial</vt:lpstr>
      <vt:lpstr>Calibri</vt:lpstr>
      <vt:lpstr>Cambria</vt:lpstr>
      <vt:lpstr>Century Gothic</vt:lpstr>
      <vt:lpstr>Courier New</vt:lpstr>
      <vt:lpstr>euclid_circular_a</vt:lpstr>
      <vt:lpstr>Nunito</vt:lpstr>
      <vt:lpstr>Symbol</vt:lpstr>
      <vt:lpstr>Times New Roman</vt:lpstr>
      <vt:lpstr>Wingdings 2</vt:lpstr>
      <vt:lpstr>Wingdings 3</vt:lpstr>
      <vt:lpstr>Wisp</vt:lpstr>
      <vt:lpstr>PowerPoint Presentation</vt:lpstr>
      <vt:lpstr>Programming with Python</vt:lpstr>
      <vt:lpstr>File I/O</vt:lpstr>
      <vt:lpstr>File I/O: open and close</vt:lpstr>
      <vt:lpstr>File I/O: Example</vt:lpstr>
      <vt:lpstr>File I/O: read, write and append</vt:lpstr>
      <vt:lpstr>File I/O: Examples</vt:lpstr>
      <vt:lpstr>File I/O: Examples</vt:lpstr>
      <vt:lpstr>File I/O: Examples</vt:lpstr>
      <vt:lpstr>File I/O: Examples</vt:lpstr>
      <vt:lpstr>File I/O: Examples</vt:lpstr>
      <vt:lpstr> Programming using Python  Modules and Packages</vt:lpstr>
      <vt:lpstr>Modules</vt:lpstr>
      <vt:lpstr>Modules</vt:lpstr>
      <vt:lpstr>Modules Example</vt:lpstr>
      <vt:lpstr>Modules Example</vt:lpstr>
      <vt:lpstr>Importing Specific Functions</vt:lpstr>
      <vt:lpstr>Importing ALL Functions</vt:lpstr>
      <vt:lpstr>__main__ in Modules</vt:lpstr>
      <vt:lpstr>__main__ in Modules</vt:lpstr>
      <vt:lpstr>Package</vt:lpstr>
      <vt:lpstr>PowerPoint Presentation</vt:lpstr>
      <vt:lpstr>PowerPoint Presentation</vt:lpstr>
      <vt:lpstr>__init.py__</vt:lpstr>
      <vt:lpstr>Importing Modules from Packages</vt:lpstr>
      <vt:lpstr>Importing Modules from Packages</vt:lpstr>
      <vt:lpstr>Importing Modules from Packages</vt:lpstr>
      <vt:lpstr>Importing Modules from Packages</vt:lpstr>
      <vt:lpstr>Popular Packages</vt:lpstr>
      <vt:lpstr>Object Oriented Programming in Python: Defining Classes</vt:lpstr>
      <vt:lpstr>It’s all objects…</vt:lpstr>
      <vt:lpstr>Defining a Class</vt:lpstr>
      <vt:lpstr>Methods in Classes</vt:lpstr>
      <vt:lpstr>A simple class def: student</vt:lpstr>
      <vt:lpstr>Creating and Deleting Instances</vt:lpstr>
      <vt:lpstr>Instantiating Objects</vt:lpstr>
      <vt:lpstr>Constructor: __init__</vt:lpstr>
      <vt:lpstr>Self</vt:lpstr>
      <vt:lpstr>Self</vt:lpstr>
      <vt:lpstr>Deleting instances: No Need to “free”</vt:lpstr>
      <vt:lpstr>Access to Attributes and Methods</vt:lpstr>
      <vt:lpstr>Definition of student</vt:lpstr>
      <vt:lpstr>Traditional Syntax for Access</vt:lpstr>
      <vt:lpstr>Accessing unknown members</vt:lpstr>
      <vt:lpstr>getattr(object_instance, string)</vt:lpstr>
      <vt:lpstr>hasattr(object_instance,string)</vt:lpstr>
      <vt:lpstr>Attributes</vt:lpstr>
      <vt:lpstr>Two Kinds of Attributes</vt:lpstr>
      <vt:lpstr>Data Attributes</vt:lpstr>
      <vt:lpstr>Class Attributes</vt:lpstr>
      <vt:lpstr>Data vs. Class Attributes</vt:lpstr>
      <vt:lpstr>Inheritance</vt:lpstr>
      <vt:lpstr>Subclasses</vt:lpstr>
      <vt:lpstr>Redefining Methods</vt:lpstr>
      <vt:lpstr>Definition of a class extending student</vt:lpstr>
      <vt:lpstr>Extending __init__</vt:lpstr>
      <vt:lpstr>Inheritance Example</vt:lpstr>
      <vt:lpstr>Encapsulation </vt:lpstr>
      <vt:lpstr>Example</vt:lpstr>
      <vt:lpstr>Polymorphism </vt:lpstr>
      <vt:lpstr>Example</vt:lpstr>
      <vt:lpstr>Data Abstraction in Python </vt:lpstr>
      <vt:lpstr>Example</vt:lpstr>
      <vt:lpstr>Iterators</vt:lpstr>
      <vt:lpstr>Generators</vt:lpstr>
      <vt:lpstr>Iterator vs Generator</vt:lpstr>
      <vt:lpstr>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Sanjaysingh Ranawat</dc:creator>
  <cp:lastModifiedBy>Sanjaysingh Ranawat</cp:lastModifiedBy>
  <cp:revision>1</cp:revision>
  <dcterms:created xsi:type="dcterms:W3CDTF">2023-12-16T18:21:54Z</dcterms:created>
  <dcterms:modified xsi:type="dcterms:W3CDTF">2023-12-16T19:13:14Z</dcterms:modified>
</cp:coreProperties>
</file>