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B723725-81E2-4076-990C-21E6309E2E8C}">
          <p14:sldIdLst>
            <p14:sldId id="256"/>
            <p14:sldId id="257"/>
          </p14:sldIdLst>
        </p14:section>
        <p14:section name="Untitled Section" id="{481C48D4-0C56-40BF-B618-0A917737FEC7}">
          <p14:sldIdLst>
            <p14:sldId id="258"/>
            <p14:sldId id="259"/>
            <p14:sldId id="260"/>
            <p14:sldId id="261"/>
            <p14:sldId id="262"/>
            <p14:sldId id="263"/>
            <p14:sldId id="264"/>
            <p14:sldId id="265"/>
            <p14:sldId id="266"/>
            <p14:sldId id="26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66" d="100"/>
          <a:sy n="66" d="100"/>
        </p:scale>
        <p:origin x="1672" y="4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CC054D-6CF4-484A-8064-D96AC0DB4241}" type="datetimeFigureOut">
              <a:rPr lang="en-US" smtClean="0"/>
              <a:t>2/26/2023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10CCD8-A4B9-4394-AA35-106FEA6A2486}" type="slidenum">
              <a:rPr lang="en-US" smtClean="0"/>
              <a:t>‹#›</a:t>
            </a:fld>
            <a:endParaRPr lang="en-US" dirty="0"/>
          </a:p>
        </p:txBody>
      </p:sp>
    </p:spTree>
    <p:extLst>
      <p:ext uri="{BB962C8B-B14F-4D97-AF65-F5344CB8AC3E}">
        <p14:creationId xmlns:p14="http://schemas.microsoft.com/office/powerpoint/2010/main" val="2842540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10CCD8-A4B9-4394-AA35-106FEA6A2486}" type="slidenum">
              <a:rPr lang="en-US" smtClean="0"/>
              <a:t>2</a:t>
            </a:fld>
            <a:endParaRPr lang="en-US" dirty="0"/>
          </a:p>
        </p:txBody>
      </p:sp>
    </p:spTree>
    <p:extLst>
      <p:ext uri="{BB962C8B-B14F-4D97-AF65-F5344CB8AC3E}">
        <p14:creationId xmlns:p14="http://schemas.microsoft.com/office/powerpoint/2010/main" val="2100681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2/26/2023</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dirty="0"/>
              <a:t>Click icon to add picture</a:t>
            </a:r>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2/26/2023</a:t>
            </a:fld>
            <a:endParaRPr lang="en-U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0"/>
            <a:ext cx="4724400" cy="4495800"/>
          </a:xfrm>
        </p:spPr>
        <p:txBody>
          <a:bodyPr>
            <a:noAutofit/>
          </a:bodyPr>
          <a:lstStyle/>
          <a:p>
            <a:r>
              <a:rPr lang="en-US" sz="6000" dirty="0">
                <a:effectLst>
                  <a:outerShdw blurRad="38100" dist="38100" dir="2700000" algn="tl">
                    <a:srgbClr val="000000">
                      <a:alpha val="43137"/>
                    </a:srgbClr>
                  </a:outerShdw>
                </a:effectLst>
              </a:rPr>
              <a:t>DESKTOP</a:t>
            </a:r>
            <a:br>
              <a:rPr lang="en-US" sz="6000" dirty="0">
                <a:effectLst>
                  <a:outerShdw blurRad="38100" dist="38100" dir="2700000" algn="tl">
                    <a:srgbClr val="000000">
                      <a:alpha val="43137"/>
                    </a:srgbClr>
                  </a:outerShdw>
                </a:effectLst>
              </a:rPr>
            </a:br>
            <a:r>
              <a:rPr lang="en-US" sz="6000" dirty="0">
                <a:effectLst>
                  <a:outerShdw blurRad="38100" dist="38100" dir="2700000" algn="tl">
                    <a:srgbClr val="000000">
                      <a:alpha val="43137"/>
                    </a:srgbClr>
                  </a:outerShdw>
                </a:effectLst>
              </a:rPr>
              <a:t>VIRTUAL</a:t>
            </a:r>
            <a:br>
              <a:rPr lang="en-US" sz="6000" dirty="0">
                <a:effectLst>
                  <a:outerShdw blurRad="38100" dist="38100" dir="2700000" algn="tl">
                    <a:srgbClr val="000000">
                      <a:alpha val="43137"/>
                    </a:srgbClr>
                  </a:outerShdw>
                </a:effectLst>
              </a:rPr>
            </a:br>
            <a:r>
              <a:rPr lang="en-US" sz="6000" dirty="0">
                <a:effectLst>
                  <a:outerShdw blurRad="38100" dist="38100" dir="2700000" algn="tl">
                    <a:srgbClr val="000000">
                      <a:alpha val="43137"/>
                    </a:srgbClr>
                  </a:outerShdw>
                </a:effectLst>
              </a:rPr>
              <a:t>ASSISTANT</a:t>
            </a:r>
            <a:br>
              <a:rPr lang="en-US" sz="6000" dirty="0"/>
            </a:br>
            <a:r>
              <a:rPr lang="en-US" sz="2000" dirty="0"/>
              <a:t>EXCITING INNOVATIONS THAT CAN CHANGE THE WORLD</a:t>
            </a:r>
            <a:endParaRPr lang="en-US" sz="6000" dirty="0"/>
          </a:p>
        </p:txBody>
      </p:sp>
      <p:sp>
        <p:nvSpPr>
          <p:cNvPr id="3" name="Subtitle 2"/>
          <p:cNvSpPr>
            <a:spLocks noGrp="1"/>
          </p:cNvSpPr>
          <p:nvPr>
            <p:ph type="subTitle" idx="1"/>
          </p:nvPr>
        </p:nvSpPr>
        <p:spPr>
          <a:xfrm>
            <a:off x="5029200" y="5257800"/>
            <a:ext cx="3390438" cy="1066799"/>
          </a:xfrm>
        </p:spPr>
        <p:txBody>
          <a:bodyPr>
            <a:noAutofit/>
          </a:bodyPr>
          <a:lstStyle/>
          <a:p>
            <a:r>
              <a:rPr lang="en-US" sz="1800" i="1" dirty="0">
                <a:latin typeface="Berlin Sans FB" panose="020E0602020502020306" pitchFamily="34" charset="0"/>
              </a:rPr>
              <a:t>NAMAN  </a:t>
            </a:r>
            <a:r>
              <a:rPr lang="en-US" sz="1800" i="1">
                <a:latin typeface="Berlin Sans FB" panose="020E0602020502020306" pitchFamily="34" charset="0"/>
              </a:rPr>
              <a:t>RAJ  SHARMA</a:t>
            </a:r>
            <a:endParaRPr lang="en-US" sz="1800" i="1" dirty="0">
              <a:latin typeface="Berlin Sans FB" panose="020E0602020502020306" pitchFamily="34" charset="0"/>
            </a:endParaRPr>
          </a:p>
        </p:txBody>
      </p:sp>
      <p:pic>
        <p:nvPicPr>
          <p:cNvPr id="1026" name="Picture 2" descr="C:\Users\shiv\Desktop\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524000"/>
            <a:ext cx="378656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961523"/>
      </p:ext>
    </p:extLst>
  </p:cSld>
  <p:clrMapOvr>
    <a:masterClrMapping/>
  </p:clrMapOvr>
  <mc:AlternateContent xmlns:mc="http://schemas.openxmlformats.org/markup-compatibility/2006" xmlns:p14="http://schemas.microsoft.com/office/powerpoint/2010/main">
    <mc:Choice Requires="p14">
      <p:transition spd="slow" p14:dur="2000" advTm="1755"/>
    </mc:Choice>
    <mc:Fallback xmlns="">
      <p:transition spd="slow" advTm="175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3400" y="5181600"/>
            <a:ext cx="8206740" cy="1447800"/>
          </a:xfrm>
        </p:spPr>
        <p:txBody>
          <a:bodyPr/>
          <a:lstStyle/>
          <a:p>
            <a:pPr algn="r"/>
            <a:r>
              <a:rPr lang="en-US" sz="6000" b="1" dirty="0">
                <a:solidFill>
                  <a:schemeClr val="bg1"/>
                </a:solidFill>
                <a:effectLst>
                  <a:outerShdw blurRad="38100" dist="38100" dir="2700000" algn="tl">
                    <a:srgbClr val="000000">
                      <a:alpha val="43137"/>
                    </a:srgbClr>
                  </a:outerShdw>
                </a:effectLst>
                <a:latin typeface="DWHPVU+LibreFranklin-Bold"/>
                <a:cs typeface="DWHPVU+LibreFranklin-Bold"/>
              </a:rPr>
              <a:t>VPA IN FUTURE</a:t>
            </a:r>
            <a:endParaRPr lang="en-US" sz="6000" dirty="0">
              <a:solidFill>
                <a:schemeClr val="bg1"/>
              </a:solidFill>
              <a:effectLst>
                <a:outerShdw blurRad="38100" dist="38100" dir="2700000" algn="tl">
                  <a:srgbClr val="000000">
                    <a:alpha val="43137"/>
                  </a:srgbClr>
                </a:outerShdw>
              </a:effectLst>
            </a:endParaRPr>
          </a:p>
        </p:txBody>
      </p:sp>
      <p:sp>
        <p:nvSpPr>
          <p:cNvPr id="6" name="Content Placeholder 5"/>
          <p:cNvSpPr>
            <a:spLocks noGrp="1"/>
          </p:cNvSpPr>
          <p:nvPr>
            <p:ph idx="1"/>
          </p:nvPr>
        </p:nvSpPr>
        <p:spPr>
          <a:xfrm>
            <a:off x="609600" y="304800"/>
            <a:ext cx="8001000" cy="4495800"/>
          </a:xfrm>
        </p:spPr>
        <p:txBody>
          <a:bodyPr>
            <a:normAutofit/>
          </a:bodyPr>
          <a:lstStyle/>
          <a:p>
            <a:pPr>
              <a:lnSpc>
                <a:spcPct val="150000"/>
              </a:lnSpc>
              <a:buFont typeface="Wingdings" panose="05000000000000000000" pitchFamily="2" charset="2"/>
              <a:buChar char="Ø"/>
            </a:pPr>
            <a:r>
              <a:rPr lang="en-US" sz="2000" dirty="0"/>
              <a:t>Next step will be to strip back the physical hardware as far as possible.</a:t>
            </a:r>
          </a:p>
          <a:p>
            <a:pPr>
              <a:lnSpc>
                <a:spcPct val="150000"/>
              </a:lnSpc>
              <a:buFont typeface="Wingdings" panose="05000000000000000000" pitchFamily="2" charset="2"/>
              <a:buChar char="Ø"/>
            </a:pPr>
            <a:r>
              <a:rPr lang="en-US" sz="2000" dirty="0"/>
              <a:t>With the intelligence of the VA existing in the cloud, getting pulled in, and pushing its way into our lives on multiple devices on our bodies and in our office, home, and vehicles.</a:t>
            </a:r>
          </a:p>
          <a:p>
            <a:pPr>
              <a:lnSpc>
                <a:spcPct val="150000"/>
              </a:lnSpc>
              <a:buFont typeface="Wingdings" panose="05000000000000000000" pitchFamily="2" charset="2"/>
              <a:buChar char="Ø"/>
            </a:pPr>
            <a:r>
              <a:rPr lang="en-US" sz="2000" dirty="0"/>
              <a:t>ON Your WAY will be continually prompting you with suggestions and taking instructions, and will know more about you than perhaps you do yourself We can expect this device to be implanted and permanent.</a:t>
            </a:r>
          </a:p>
        </p:txBody>
      </p:sp>
    </p:spTree>
    <p:extLst>
      <p:ext uri="{BB962C8B-B14F-4D97-AF65-F5344CB8AC3E}">
        <p14:creationId xmlns:p14="http://schemas.microsoft.com/office/powerpoint/2010/main" val="3594576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0"/>
            <a:ext cx="8130540" cy="1295400"/>
          </a:xfrm>
        </p:spPr>
        <p:txBody>
          <a:bodyPr/>
          <a:lstStyle/>
          <a:p>
            <a:pPr algn="r"/>
            <a:r>
              <a:rPr lang="en-US" sz="6000" b="1" dirty="0">
                <a:solidFill>
                  <a:schemeClr val="bg1"/>
                </a:solidFill>
                <a:effectLst>
                  <a:outerShdw blurRad="38100" dist="38100" dir="2700000" algn="tl">
                    <a:srgbClr val="000000">
                      <a:alpha val="43137"/>
                    </a:srgbClr>
                  </a:outerShdw>
                </a:effectLst>
                <a:latin typeface="DWHPVU+LibreFranklin-Bold"/>
                <a:cs typeface="DWHPVU+LibreFranklin-Bold"/>
              </a:rPr>
              <a:t>CONCLUSION</a:t>
            </a:r>
            <a:endParaRPr lang="en-US" sz="6000" dirty="0">
              <a:solidFill>
                <a:schemeClr val="bg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33400" y="533400"/>
            <a:ext cx="8077200" cy="4648200"/>
          </a:xfrm>
        </p:spPr>
        <p:txBody>
          <a:bodyPr>
            <a:normAutofit/>
          </a:bodyPr>
          <a:lstStyle/>
          <a:p>
            <a:pPr>
              <a:lnSpc>
                <a:spcPct val="150000"/>
              </a:lnSpc>
              <a:buFont typeface="Wingdings" panose="05000000000000000000" pitchFamily="2" charset="2"/>
              <a:buChar char="Ø"/>
            </a:pPr>
            <a:r>
              <a:rPr lang="en-US" sz="2000" dirty="0"/>
              <a:t>Virtual Personal Assistants are very effective way to organize your schedule. Now there are many Smart Personal Digital Assistant applications available in market for various device platforms.</a:t>
            </a:r>
          </a:p>
          <a:p>
            <a:pPr>
              <a:lnSpc>
                <a:spcPct val="150000"/>
              </a:lnSpc>
              <a:buFont typeface="Wingdings" panose="05000000000000000000" pitchFamily="2" charset="2"/>
              <a:buChar char="Ø"/>
            </a:pPr>
            <a:r>
              <a:rPr lang="en-US" sz="2000" dirty="0"/>
              <a:t>These new Software Applications are performing really well than PDA devices as they provided with all resources of your smartphone.</a:t>
            </a:r>
          </a:p>
          <a:p>
            <a:pPr>
              <a:lnSpc>
                <a:spcPct val="150000"/>
              </a:lnSpc>
              <a:buFont typeface="Wingdings" panose="05000000000000000000" pitchFamily="2" charset="2"/>
              <a:buChar char="Ø"/>
            </a:pPr>
            <a:r>
              <a:rPr lang="en-US" sz="2000" dirty="0"/>
              <a:t>VPAs are also reliable than Human Personal Assistant because VPAS are more portable and you can use them anytime. They also have lot of information than any assistant as they are connected with internet.</a:t>
            </a:r>
          </a:p>
        </p:txBody>
      </p:sp>
    </p:spTree>
    <p:extLst>
      <p:ext uri="{BB962C8B-B14F-4D97-AF65-F5344CB8AC3E}">
        <p14:creationId xmlns:p14="http://schemas.microsoft.com/office/powerpoint/2010/main" val="3700678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rot="19140000">
            <a:off x="360354" y="783549"/>
            <a:ext cx="6245547" cy="2215037"/>
          </a:xfrm>
        </p:spPr>
        <p:txBody>
          <a:bodyPr/>
          <a:lstStyle/>
          <a:p>
            <a:r>
              <a:rPr lang="en-US" sz="8000" b="1" dirty="0">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464663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257800"/>
            <a:ext cx="8130540" cy="1371600"/>
          </a:xfrm>
        </p:spPr>
        <p:txBody>
          <a:bodyPr/>
          <a:lstStyle/>
          <a:p>
            <a:pPr algn="r"/>
            <a:r>
              <a:rPr lang="en-US" sz="6000" b="1" dirty="0">
                <a:solidFill>
                  <a:schemeClr val="bg1"/>
                </a:solidFill>
                <a:effectLst>
                  <a:outerShdw blurRad="38100" dist="38100" dir="2700000" algn="tl">
                    <a:srgbClr val="000000">
                      <a:alpha val="43137"/>
                    </a:srgbClr>
                  </a:outerShdw>
                </a:effectLst>
              </a:rPr>
              <a:t>INTRODUCTION</a:t>
            </a:r>
          </a:p>
        </p:txBody>
      </p:sp>
      <p:sp>
        <p:nvSpPr>
          <p:cNvPr id="6" name="Content Placeholder 5"/>
          <p:cNvSpPr>
            <a:spLocks noGrp="1"/>
          </p:cNvSpPr>
          <p:nvPr>
            <p:ph idx="1"/>
          </p:nvPr>
        </p:nvSpPr>
        <p:spPr>
          <a:xfrm>
            <a:off x="762000" y="685800"/>
            <a:ext cx="7520940" cy="4157172"/>
          </a:xfrm>
        </p:spPr>
        <p:txBody>
          <a:bodyPr>
            <a:normAutofit lnSpcReduction="10000"/>
          </a:bodyPr>
          <a:lstStyle/>
          <a:p>
            <a:r>
              <a:rPr lang="en-US" sz="2000" dirty="0">
                <a:latin typeface="NWBRFI+LibreFranklin-Light"/>
                <a:cs typeface="NWBRFI+LibreFranklin-Light"/>
              </a:rPr>
              <a:t>What is Artificial Intelligence?</a:t>
            </a:r>
          </a:p>
          <a:p>
            <a:endParaRPr lang="en-US" sz="2000" dirty="0">
              <a:latin typeface="NWBRFI+LibreFranklin-Light"/>
              <a:cs typeface="NWBRFI+LibreFranklin-Light"/>
            </a:endParaRPr>
          </a:p>
          <a:p>
            <a:pPr marL="0" marR="0">
              <a:spcBef>
                <a:spcPts val="0"/>
              </a:spcBef>
              <a:spcAft>
                <a:spcPts val="0"/>
              </a:spcAft>
            </a:pPr>
            <a:r>
              <a:rPr lang="en-US" sz="2000" dirty="0">
                <a:latin typeface="NWBRFI+LibreFranklin-Light"/>
                <a:cs typeface="NWBRFI+LibreFranklin-Light"/>
              </a:rPr>
              <a:t>Concept of an Artificial Personal Assistant</a:t>
            </a:r>
          </a:p>
          <a:p>
            <a:pPr marL="0" marR="0">
              <a:spcBef>
                <a:spcPts val="0"/>
              </a:spcBef>
              <a:spcAft>
                <a:spcPts val="0"/>
              </a:spcAft>
            </a:pPr>
            <a:r>
              <a:rPr lang="en-US" sz="2000" dirty="0">
                <a:latin typeface="NWBRFI+LibreFranklin-Light"/>
                <a:cs typeface="NWBRFI+LibreFranklin-Light"/>
              </a:rPr>
              <a:t>Voice Control Personal Digital Assistants</a:t>
            </a:r>
          </a:p>
          <a:p>
            <a:pPr marL="0" marR="0">
              <a:spcBef>
                <a:spcPts val="0"/>
              </a:spcBef>
              <a:spcAft>
                <a:spcPts val="0"/>
              </a:spcAft>
            </a:pPr>
            <a:endParaRPr lang="en-US" sz="2000" dirty="0">
              <a:latin typeface="NWBRFI+LibreFranklin-Light"/>
              <a:cs typeface="NWBRFI+LibreFranklin-Light"/>
            </a:endParaRPr>
          </a:p>
          <a:p>
            <a:pPr marL="0" marR="0">
              <a:spcBef>
                <a:spcPts val="0"/>
              </a:spcBef>
              <a:spcAft>
                <a:spcPts val="0"/>
              </a:spcAft>
            </a:pPr>
            <a:endParaRPr lang="en-US" sz="2000" dirty="0">
              <a:latin typeface="NWBRFI+LibreFranklin-Light"/>
              <a:cs typeface="NWBRFI+LibreFranklin-Light"/>
            </a:endParaRPr>
          </a:p>
          <a:p>
            <a:pPr marL="0">
              <a:spcBef>
                <a:spcPts val="0"/>
              </a:spcBef>
            </a:pPr>
            <a:r>
              <a:rPr lang="en-US" sz="2000" dirty="0">
                <a:latin typeface="NWBRFI+LibreFranklin-Light"/>
                <a:cs typeface="NWBRFI+LibreFranklin-Light"/>
              </a:rPr>
              <a:t>The Combination Of:</a:t>
            </a:r>
          </a:p>
          <a:p>
            <a:pPr marL="0" marR="0">
              <a:lnSpc>
                <a:spcPct val="150000"/>
              </a:lnSpc>
              <a:spcBef>
                <a:spcPts val="0"/>
              </a:spcBef>
              <a:spcAft>
                <a:spcPts val="0"/>
              </a:spcAft>
              <a:buFont typeface="Wingdings" panose="05000000000000000000" pitchFamily="2" charset="2"/>
              <a:buChar char="Ø"/>
            </a:pPr>
            <a:r>
              <a:rPr lang="en-US" sz="2000" dirty="0">
                <a:latin typeface="NWBRFI+LibreFranklin-Light"/>
                <a:cs typeface="NWBRFI+LibreFranklin-Light"/>
              </a:rPr>
              <a:t>Automatic Speech Recognition.</a:t>
            </a:r>
          </a:p>
          <a:p>
            <a:pPr marL="0" marR="0">
              <a:lnSpc>
                <a:spcPct val="150000"/>
              </a:lnSpc>
              <a:spcBef>
                <a:spcPts val="539"/>
              </a:spcBef>
              <a:spcAft>
                <a:spcPts val="0"/>
              </a:spcAft>
              <a:buFont typeface="Wingdings" panose="05000000000000000000" pitchFamily="2" charset="2"/>
              <a:buChar char="Ø"/>
            </a:pPr>
            <a:r>
              <a:rPr lang="en-US" sz="2000" dirty="0">
                <a:latin typeface="NWBRFI+LibreFranklin-Light"/>
                <a:cs typeface="NWBRFI+LibreFranklin-Light"/>
              </a:rPr>
              <a:t>Natural Language Processing.</a:t>
            </a:r>
          </a:p>
          <a:p>
            <a:pPr marL="0" marR="0">
              <a:lnSpc>
                <a:spcPct val="150000"/>
              </a:lnSpc>
              <a:spcBef>
                <a:spcPts val="539"/>
              </a:spcBef>
              <a:spcAft>
                <a:spcPts val="0"/>
              </a:spcAft>
              <a:buFont typeface="Wingdings" panose="05000000000000000000" pitchFamily="2" charset="2"/>
              <a:buChar char="Ø"/>
            </a:pPr>
            <a:r>
              <a:rPr lang="en-US" sz="2000" dirty="0">
                <a:latin typeface="NWBRFI+LibreFranklin-Light"/>
                <a:cs typeface="NWBRFI+LibreFranklin-Light"/>
              </a:rPr>
              <a:t>Artificial Intelligence.</a:t>
            </a:r>
          </a:p>
          <a:p>
            <a:pPr marL="0" marR="0">
              <a:lnSpc>
                <a:spcPct val="150000"/>
              </a:lnSpc>
              <a:spcBef>
                <a:spcPts val="539"/>
              </a:spcBef>
              <a:spcAft>
                <a:spcPts val="0"/>
              </a:spcAft>
              <a:buFont typeface="Wingdings" panose="05000000000000000000" pitchFamily="2" charset="2"/>
              <a:buChar char="Ø"/>
            </a:pPr>
            <a:r>
              <a:rPr lang="en-US" sz="2000" dirty="0">
                <a:latin typeface="NWBRFI+LibreFranklin-Light"/>
                <a:cs typeface="NWBRFI+LibreFranklin-Light"/>
              </a:rPr>
              <a:t>Inter Process Communication</a:t>
            </a:r>
          </a:p>
          <a:p>
            <a:pPr marL="0" marR="0">
              <a:spcBef>
                <a:spcPts val="0"/>
              </a:spcBef>
              <a:spcAft>
                <a:spcPts val="0"/>
              </a:spcAft>
              <a:buFont typeface="Wingdings" panose="05000000000000000000" pitchFamily="2" charset="2"/>
              <a:buChar char="Ø"/>
            </a:pPr>
            <a:endParaRPr lang="en-US" dirty="0">
              <a:latin typeface="NWBRFI+LibreFranklin-Light"/>
              <a:cs typeface="NWBRFI+LibreFranklin-Light"/>
            </a:endParaRPr>
          </a:p>
          <a:p>
            <a:pPr algn="r"/>
            <a:endParaRPr lang="en-US" sz="4000" dirty="0"/>
          </a:p>
        </p:txBody>
      </p:sp>
    </p:spTree>
    <p:extLst>
      <p:ext uri="{BB962C8B-B14F-4D97-AF65-F5344CB8AC3E}">
        <p14:creationId xmlns:p14="http://schemas.microsoft.com/office/powerpoint/2010/main" val="7096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10200"/>
            <a:ext cx="8359140" cy="1143000"/>
          </a:xfrm>
        </p:spPr>
        <p:txBody>
          <a:bodyPr/>
          <a:lstStyle/>
          <a:p>
            <a:pPr algn="r"/>
            <a:r>
              <a:rPr lang="en-US" sz="6000" b="1" dirty="0">
                <a:solidFill>
                  <a:schemeClr val="bg1"/>
                </a:solidFill>
                <a:effectLst>
                  <a:outerShdw blurRad="38100" dist="38100" dir="2700000" algn="tl">
                    <a:srgbClr val="000000">
                      <a:alpha val="43137"/>
                    </a:srgbClr>
                  </a:outerShdw>
                </a:effectLst>
              </a:rPr>
              <a:t>HISTORY</a:t>
            </a:r>
          </a:p>
        </p:txBody>
      </p:sp>
      <p:sp>
        <p:nvSpPr>
          <p:cNvPr id="3" name="Content Placeholder 2"/>
          <p:cNvSpPr>
            <a:spLocks noGrp="1"/>
          </p:cNvSpPr>
          <p:nvPr>
            <p:ph idx="1"/>
          </p:nvPr>
        </p:nvSpPr>
        <p:spPr>
          <a:xfrm>
            <a:off x="822960" y="1100628"/>
            <a:ext cx="7520940" cy="3623772"/>
          </a:xfrm>
        </p:spPr>
        <p:txBody>
          <a:bodyPr>
            <a:normAutofit/>
          </a:bodyPr>
          <a:lstStyle/>
          <a:p>
            <a:pPr>
              <a:buFont typeface="Wingdings" panose="05000000000000000000" pitchFamily="2" charset="2"/>
              <a:buChar char="Ø"/>
            </a:pPr>
            <a:r>
              <a:rPr lang="en-US" sz="2000" dirty="0"/>
              <a:t>The first PDA was released in 1984 by Psion, the Organizer. </a:t>
            </a:r>
          </a:p>
          <a:p>
            <a:pPr>
              <a:buFont typeface="Wingdings" panose="05000000000000000000" pitchFamily="2" charset="2"/>
              <a:buChar char="Ø"/>
            </a:pPr>
            <a:r>
              <a:rPr lang="en-US" sz="2000" dirty="0"/>
              <a:t>Early PDA's was devices having full keyboard and touch screen. Which was also known as PALMS.</a:t>
            </a:r>
          </a:p>
          <a:p>
            <a:pPr>
              <a:buFont typeface="Wingdings" panose="05000000000000000000" pitchFamily="2" charset="2"/>
              <a:buChar char="Ø"/>
            </a:pPr>
            <a:r>
              <a:rPr lang="en-US" sz="2000" dirty="0"/>
              <a:t>The concept of virtual assistant was first developed by Joseph.</a:t>
            </a:r>
          </a:p>
          <a:p>
            <a:pPr>
              <a:buFont typeface="Wingdings" panose="05000000000000000000" pitchFamily="2" charset="2"/>
              <a:buChar char="Ø"/>
            </a:pPr>
            <a:r>
              <a:rPr lang="en-US" sz="2000" dirty="0"/>
              <a:t>Weizenbaum of MIT in the late  60s.</a:t>
            </a:r>
          </a:p>
          <a:p>
            <a:pPr>
              <a:buFont typeface="Wingdings" panose="05000000000000000000" pitchFamily="2" charset="2"/>
              <a:buChar char="Ø"/>
            </a:pPr>
            <a:r>
              <a:rPr lang="en-US" sz="2000" dirty="0"/>
              <a:t>The first chatterbot was "ELIZA".</a:t>
            </a:r>
          </a:p>
          <a:p>
            <a:pPr>
              <a:buFont typeface="Wingdings" panose="05000000000000000000" pitchFamily="2" charset="2"/>
              <a:buChar char="Ø"/>
            </a:pPr>
            <a:r>
              <a:rPr lang="en-US" sz="2000" dirty="0"/>
              <a:t>"JULIA” is an example of the second generation chatterbot.</a:t>
            </a:r>
          </a:p>
          <a:p>
            <a:pPr>
              <a:buFont typeface="Wingdings" panose="05000000000000000000" pitchFamily="2" charset="2"/>
              <a:buChar char="Ø"/>
            </a:pPr>
            <a:r>
              <a:rPr lang="en-US" sz="2000" dirty="0"/>
              <a:t>ALICE is example of the i generation chatterbot.</a:t>
            </a:r>
          </a:p>
        </p:txBody>
      </p:sp>
    </p:spTree>
    <p:extLst>
      <p:ext uri="{BB962C8B-B14F-4D97-AF65-F5344CB8AC3E}">
        <p14:creationId xmlns:p14="http://schemas.microsoft.com/office/powerpoint/2010/main" val="4057898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0" y="5029200"/>
            <a:ext cx="9026695" cy="1524000"/>
          </a:xfrm>
        </p:spPr>
        <p:txBody>
          <a:bodyPr/>
          <a:lstStyle/>
          <a:p>
            <a:pPr algn="r"/>
            <a:r>
              <a:rPr lang="en-US" sz="5400" b="1" dirty="0">
                <a:solidFill>
                  <a:schemeClr val="bg1"/>
                </a:solidFill>
                <a:effectLst>
                  <a:outerShdw blurRad="38100" dist="38100" dir="2700000" algn="tl">
                    <a:srgbClr val="000000">
                      <a:alpha val="43137"/>
                    </a:srgbClr>
                  </a:outerShdw>
                </a:effectLst>
              </a:rPr>
              <a:t>BASIC CONCEPTS USED</a:t>
            </a:r>
          </a:p>
        </p:txBody>
      </p:sp>
      <p:sp>
        <p:nvSpPr>
          <p:cNvPr id="15" name="Oval 14"/>
          <p:cNvSpPr/>
          <p:nvPr/>
        </p:nvSpPr>
        <p:spPr>
          <a:xfrm>
            <a:off x="581696" y="304800"/>
            <a:ext cx="533400" cy="53340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solidFill>
                  <a:schemeClr val="bg1"/>
                </a:solidFill>
              </a:rPr>
              <a:t>1</a:t>
            </a:r>
          </a:p>
        </p:txBody>
      </p:sp>
      <p:sp>
        <p:nvSpPr>
          <p:cNvPr id="16" name="Oval 15"/>
          <p:cNvSpPr/>
          <p:nvPr/>
        </p:nvSpPr>
        <p:spPr>
          <a:xfrm>
            <a:off x="581696" y="1464974"/>
            <a:ext cx="533400" cy="53340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2</a:t>
            </a:r>
          </a:p>
        </p:txBody>
      </p:sp>
      <p:sp>
        <p:nvSpPr>
          <p:cNvPr id="17" name="Oval 16"/>
          <p:cNvSpPr/>
          <p:nvPr/>
        </p:nvSpPr>
        <p:spPr>
          <a:xfrm>
            <a:off x="581696" y="2712346"/>
            <a:ext cx="533400" cy="53340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3</a:t>
            </a:r>
          </a:p>
        </p:txBody>
      </p:sp>
      <p:sp>
        <p:nvSpPr>
          <p:cNvPr id="18" name="Oval 17"/>
          <p:cNvSpPr/>
          <p:nvPr/>
        </p:nvSpPr>
        <p:spPr>
          <a:xfrm>
            <a:off x="581696" y="4064357"/>
            <a:ext cx="533400" cy="53340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4</a:t>
            </a:r>
          </a:p>
        </p:txBody>
      </p:sp>
      <p:sp>
        <p:nvSpPr>
          <p:cNvPr id="19" name="Rectangle 18"/>
          <p:cNvSpPr/>
          <p:nvPr/>
        </p:nvSpPr>
        <p:spPr>
          <a:xfrm>
            <a:off x="1371600" y="209550"/>
            <a:ext cx="6781800" cy="781050"/>
          </a:xfrm>
          <a:prstGeom prst="rect">
            <a:avLst/>
          </a:prstGeom>
          <a:ln>
            <a:noFill/>
          </a:ln>
          <a:effectLst>
            <a:glow rad="101600">
              <a:schemeClr val="accent2">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3"/>
          </a:lnRef>
          <a:fillRef idx="1">
            <a:schemeClr val="lt1"/>
          </a:fillRef>
          <a:effectRef idx="0">
            <a:schemeClr val="accent3"/>
          </a:effectRef>
          <a:fontRef idx="minor">
            <a:schemeClr val="dk1"/>
          </a:fontRef>
        </p:style>
        <p:txBody>
          <a:bodyPr rtlCol="0" anchor="ctr"/>
          <a:lstStyle/>
          <a:p>
            <a:r>
              <a:rPr lang="en-US" sz="2000" dirty="0">
                <a:solidFill>
                  <a:srgbClr val="000000"/>
                </a:solidFill>
                <a:latin typeface="OETJOV+Arimo-Regular"/>
                <a:cs typeface="OETJOV+Arimo-Regular"/>
              </a:rPr>
              <a:t>Natural Language Processing.</a:t>
            </a:r>
          </a:p>
          <a:p>
            <a:r>
              <a:rPr lang="en-US" sz="2000" dirty="0">
                <a:solidFill>
                  <a:schemeClr val="accent2"/>
                </a:solidFill>
                <a:latin typeface="NWBRFI+LibreFranklin-Light"/>
                <a:cs typeface="NWBRFI+LibreFranklin-Light"/>
              </a:rPr>
              <a:t>-</a:t>
            </a:r>
            <a:r>
              <a:rPr lang="en-US" sz="2000" spc="-10" dirty="0">
                <a:solidFill>
                  <a:schemeClr val="accent2"/>
                </a:solidFill>
                <a:latin typeface="NWBRFI+LibreFranklin-Light"/>
                <a:cs typeface="NWBRFI+LibreFranklin-Light"/>
              </a:rPr>
              <a:t>To</a:t>
            </a:r>
            <a:r>
              <a:rPr lang="en-US" sz="2000" dirty="0">
                <a:solidFill>
                  <a:schemeClr val="accent2"/>
                </a:solidFill>
                <a:latin typeface="NWBRFI+LibreFranklin-Light"/>
                <a:cs typeface="NWBRFI+LibreFranklin-Light"/>
              </a:rPr>
              <a:t> Understand user speech input.</a:t>
            </a:r>
            <a:endParaRPr lang="en-US" dirty="0">
              <a:solidFill>
                <a:schemeClr val="accent2"/>
              </a:solidFill>
            </a:endParaRPr>
          </a:p>
        </p:txBody>
      </p:sp>
      <p:sp>
        <p:nvSpPr>
          <p:cNvPr id="20" name="Rectangle 19"/>
          <p:cNvSpPr/>
          <p:nvPr/>
        </p:nvSpPr>
        <p:spPr>
          <a:xfrm>
            <a:off x="1371600" y="1354966"/>
            <a:ext cx="6781800" cy="669166"/>
          </a:xfrm>
          <a:prstGeom prst="rect">
            <a:avLst/>
          </a:prstGeom>
          <a:solidFill>
            <a:schemeClr val="bg1"/>
          </a:solidFill>
          <a:ln>
            <a:noFill/>
          </a:ln>
          <a:effectLst>
            <a:glow rad="101600">
              <a:schemeClr val="accent2">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000000"/>
                </a:solidFill>
                <a:latin typeface="OETJOV+Arimo-Regular"/>
                <a:cs typeface="OETJOV+Arimo-Regular"/>
              </a:rPr>
              <a:t>Automatic Speech Recognition. </a:t>
            </a:r>
          </a:p>
          <a:p>
            <a:r>
              <a:rPr lang="en-US" sz="2000" dirty="0">
                <a:solidFill>
                  <a:schemeClr val="accent2"/>
                </a:solidFill>
                <a:latin typeface="NWBRFI+LibreFranklin-Light"/>
                <a:cs typeface="NWBRFI+LibreFranklin-Light"/>
              </a:rPr>
              <a:t>-</a:t>
            </a:r>
            <a:r>
              <a:rPr lang="en-US" sz="2000" spc="-10" dirty="0">
                <a:solidFill>
                  <a:schemeClr val="accent2"/>
                </a:solidFill>
                <a:latin typeface="NWBRFI+LibreFranklin-Light"/>
                <a:cs typeface="NWBRFI+LibreFranklin-Light"/>
              </a:rPr>
              <a:t> To</a:t>
            </a:r>
            <a:r>
              <a:rPr lang="en-US" sz="2000" dirty="0">
                <a:solidFill>
                  <a:schemeClr val="accent2"/>
                </a:solidFill>
                <a:latin typeface="NWBRFI+LibreFranklin-Light"/>
                <a:cs typeface="NWBRFI+LibreFranklin-Light"/>
              </a:rPr>
              <a:t> understand </a:t>
            </a:r>
            <a:r>
              <a:rPr lang="en-US" sz="2000" spc="-10" dirty="0">
                <a:solidFill>
                  <a:schemeClr val="accent2"/>
                </a:solidFill>
                <a:latin typeface="NWBRFI+LibreFranklin-Light"/>
                <a:cs typeface="NWBRFI+LibreFranklin-Light"/>
              </a:rPr>
              <a:t>command </a:t>
            </a:r>
            <a:r>
              <a:rPr lang="en-US" sz="2000" dirty="0">
                <a:solidFill>
                  <a:schemeClr val="accent2"/>
                </a:solidFill>
                <a:latin typeface="NWBRFI+LibreFranklin-Light"/>
                <a:cs typeface="NWBRFI+LibreFranklin-Light"/>
              </a:rPr>
              <a:t>according to user's input.</a:t>
            </a:r>
          </a:p>
        </p:txBody>
      </p:sp>
      <p:sp>
        <p:nvSpPr>
          <p:cNvPr id="21" name="Rectangle 20"/>
          <p:cNvSpPr/>
          <p:nvPr/>
        </p:nvSpPr>
        <p:spPr>
          <a:xfrm>
            <a:off x="1371600" y="2362200"/>
            <a:ext cx="6781800" cy="1072705"/>
          </a:xfrm>
          <a:prstGeom prst="rect">
            <a:avLst/>
          </a:prstGeom>
          <a:solidFill>
            <a:schemeClr val="bg1"/>
          </a:solidFill>
          <a:ln>
            <a:noFill/>
          </a:ln>
          <a:effectLst>
            <a:glow rad="101600">
              <a:schemeClr val="accent2">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000000"/>
                </a:solidFill>
                <a:latin typeface="OETJOV+Arimo-Regular"/>
                <a:cs typeface="OETJOV+Arimo-Regular"/>
              </a:rPr>
              <a:t>Artificial Intelligence. </a:t>
            </a:r>
          </a:p>
          <a:p>
            <a:r>
              <a:rPr lang="en-US" sz="2000" dirty="0">
                <a:solidFill>
                  <a:schemeClr val="accent2"/>
                </a:solidFill>
                <a:latin typeface="NWBRFI+LibreFranklin-Light"/>
                <a:cs typeface="NWBRFI+LibreFranklin-Light"/>
              </a:rPr>
              <a:t>- To learn things from user and to store all Information about behavior and relations of user.</a:t>
            </a:r>
            <a:r>
              <a:rPr lang="en-US" sz="2000" dirty="0"/>
              <a:t>.</a:t>
            </a:r>
            <a:endParaRPr lang="en-US" sz="2000" dirty="0">
              <a:solidFill>
                <a:srgbClr val="1F15C7"/>
              </a:solidFill>
              <a:latin typeface="NWBRFI+LibreFranklin-Light"/>
              <a:cs typeface="NWBRFI+LibreFranklin-Light"/>
            </a:endParaRPr>
          </a:p>
        </p:txBody>
      </p:sp>
      <p:sp>
        <p:nvSpPr>
          <p:cNvPr id="22" name="Rectangle 21"/>
          <p:cNvSpPr/>
          <p:nvPr/>
        </p:nvSpPr>
        <p:spPr>
          <a:xfrm>
            <a:off x="1371600" y="3797657"/>
            <a:ext cx="6781800" cy="1079144"/>
          </a:xfrm>
          <a:prstGeom prst="rect">
            <a:avLst/>
          </a:prstGeom>
          <a:solidFill>
            <a:schemeClr val="bg1"/>
          </a:solidFill>
          <a:ln>
            <a:noFill/>
          </a:ln>
          <a:effectLst>
            <a:glow rad="101600">
              <a:schemeClr val="accent2">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000000"/>
                </a:solidFill>
                <a:latin typeface="OETJOV+Arimo-Regular"/>
                <a:cs typeface="OETJOV+Arimo-Regular"/>
              </a:rPr>
              <a:t>Inter Process Communication </a:t>
            </a:r>
          </a:p>
          <a:p>
            <a:r>
              <a:rPr lang="en-US" sz="2000" dirty="0">
                <a:solidFill>
                  <a:schemeClr val="accent2"/>
                </a:solidFill>
                <a:latin typeface="NWBRFI+LibreFranklin-Light"/>
                <a:cs typeface="NWBRFI+LibreFranklin-Light"/>
              </a:rPr>
              <a:t>- To get important information from other software applications.</a:t>
            </a:r>
            <a:endParaRPr lang="en-US" sz="2000" dirty="0">
              <a:solidFill>
                <a:schemeClr val="accent2"/>
              </a:solidFill>
            </a:endParaRPr>
          </a:p>
        </p:txBody>
      </p:sp>
    </p:spTree>
    <p:extLst>
      <p:ext uri="{BB962C8B-B14F-4D97-AF65-F5344CB8AC3E}">
        <p14:creationId xmlns:p14="http://schemas.microsoft.com/office/powerpoint/2010/main" val="3598764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8000" b="1" dirty="0">
                <a:solidFill>
                  <a:schemeClr val="bg1"/>
                </a:solidFill>
                <a:effectLst>
                  <a:outerShdw blurRad="38100" dist="38100" dir="2700000" algn="tl">
                    <a:srgbClr val="000000">
                      <a:alpha val="43137"/>
                    </a:srgbClr>
                  </a:outerShdw>
                </a:effectLst>
              </a:rPr>
              <a:t>WORKING</a:t>
            </a:r>
          </a:p>
        </p:txBody>
      </p:sp>
      <p:pic>
        <p:nvPicPr>
          <p:cNvPr id="1027" name="Picture 3" descr="C:\Users\shiv\Desktop\heroImg_x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148872"/>
            <a:ext cx="6096000" cy="35281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shiv\Desktop\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8100" y="3389021"/>
            <a:ext cx="4648200" cy="2859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8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0"/>
            <a:ext cx="8359140" cy="1066800"/>
          </a:xfrm>
        </p:spPr>
        <p:txBody>
          <a:bodyPr/>
          <a:lstStyle/>
          <a:p>
            <a:pPr algn="r"/>
            <a:r>
              <a:rPr lang="en-US" sz="4800" b="1" dirty="0">
                <a:solidFill>
                  <a:schemeClr val="bg1"/>
                </a:solidFill>
                <a:effectLst>
                  <a:outerShdw blurRad="38100" dist="38100" dir="2700000" algn="tl">
                    <a:srgbClr val="000000">
                      <a:alpha val="43137"/>
                    </a:srgbClr>
                  </a:outerShdw>
                </a:effectLst>
                <a:latin typeface="DWHPVU+LibreFranklin-Bold"/>
                <a:cs typeface="DWHPVU+LibreFranklin-Bold"/>
              </a:rPr>
              <a:t>THE THREE LAYERS</a:t>
            </a:r>
            <a:endParaRPr lang="en-US" sz="4800" dirty="0">
              <a:solidFill>
                <a:schemeClr val="bg1"/>
              </a:solidFill>
              <a:effectLst>
                <a:outerShdw blurRad="38100" dist="38100" dir="2700000" algn="tl">
                  <a:srgbClr val="000000">
                    <a:alpha val="43137"/>
                  </a:srgbClr>
                </a:outerShdw>
              </a:effectLst>
            </a:endParaRPr>
          </a:p>
        </p:txBody>
      </p:sp>
      <p:sp>
        <p:nvSpPr>
          <p:cNvPr id="6" name="Rounded Rectangle 5"/>
          <p:cNvSpPr/>
          <p:nvPr/>
        </p:nvSpPr>
        <p:spPr>
          <a:xfrm>
            <a:off x="1489647" y="234502"/>
            <a:ext cx="7248659" cy="908497"/>
          </a:xfrm>
          <a:prstGeom prst="roundRect">
            <a:avLst/>
          </a:prstGeom>
          <a:solidFill>
            <a:schemeClr val="bg1"/>
          </a:solidFill>
          <a:ln>
            <a:noFill/>
          </a:ln>
          <a:effectLst>
            <a:glow rad="101600">
              <a:schemeClr val="accent2">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Speech to text:</a:t>
            </a:r>
          </a:p>
          <a:p>
            <a:r>
              <a:rPr lang="en-US" dirty="0">
                <a:solidFill>
                  <a:schemeClr val="accent2"/>
                </a:solidFill>
              </a:rPr>
              <a:t>A Piece of software used that converts audio to text. It doesn't understand just anything you might say.</a:t>
            </a:r>
          </a:p>
        </p:txBody>
      </p:sp>
      <p:sp>
        <p:nvSpPr>
          <p:cNvPr id="7" name="Rounded Rectangle 6"/>
          <p:cNvSpPr/>
          <p:nvPr/>
        </p:nvSpPr>
        <p:spPr>
          <a:xfrm>
            <a:off x="1489649" y="1463899"/>
            <a:ext cx="7248659" cy="1692499"/>
          </a:xfrm>
          <a:prstGeom prst="roundRect">
            <a:avLst/>
          </a:prstGeom>
          <a:solidFill>
            <a:schemeClr val="bg1"/>
          </a:solidFill>
          <a:ln>
            <a:noFill/>
          </a:ln>
          <a:effectLst>
            <a:glow rad="101600">
              <a:schemeClr val="accent2">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Text Analyzing:</a:t>
            </a:r>
          </a:p>
          <a:p>
            <a:r>
              <a:rPr lang="en-US" dirty="0">
                <a:solidFill>
                  <a:schemeClr val="accent2"/>
                </a:solidFill>
              </a:rPr>
              <a:t>Converted text is just letters for computer. A place of software converts text to something that is understandable for computer. Computer understands the command, so Virtual Assistant like siri convert this to computer command. VPAS maps the words to functions and parameters to create a command that computer can understand .</a:t>
            </a:r>
          </a:p>
        </p:txBody>
      </p:sp>
      <p:sp>
        <p:nvSpPr>
          <p:cNvPr id="8" name="Rounded Rectangle 7"/>
          <p:cNvSpPr/>
          <p:nvPr/>
        </p:nvSpPr>
        <p:spPr>
          <a:xfrm>
            <a:off x="1463884" y="3453148"/>
            <a:ext cx="7248659" cy="1636690"/>
          </a:xfrm>
          <a:prstGeom prst="roundRect">
            <a:avLst/>
          </a:prstGeom>
          <a:solidFill>
            <a:schemeClr val="bg1"/>
          </a:solidFill>
          <a:ln>
            <a:noFill/>
          </a:ln>
          <a:effectLst>
            <a:glow rad="101600">
              <a:schemeClr val="accent2">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Interpret commands:</a:t>
            </a:r>
          </a:p>
          <a:p>
            <a:r>
              <a:rPr lang="en-US" dirty="0">
                <a:solidFill>
                  <a:schemeClr val="accent2"/>
                </a:solidFill>
              </a:rPr>
              <a:t>In this layer, that mapped computer command, go to server through internet. a Simultaneously, your speech evaluated locally a local recognizer communicate with server to judge whether command will be best handle locally or not. Example Play Music, Restaurant renovation Movie Rating.</a:t>
            </a:r>
          </a:p>
        </p:txBody>
      </p:sp>
      <p:sp>
        <p:nvSpPr>
          <p:cNvPr id="10" name="Oval 9"/>
          <p:cNvSpPr/>
          <p:nvPr/>
        </p:nvSpPr>
        <p:spPr>
          <a:xfrm>
            <a:off x="685800" y="1463899"/>
            <a:ext cx="609600" cy="53340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2</a:t>
            </a:r>
          </a:p>
        </p:txBody>
      </p:sp>
      <p:sp>
        <p:nvSpPr>
          <p:cNvPr id="11" name="Oval 10"/>
          <p:cNvSpPr/>
          <p:nvPr/>
        </p:nvSpPr>
        <p:spPr>
          <a:xfrm>
            <a:off x="685800" y="3453148"/>
            <a:ext cx="609600" cy="53340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3</a:t>
            </a:r>
          </a:p>
        </p:txBody>
      </p:sp>
      <p:sp>
        <p:nvSpPr>
          <p:cNvPr id="13" name="Oval 12"/>
          <p:cNvSpPr/>
          <p:nvPr/>
        </p:nvSpPr>
        <p:spPr>
          <a:xfrm>
            <a:off x="685800" y="234503"/>
            <a:ext cx="609600" cy="53340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1691914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5638800"/>
            <a:ext cx="7520940" cy="548640"/>
          </a:xfrm>
        </p:spPr>
        <p:txBody>
          <a:bodyPr/>
          <a:lstStyle/>
          <a:p>
            <a:pPr algn="r"/>
            <a:r>
              <a:rPr lang="en-US" sz="6000" b="1" dirty="0">
                <a:solidFill>
                  <a:schemeClr val="bg1"/>
                </a:solidFill>
                <a:effectLst>
                  <a:outerShdw blurRad="38100" dist="38100" dir="2700000" algn="tl">
                    <a:srgbClr val="000000">
                      <a:alpha val="43137"/>
                    </a:srgbClr>
                  </a:outerShdw>
                </a:effectLst>
                <a:latin typeface="DWHPVU+LibreFranklin-Bold"/>
                <a:cs typeface="DWHPVU+LibreFranklin-Bold"/>
              </a:rPr>
              <a:t>FEATURES</a:t>
            </a:r>
            <a:endParaRPr lang="en-US" sz="6000" b="1" dirty="0">
              <a:solidFill>
                <a:schemeClr val="bg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85800" y="457200"/>
            <a:ext cx="7559040" cy="4572000"/>
          </a:xfrm>
        </p:spPr>
        <p:txBody>
          <a:bodyPr>
            <a:normAutofit lnSpcReduction="10000"/>
          </a:bodyPr>
          <a:lstStyle/>
          <a:p>
            <a:pPr marL="0" marR="0">
              <a:lnSpc>
                <a:spcPct val="150000"/>
              </a:lnSpc>
              <a:spcBef>
                <a:spcPts val="0"/>
              </a:spcBef>
              <a:spcAft>
                <a:spcPts val="0"/>
              </a:spcAft>
            </a:pPr>
            <a:r>
              <a:rPr lang="en-US" sz="2000" dirty="0">
                <a:latin typeface="NWBRFI+LibreFranklin-Light"/>
                <a:cs typeface="NWBRFI+LibreFranklin-Light"/>
              </a:rPr>
              <a:t>1.Open the YouTube, Google, Wikipedia in the browser.</a:t>
            </a:r>
          </a:p>
          <a:p>
            <a:pPr marL="0" marR="0">
              <a:lnSpc>
                <a:spcPct val="150000"/>
              </a:lnSpc>
              <a:spcBef>
                <a:spcPts val="0"/>
              </a:spcBef>
              <a:spcAft>
                <a:spcPts val="0"/>
              </a:spcAft>
            </a:pPr>
            <a:r>
              <a:rPr lang="en-US" sz="2000" dirty="0">
                <a:latin typeface="NWBRFI+LibreFranklin-Light"/>
                <a:cs typeface="NWBRFI+LibreFranklin-Light"/>
              </a:rPr>
              <a:t>2. Send an email to your contacts.</a:t>
            </a:r>
          </a:p>
          <a:p>
            <a:pPr marL="0" marR="0">
              <a:lnSpc>
                <a:spcPct val="150000"/>
              </a:lnSpc>
              <a:spcBef>
                <a:spcPts val="0"/>
              </a:spcBef>
              <a:spcAft>
                <a:spcPts val="0"/>
              </a:spcAft>
            </a:pPr>
            <a:r>
              <a:rPr lang="en-US" sz="2000" dirty="0">
                <a:latin typeface="NWBRFI+LibreFranklin-Light"/>
                <a:cs typeface="NWBRFI+LibreFranklin-Light"/>
              </a:rPr>
              <a:t>3. Tells you the current weather and temperature of almost any city.</a:t>
            </a:r>
          </a:p>
          <a:p>
            <a:pPr marL="0" marR="0">
              <a:lnSpc>
                <a:spcPct val="150000"/>
              </a:lnSpc>
              <a:spcBef>
                <a:spcPts val="0"/>
              </a:spcBef>
              <a:spcAft>
                <a:spcPts val="0"/>
              </a:spcAft>
            </a:pPr>
            <a:r>
              <a:rPr lang="en-US" sz="2000" dirty="0">
                <a:latin typeface="NWBRFI+LibreFranklin-Light"/>
                <a:cs typeface="NWBRFI+LibreFranklin-Light"/>
              </a:rPr>
              <a:t>4. Tells you the current time.</a:t>
            </a:r>
          </a:p>
          <a:p>
            <a:pPr marL="0" marR="0">
              <a:lnSpc>
                <a:spcPct val="150000"/>
              </a:lnSpc>
              <a:spcBef>
                <a:spcPts val="0"/>
              </a:spcBef>
              <a:spcAft>
                <a:spcPts val="0"/>
              </a:spcAft>
            </a:pPr>
            <a:r>
              <a:rPr lang="en-US" sz="2000" dirty="0">
                <a:latin typeface="NWBRFI+LibreFranklin-Light"/>
                <a:cs typeface="NWBRFI+LibreFranklin-Light"/>
              </a:rPr>
              <a:t>5. Greetings.</a:t>
            </a:r>
          </a:p>
          <a:p>
            <a:pPr marL="0" marR="0">
              <a:lnSpc>
                <a:spcPct val="150000"/>
              </a:lnSpc>
              <a:spcBef>
                <a:spcPts val="0"/>
              </a:spcBef>
              <a:spcAft>
                <a:spcPts val="0"/>
              </a:spcAft>
            </a:pPr>
            <a:r>
              <a:rPr lang="en-US" sz="2000" dirty="0">
                <a:latin typeface="NWBRFI+LibreFranklin-Light"/>
                <a:cs typeface="NWBRFI+LibreFranklin-Light"/>
              </a:rPr>
              <a:t>6. Play you a song installed in your laptop/desktop. </a:t>
            </a:r>
          </a:p>
          <a:p>
            <a:pPr marL="0" marR="0">
              <a:lnSpc>
                <a:spcPct val="150000"/>
              </a:lnSpc>
              <a:spcBef>
                <a:spcPts val="0"/>
              </a:spcBef>
              <a:spcAft>
                <a:spcPts val="0"/>
              </a:spcAft>
            </a:pPr>
            <a:r>
              <a:rPr lang="en-US" sz="2000" dirty="0">
                <a:latin typeface="NWBRFI+LibreFranklin-Light"/>
                <a:cs typeface="NWBRFI+LibreFranklin-Light"/>
              </a:rPr>
              <a:t>7. Tells you latest news feeds.</a:t>
            </a:r>
          </a:p>
          <a:p>
            <a:pPr marL="0" marR="0">
              <a:lnSpc>
                <a:spcPct val="150000"/>
              </a:lnSpc>
              <a:spcBef>
                <a:spcPts val="0"/>
              </a:spcBef>
              <a:spcAft>
                <a:spcPts val="0"/>
              </a:spcAft>
            </a:pPr>
            <a:r>
              <a:rPr lang="en-US" sz="2000" dirty="0">
                <a:latin typeface="NWBRFI+LibreFranklin-Light"/>
                <a:cs typeface="NWBRFI+LibreFranklin-Light"/>
              </a:rPr>
              <a:t>8. Tells you about almost anything you ask.</a:t>
            </a:r>
          </a:p>
          <a:p>
            <a:pPr marL="0">
              <a:lnSpc>
                <a:spcPct val="150000"/>
              </a:lnSpc>
              <a:spcBef>
                <a:spcPts val="0"/>
              </a:spcBef>
            </a:pPr>
            <a:r>
              <a:rPr lang="en-US" sz="2000" dirty="0">
                <a:latin typeface="NWBRFI+LibreFranklin-Light"/>
                <a:cs typeface="NWBRFI+LibreFranklin-Light"/>
              </a:rPr>
              <a:t>AND MUCH MORE...!!!!</a:t>
            </a:r>
          </a:p>
          <a:p>
            <a:endParaRPr lang="en-US" dirty="0"/>
          </a:p>
        </p:txBody>
      </p:sp>
    </p:spTree>
    <p:extLst>
      <p:ext uri="{BB962C8B-B14F-4D97-AF65-F5344CB8AC3E}">
        <p14:creationId xmlns:p14="http://schemas.microsoft.com/office/powerpoint/2010/main" val="1712405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rot="19140000">
            <a:off x="503940" y="935773"/>
            <a:ext cx="6290282" cy="2262034"/>
          </a:xfrm>
        </p:spPr>
        <p:txBody>
          <a:bodyPr/>
          <a:lstStyle/>
          <a:p>
            <a:pPr marL="0" marR="0">
              <a:spcBef>
                <a:spcPts val="0"/>
              </a:spcBef>
              <a:spcAft>
                <a:spcPts val="0"/>
              </a:spcAft>
            </a:pPr>
            <a:r>
              <a:rPr lang="en-US" sz="4800" b="1" dirty="0">
                <a:solidFill>
                  <a:srgbClr val="FFFFFF"/>
                </a:solidFill>
                <a:effectLst>
                  <a:outerShdw blurRad="38100" dist="38100" dir="2700000" algn="tl">
                    <a:srgbClr val="000000">
                      <a:alpha val="43137"/>
                    </a:srgbClr>
                  </a:outerShdw>
                </a:effectLst>
                <a:latin typeface="DWHPVU+LibreFranklin-Bold"/>
                <a:cs typeface="DWHPVU+LibreFranklin-Bold"/>
              </a:rPr>
              <a:t>ADVANTAGES AND</a:t>
            </a:r>
            <a:br>
              <a:rPr lang="en-US" sz="4800" b="1" dirty="0">
                <a:solidFill>
                  <a:srgbClr val="FFFFFF"/>
                </a:solidFill>
                <a:effectLst>
                  <a:outerShdw blurRad="38100" dist="38100" dir="2700000" algn="tl">
                    <a:srgbClr val="000000">
                      <a:alpha val="43137"/>
                    </a:srgbClr>
                  </a:outerShdw>
                </a:effectLst>
                <a:latin typeface="DWHPVU+LibreFranklin-Bold"/>
                <a:cs typeface="DWHPVU+LibreFranklin-Bold"/>
              </a:rPr>
            </a:br>
            <a:r>
              <a:rPr lang="en-US" sz="4800" b="1" dirty="0">
                <a:solidFill>
                  <a:srgbClr val="FFFFFF"/>
                </a:solidFill>
                <a:effectLst>
                  <a:outerShdw blurRad="38100" dist="38100" dir="2700000" algn="tl">
                    <a:srgbClr val="000000">
                      <a:alpha val="43137"/>
                    </a:srgbClr>
                  </a:outerShdw>
                </a:effectLst>
                <a:latin typeface="DWHPVU+LibreFranklin-Bold"/>
                <a:cs typeface="DWHPVU+LibreFranklin-Bold"/>
              </a:rPr>
              <a:t>DISADVANTAGES</a:t>
            </a:r>
            <a:endParaRPr lang="en-US" sz="4800" dirty="0">
              <a:effectLst>
                <a:outerShdw blurRad="38100" dist="38100" dir="2700000" algn="tl">
                  <a:srgbClr val="000000">
                    <a:alpha val="43137"/>
                  </a:srgbClr>
                </a:outerShdw>
              </a:effectLst>
            </a:endParaRPr>
          </a:p>
        </p:txBody>
      </p:sp>
      <p:pic>
        <p:nvPicPr>
          <p:cNvPr id="3074" name="Picture 2" descr="C:\Users\shiv\Desktop\images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3717520"/>
            <a:ext cx="5501605" cy="2759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624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533400" y="1097280"/>
            <a:ext cx="3733800" cy="3398520"/>
          </a:xfrm>
          <a:ln>
            <a:noFill/>
          </a:ln>
          <a:effectLst>
            <a:glow rad="228600">
              <a:schemeClr val="accent2">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lnRef>
          <a:fillRef idx="1">
            <a:schemeClr val="lt1"/>
          </a:fillRef>
          <a:effectRef idx="0">
            <a:schemeClr val="accent2"/>
          </a:effectRef>
          <a:fontRef idx="minor">
            <a:schemeClr val="dk1"/>
          </a:fontRef>
        </p:style>
        <p:txBody>
          <a:bodyPr>
            <a:normAutofit/>
          </a:bodyPr>
          <a:lstStyle/>
          <a:p>
            <a:pPr marL="457200" indent="-457200">
              <a:buFont typeface="Wingdings" panose="05000000000000000000" pitchFamily="2" charset="2"/>
              <a:buChar char="Ø"/>
            </a:pPr>
            <a:r>
              <a:rPr lang="en-US" sz="2000" dirty="0">
                <a:solidFill>
                  <a:schemeClr val="tx1">
                    <a:lumMod val="95000"/>
                    <a:lumOff val="5000"/>
                  </a:schemeClr>
                </a:solidFill>
                <a:latin typeface="OETJOV+Arimo-Regular"/>
                <a:cs typeface="OETJOV+Arimo-Regular"/>
              </a:rPr>
              <a:t>SAVES TIME</a:t>
            </a:r>
          </a:p>
          <a:p>
            <a:pPr marL="114300" marR="0" indent="-457200">
              <a:lnSpc>
                <a:spcPts val="3171"/>
              </a:lnSpc>
              <a:spcBef>
                <a:spcPts val="0"/>
              </a:spcBef>
              <a:spcAft>
                <a:spcPts val="0"/>
              </a:spcAft>
              <a:buFont typeface="Wingdings" panose="05000000000000000000" pitchFamily="2" charset="2"/>
              <a:buChar char="Ø"/>
            </a:pPr>
            <a:r>
              <a:rPr lang="en-US" sz="2000" dirty="0">
                <a:solidFill>
                  <a:schemeClr val="tx1">
                    <a:lumMod val="95000"/>
                    <a:lumOff val="5000"/>
                  </a:schemeClr>
                </a:solidFill>
                <a:latin typeface="OETJOV+Arimo-Regular"/>
                <a:cs typeface="OETJOV+Arimo-Regular"/>
              </a:rPr>
              <a:t>HANDS-FREE OPERATION</a:t>
            </a:r>
          </a:p>
          <a:p>
            <a:pPr marL="114300" marR="0" indent="-457200">
              <a:lnSpc>
                <a:spcPts val="3171"/>
              </a:lnSpc>
              <a:spcBef>
                <a:spcPts val="0"/>
              </a:spcBef>
              <a:spcAft>
                <a:spcPts val="0"/>
              </a:spcAft>
              <a:buFont typeface="Wingdings" panose="05000000000000000000" pitchFamily="2" charset="2"/>
              <a:buChar char="Ø"/>
            </a:pPr>
            <a:r>
              <a:rPr lang="en-US" sz="2000" dirty="0">
                <a:solidFill>
                  <a:schemeClr val="tx1">
                    <a:lumMod val="95000"/>
                    <a:lumOff val="5000"/>
                  </a:schemeClr>
                </a:solidFill>
                <a:latin typeface="OETJOV+Arimo-Regular"/>
                <a:cs typeface="OETJOV+Arimo-Regular"/>
              </a:rPr>
              <a:t>EASE OF USE</a:t>
            </a:r>
          </a:p>
          <a:p>
            <a:pPr marL="457200" indent="-457200">
              <a:buFont typeface="Wingdings" panose="05000000000000000000" pitchFamily="2" charset="2"/>
              <a:buChar char="Ø"/>
            </a:pPr>
            <a:r>
              <a:rPr lang="en-US" sz="2000" dirty="0">
                <a:solidFill>
                  <a:schemeClr val="tx1">
                    <a:lumMod val="95000"/>
                    <a:lumOff val="5000"/>
                  </a:schemeClr>
                </a:solidFill>
                <a:latin typeface="OETJOV+Arimo-Regular"/>
                <a:cs typeface="OETJOV+Arimo-Regular"/>
              </a:rPr>
              <a:t>CONVENIENCE</a:t>
            </a:r>
          </a:p>
          <a:p>
            <a:pPr marL="114300" marR="0" indent="-457200">
              <a:lnSpc>
                <a:spcPts val="3171"/>
              </a:lnSpc>
              <a:spcBef>
                <a:spcPts val="0"/>
              </a:spcBef>
              <a:spcAft>
                <a:spcPts val="0"/>
              </a:spcAft>
              <a:buFont typeface="Wingdings" panose="05000000000000000000" pitchFamily="2" charset="2"/>
              <a:buChar char="Ø"/>
            </a:pPr>
            <a:r>
              <a:rPr lang="en-US" sz="2000" dirty="0">
                <a:solidFill>
                  <a:schemeClr val="tx1">
                    <a:lumMod val="95000"/>
                    <a:lumOff val="5000"/>
                  </a:schemeClr>
                </a:solidFill>
                <a:latin typeface="OETJOV+Arimo-Regular"/>
                <a:cs typeface="OETJOV+Arimo-Regular"/>
              </a:rPr>
              <a:t>ACCESSIBLE AND INCLUSIVE</a:t>
            </a:r>
          </a:p>
          <a:p>
            <a:pPr marL="114300" marR="0" indent="-457200">
              <a:lnSpc>
                <a:spcPts val="3171"/>
              </a:lnSpc>
              <a:spcBef>
                <a:spcPts val="0"/>
              </a:spcBef>
              <a:spcAft>
                <a:spcPts val="0"/>
              </a:spcAft>
              <a:buFont typeface="Wingdings" panose="05000000000000000000" pitchFamily="2" charset="2"/>
              <a:buChar char="Ø"/>
            </a:pPr>
            <a:r>
              <a:rPr lang="en-US" sz="2000" dirty="0">
                <a:solidFill>
                  <a:schemeClr val="tx1">
                    <a:lumMod val="95000"/>
                    <a:lumOff val="5000"/>
                  </a:schemeClr>
                </a:solidFill>
                <a:latin typeface="OETJOV+Arimo-Regular"/>
                <a:cs typeface="OETJOV+Arimo-Regular"/>
              </a:rPr>
              <a:t>A</a:t>
            </a:r>
            <a:r>
              <a:rPr lang="en-US" sz="2000" spc="-10" dirty="0">
                <a:solidFill>
                  <a:schemeClr val="tx1">
                    <a:lumMod val="95000"/>
                    <a:lumOff val="5000"/>
                  </a:schemeClr>
                </a:solidFill>
                <a:latin typeface="OETJOV+Arimo-Regular"/>
                <a:cs typeface="OETJOV+Arimo-Regular"/>
              </a:rPr>
              <a:t> </a:t>
            </a:r>
            <a:r>
              <a:rPr lang="en-US" sz="2000" dirty="0">
                <a:solidFill>
                  <a:schemeClr val="tx1">
                    <a:lumMod val="95000"/>
                    <a:lumOff val="5000"/>
                  </a:schemeClr>
                </a:solidFill>
                <a:latin typeface="OETJOV+Arimo-Regular"/>
                <a:cs typeface="OETJOV+Arimo-Regular"/>
              </a:rPr>
              <a:t>MORE HUMAN TOUCH</a:t>
            </a:r>
            <a:endParaRPr lang="en-US" sz="2000" dirty="0"/>
          </a:p>
        </p:txBody>
      </p:sp>
      <p:sp>
        <p:nvSpPr>
          <p:cNvPr id="9" name="Content Placeholder 8"/>
          <p:cNvSpPr>
            <a:spLocks noGrp="1"/>
          </p:cNvSpPr>
          <p:nvPr>
            <p:ph sz="half" idx="2"/>
          </p:nvPr>
        </p:nvSpPr>
        <p:spPr>
          <a:xfrm>
            <a:off x="4700016" y="1097280"/>
            <a:ext cx="4062984" cy="3398520"/>
          </a:xfrm>
          <a:ln>
            <a:noFill/>
          </a:ln>
          <a:effectLst>
            <a:glow rad="228600">
              <a:schemeClr val="accent2">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lnRef>
          <a:fillRef idx="1">
            <a:schemeClr val="lt1"/>
          </a:fillRef>
          <a:effectRef idx="0">
            <a:schemeClr val="accent2"/>
          </a:effectRef>
          <a:fontRef idx="minor">
            <a:schemeClr val="dk1"/>
          </a:fontRef>
        </p:style>
        <p:txBody>
          <a:bodyPr>
            <a:normAutofit/>
          </a:bodyPr>
          <a:lstStyle/>
          <a:p>
            <a:pPr marL="114300" marR="0" indent="-457200">
              <a:lnSpc>
                <a:spcPts val="3674"/>
              </a:lnSpc>
              <a:spcBef>
                <a:spcPts val="0"/>
              </a:spcBef>
              <a:spcAft>
                <a:spcPts val="0"/>
              </a:spcAft>
              <a:buFont typeface="Wingdings" panose="05000000000000000000" pitchFamily="2" charset="2"/>
              <a:buChar char="Ø"/>
            </a:pPr>
            <a:r>
              <a:rPr lang="en-US" sz="2000" spc="-12" dirty="0">
                <a:solidFill>
                  <a:schemeClr val="tx1">
                    <a:lumMod val="95000"/>
                    <a:lumOff val="5000"/>
                  </a:schemeClr>
                </a:solidFill>
                <a:latin typeface="NWBRFI+LibreFranklin-Light"/>
                <a:cs typeface="NWBRFI+LibreFranklin-Light"/>
              </a:rPr>
              <a:t>COMPREHENSION</a:t>
            </a:r>
          </a:p>
          <a:p>
            <a:pPr marL="0" marR="0">
              <a:lnSpc>
                <a:spcPts val="2784"/>
              </a:lnSpc>
              <a:spcBef>
                <a:spcPts val="0"/>
              </a:spcBef>
              <a:spcAft>
                <a:spcPts val="0"/>
              </a:spcAft>
            </a:pPr>
            <a:r>
              <a:rPr lang="en-US" sz="2000" spc="-10" dirty="0">
                <a:solidFill>
                  <a:schemeClr val="tx1">
                    <a:lumMod val="95000"/>
                    <a:lumOff val="5000"/>
                  </a:schemeClr>
                </a:solidFill>
                <a:latin typeface="NWBRFI+LibreFranklin-Light"/>
                <a:cs typeface="NWBRFI+LibreFranklin-Light"/>
              </a:rPr>
              <a:t>  DIFFICULTIES</a:t>
            </a:r>
          </a:p>
          <a:p>
            <a:pPr marL="114300" marR="0" indent="-457200">
              <a:lnSpc>
                <a:spcPts val="3674"/>
              </a:lnSpc>
              <a:spcBef>
                <a:spcPts val="0"/>
              </a:spcBef>
              <a:spcAft>
                <a:spcPts val="0"/>
              </a:spcAft>
              <a:buFont typeface="Wingdings" panose="05000000000000000000" pitchFamily="2" charset="2"/>
              <a:buChar char="Ø"/>
            </a:pPr>
            <a:r>
              <a:rPr lang="en-US" sz="2000" spc="-11" dirty="0">
                <a:solidFill>
                  <a:schemeClr val="tx1">
                    <a:lumMod val="95000"/>
                    <a:lumOff val="5000"/>
                  </a:schemeClr>
                </a:solidFill>
                <a:latin typeface="NWBRFI+LibreFranklin-Light"/>
                <a:cs typeface="NWBRFI+LibreFranklin-Light"/>
              </a:rPr>
              <a:t>ETHICAL</a:t>
            </a:r>
            <a:r>
              <a:rPr lang="en-US" sz="2000" dirty="0">
                <a:solidFill>
                  <a:schemeClr val="tx1">
                    <a:lumMod val="95000"/>
                    <a:lumOff val="5000"/>
                  </a:schemeClr>
                </a:solidFill>
                <a:latin typeface="NWBRFI+LibreFranklin-Light"/>
                <a:cs typeface="NWBRFI+LibreFranklin-Light"/>
              </a:rPr>
              <a:t> </a:t>
            </a:r>
            <a:r>
              <a:rPr lang="en-US" sz="2000" spc="-14" dirty="0">
                <a:solidFill>
                  <a:schemeClr val="tx1">
                    <a:lumMod val="95000"/>
                    <a:lumOff val="5000"/>
                  </a:schemeClr>
                </a:solidFill>
                <a:latin typeface="NWBRFI+LibreFranklin-Light"/>
                <a:cs typeface="NWBRFI+LibreFranklin-Light"/>
              </a:rPr>
              <a:t>AND</a:t>
            </a:r>
            <a:r>
              <a:rPr lang="en-US" sz="2000" dirty="0">
                <a:solidFill>
                  <a:schemeClr val="tx1">
                    <a:lumMod val="95000"/>
                    <a:lumOff val="5000"/>
                  </a:schemeClr>
                </a:solidFill>
                <a:latin typeface="NWBRFI+LibreFranklin-Light"/>
                <a:cs typeface="NWBRFI+LibreFranklin-Light"/>
              </a:rPr>
              <a:t> </a:t>
            </a:r>
            <a:r>
              <a:rPr lang="en-US" sz="2000" spc="-11" dirty="0">
                <a:solidFill>
                  <a:schemeClr val="tx1">
                    <a:lumMod val="95000"/>
                    <a:lumOff val="5000"/>
                  </a:schemeClr>
                </a:solidFill>
                <a:latin typeface="NWBRFI+LibreFranklin-Light"/>
                <a:cs typeface="NWBRFI+LibreFranklin-Light"/>
              </a:rPr>
              <a:t>PRIVACY</a:t>
            </a:r>
          </a:p>
          <a:p>
            <a:pPr marL="0" marR="0">
              <a:lnSpc>
                <a:spcPts val="2784"/>
              </a:lnSpc>
              <a:spcBef>
                <a:spcPts val="0"/>
              </a:spcBef>
              <a:spcAft>
                <a:spcPts val="0"/>
              </a:spcAft>
            </a:pPr>
            <a:r>
              <a:rPr lang="en-US" sz="2000" spc="-12" dirty="0">
                <a:solidFill>
                  <a:schemeClr val="tx1">
                    <a:lumMod val="95000"/>
                    <a:lumOff val="5000"/>
                  </a:schemeClr>
                </a:solidFill>
                <a:latin typeface="NWBRFI+LibreFranklin-Light"/>
                <a:cs typeface="NWBRFI+LibreFranklin-Light"/>
              </a:rPr>
              <a:t>  CONCERNS</a:t>
            </a:r>
          </a:p>
          <a:p>
            <a:pPr marL="457200" indent="-457200">
              <a:buFont typeface="Wingdings" panose="05000000000000000000" pitchFamily="2" charset="2"/>
              <a:buChar char="Ø"/>
            </a:pPr>
            <a:r>
              <a:rPr lang="en-US" sz="2000" spc="-12" dirty="0">
                <a:solidFill>
                  <a:schemeClr val="tx1">
                    <a:lumMod val="95000"/>
                    <a:lumOff val="5000"/>
                  </a:schemeClr>
                </a:solidFill>
                <a:latin typeface="NWBRFI+LibreFranklin-Light"/>
                <a:cs typeface="NWBRFI+LibreFranklin-Light"/>
              </a:rPr>
              <a:t>CONVERSATIONAL</a:t>
            </a:r>
            <a:endParaRPr lang="en-US" sz="2000" dirty="0">
              <a:solidFill>
                <a:schemeClr val="tx1">
                  <a:lumMod val="95000"/>
                  <a:lumOff val="5000"/>
                </a:schemeClr>
              </a:solidFill>
              <a:latin typeface="NWBRFI+LibreFranklin-Light"/>
              <a:cs typeface="NWBRFI+LibreFranklin-Light"/>
            </a:endParaRPr>
          </a:p>
          <a:p>
            <a:pPr marL="0" indent="0"/>
            <a:r>
              <a:rPr lang="en-US" sz="2000" spc="-10" dirty="0">
                <a:solidFill>
                  <a:schemeClr val="tx1">
                    <a:lumMod val="95000"/>
                    <a:lumOff val="5000"/>
                  </a:schemeClr>
                </a:solidFill>
                <a:latin typeface="NWBRFI+LibreFranklin-Light"/>
                <a:cs typeface="NWBRFI+LibreFranklin-Light"/>
              </a:rPr>
              <a:t>   SKILLS</a:t>
            </a:r>
          </a:p>
          <a:p>
            <a:pPr marL="457200" indent="-457200">
              <a:buFont typeface="Wingdings" panose="05000000000000000000" pitchFamily="2" charset="2"/>
              <a:buChar char="Ø"/>
            </a:pPr>
            <a:r>
              <a:rPr lang="en-US" sz="2000" spc="-11" dirty="0">
                <a:solidFill>
                  <a:schemeClr val="tx1">
                    <a:lumMod val="95000"/>
                    <a:lumOff val="5000"/>
                  </a:schemeClr>
                </a:solidFill>
                <a:latin typeface="NWBRFI+LibreFranklin-Light"/>
                <a:cs typeface="NWBRFI+LibreFranklin-Light"/>
              </a:rPr>
              <a:t>INTERNET</a:t>
            </a:r>
            <a:r>
              <a:rPr lang="en-US" sz="2000" dirty="0">
                <a:solidFill>
                  <a:schemeClr val="tx1">
                    <a:lumMod val="95000"/>
                    <a:lumOff val="5000"/>
                  </a:schemeClr>
                </a:solidFill>
                <a:latin typeface="NWBRFI+LibreFranklin-Light"/>
                <a:cs typeface="NWBRFI+LibreFranklin-Light"/>
              </a:rPr>
              <a:t> </a:t>
            </a:r>
            <a:r>
              <a:rPr lang="en-US" sz="2000" spc="-12" dirty="0">
                <a:solidFill>
                  <a:schemeClr val="tx1">
                    <a:lumMod val="95000"/>
                    <a:lumOff val="5000"/>
                  </a:schemeClr>
                </a:solidFill>
                <a:latin typeface="NWBRFI+LibreFranklin-Light"/>
                <a:cs typeface="NWBRFI+LibreFranklin-Light"/>
              </a:rPr>
              <a:t>ACCESS</a:t>
            </a:r>
          </a:p>
          <a:p>
            <a:pPr marL="457200" indent="-457200">
              <a:buFont typeface="Wingdings" panose="05000000000000000000" pitchFamily="2" charset="2"/>
              <a:buChar char="Ø"/>
            </a:pPr>
            <a:r>
              <a:rPr lang="en-US" sz="2000" spc="-11" dirty="0">
                <a:solidFill>
                  <a:schemeClr val="tx1">
                    <a:lumMod val="95000"/>
                    <a:lumOff val="5000"/>
                  </a:schemeClr>
                </a:solidFill>
                <a:latin typeface="NWBRFI+LibreFranklin-Light"/>
                <a:cs typeface="NWBRFI+LibreFranklin-Light"/>
              </a:rPr>
              <a:t>EXPENSIVE</a:t>
            </a:r>
          </a:p>
          <a:p>
            <a:pPr marL="457200" indent="-457200">
              <a:buFont typeface="Wingdings" panose="05000000000000000000" pitchFamily="2" charset="2"/>
              <a:buChar char="Ø"/>
            </a:pPr>
            <a:endParaRPr lang="en-US" b="0" spc="-10" dirty="0">
              <a:solidFill>
                <a:schemeClr val="tx1">
                  <a:lumMod val="95000"/>
                  <a:lumOff val="5000"/>
                </a:schemeClr>
              </a:solidFill>
              <a:latin typeface="NWBRFI+LibreFranklin-Light"/>
              <a:cs typeface="NWBRFI+LibreFranklin-Light"/>
            </a:endParaRPr>
          </a:p>
          <a:p>
            <a:pPr marL="457200" indent="-457200">
              <a:buFont typeface="Wingdings" panose="05000000000000000000" pitchFamily="2" charset="2"/>
              <a:buChar char="Ø"/>
            </a:pPr>
            <a:endParaRPr lang="en-US" dirty="0"/>
          </a:p>
        </p:txBody>
      </p:sp>
      <p:sp>
        <p:nvSpPr>
          <p:cNvPr id="10" name="Oval 9"/>
          <p:cNvSpPr/>
          <p:nvPr/>
        </p:nvSpPr>
        <p:spPr>
          <a:xfrm>
            <a:off x="1981200" y="152400"/>
            <a:ext cx="762000" cy="76200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6000" b="1" dirty="0">
                <a:effectLst>
                  <a:outerShdw blurRad="38100" dist="38100" dir="2700000" algn="tl">
                    <a:srgbClr val="000000">
                      <a:alpha val="43137"/>
                    </a:srgbClr>
                  </a:outerShdw>
                </a:effectLst>
              </a:rPr>
              <a:t>+</a:t>
            </a:r>
          </a:p>
        </p:txBody>
      </p:sp>
      <p:sp>
        <p:nvSpPr>
          <p:cNvPr id="11" name="Oval 10"/>
          <p:cNvSpPr/>
          <p:nvPr/>
        </p:nvSpPr>
        <p:spPr>
          <a:xfrm>
            <a:off x="6172200" y="152400"/>
            <a:ext cx="762000" cy="76200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6000" b="1" dirty="0">
                <a:effectLst>
                  <a:outerShdw blurRad="38100" dist="38100" dir="2700000" algn="tl">
                    <a:srgbClr val="000000">
                      <a:alpha val="43137"/>
                    </a:srgbClr>
                  </a:outerShdw>
                </a:effectLst>
              </a:rPr>
              <a:t>-</a:t>
            </a:r>
          </a:p>
        </p:txBody>
      </p:sp>
      <p:sp>
        <p:nvSpPr>
          <p:cNvPr id="2" name="TextBox 1"/>
          <p:cNvSpPr txBox="1"/>
          <p:nvPr/>
        </p:nvSpPr>
        <p:spPr>
          <a:xfrm>
            <a:off x="509954" y="4668688"/>
            <a:ext cx="8229600" cy="830997"/>
          </a:xfrm>
          <a:prstGeom prst="rect">
            <a:avLst/>
          </a:prstGeom>
          <a:noFill/>
        </p:spPr>
        <p:txBody>
          <a:bodyPr wrap="square" rtlCol="0">
            <a:spAutoFit/>
          </a:bodyPr>
          <a:lstStyle/>
          <a:p>
            <a:pPr algn="ctr"/>
            <a:r>
              <a:rPr lang="en-IN" sz="2400" b="1" dirty="0"/>
              <a:t>WE CREATED THIS VIRTUAL ASSISTANT FOR DESKTOPS. TO MAKE IT EASY FOR THE USER TO </a:t>
            </a:r>
            <a:r>
              <a:rPr lang="en-IN" sz="2400" b="1"/>
              <a:t>DO MULTI-TASKING.</a:t>
            </a:r>
            <a:endParaRPr lang="en-IN" sz="2400" b="1" dirty="0"/>
          </a:p>
        </p:txBody>
      </p:sp>
    </p:spTree>
    <p:extLst>
      <p:ext uri="{BB962C8B-B14F-4D97-AF65-F5344CB8AC3E}">
        <p14:creationId xmlns:p14="http://schemas.microsoft.com/office/powerpoint/2010/main" val="37126699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257</TotalTime>
  <Words>656</Words>
  <Application>Microsoft Office PowerPoint</Application>
  <PresentationFormat>On-screen Show (4:3)</PresentationFormat>
  <Paragraphs>84</Paragraphs>
  <Slides>12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Berlin Sans FB</vt:lpstr>
      <vt:lpstr>Calibri</vt:lpstr>
      <vt:lpstr>DWHPVU+LibreFranklin-Bold</vt:lpstr>
      <vt:lpstr>Franklin Gothic Book</vt:lpstr>
      <vt:lpstr>Franklin Gothic Medium</vt:lpstr>
      <vt:lpstr>NWBRFI+LibreFranklin-Light</vt:lpstr>
      <vt:lpstr>OETJOV+Arimo-Regular</vt:lpstr>
      <vt:lpstr>Wingdings</vt:lpstr>
      <vt:lpstr>Angles</vt:lpstr>
      <vt:lpstr>DESKTOP VIRTUAL ASSISTANT EXCITING INNOVATIONS THAT CAN CHANGE THE WORLD</vt:lpstr>
      <vt:lpstr>INTRODUCTION</vt:lpstr>
      <vt:lpstr>HISTORY</vt:lpstr>
      <vt:lpstr>BASIC CONCEPTS USED</vt:lpstr>
      <vt:lpstr>WORKING</vt:lpstr>
      <vt:lpstr>THE THREE LAYERS</vt:lpstr>
      <vt:lpstr>FEATURES</vt:lpstr>
      <vt:lpstr>ADVANTAGES AND DISADVANTAGES</vt:lpstr>
      <vt:lpstr>PowerPoint Presentation</vt:lpstr>
      <vt:lpstr>VPA IN FUTURE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DESKTOP VIRTUAL ASSISTANT EXCITING INNOVATIONS THAT CAN CHANGE THE WORLD</dc:title>
  <dc:creator>Shiv Pratap Singh Chauhan</dc:creator>
  <cp:lastModifiedBy>Naman Raj Sharma</cp:lastModifiedBy>
  <cp:revision>27</cp:revision>
  <dcterms:created xsi:type="dcterms:W3CDTF">2006-08-16T00:00:00Z</dcterms:created>
  <dcterms:modified xsi:type="dcterms:W3CDTF">2023-02-26T11:01:24Z</dcterms:modified>
</cp:coreProperties>
</file>