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2" r:id="rId3"/>
    <p:sldId id="257" r:id="rId4"/>
    <p:sldId id="258" r:id="rId5"/>
    <p:sldId id="263" r:id="rId6"/>
    <p:sldId id="266" r:id="rId7"/>
    <p:sldId id="265" r:id="rId8"/>
    <p:sldId id="268" r:id="rId9"/>
    <p:sldId id="267" r:id="rId10"/>
    <p:sldId id="269" r:id="rId11"/>
    <p:sldId id="270" r:id="rId12"/>
    <p:sldId id="259" r:id="rId13"/>
    <p:sldId id="271"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A66D15-6F63-4EC1-9520-48340F2D9DFA}" v="10" dt="2024-05-27T10:24:30.1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man Shrotriya" userId="028009c53348ad05" providerId="LiveId" clId="{CDA66D15-6F63-4EC1-9520-48340F2D9DFA}"/>
    <pc:docChg chg="undo custSel modSld">
      <pc:chgData name="Naman Shrotriya" userId="028009c53348ad05" providerId="LiveId" clId="{CDA66D15-6F63-4EC1-9520-48340F2D9DFA}" dt="2024-05-27T10:24:30.240" v="25" actId="27636"/>
      <pc:docMkLst>
        <pc:docMk/>
      </pc:docMkLst>
      <pc:sldChg chg="addSp delSp modSp mod addAnim delAnim modAnim">
        <pc:chgData name="Naman Shrotriya" userId="028009c53348ad05" providerId="LiveId" clId="{CDA66D15-6F63-4EC1-9520-48340F2D9DFA}" dt="2024-05-27T10:24:30.240" v="25" actId="27636"/>
        <pc:sldMkLst>
          <pc:docMk/>
          <pc:sldMk cId="0" sldId="259"/>
        </pc:sldMkLst>
        <pc:spChg chg="add del mod">
          <ac:chgData name="Naman Shrotriya" userId="028009c53348ad05" providerId="LiveId" clId="{CDA66D15-6F63-4EC1-9520-48340F2D9DFA}" dt="2024-05-27T10:23:37.727" v="14" actId="21"/>
          <ac:spMkLst>
            <pc:docMk/>
            <pc:sldMk cId="0" sldId="259"/>
            <ac:spMk id="3" creationId="{00000000-0000-0000-0000-000000000000}"/>
          </ac:spMkLst>
        </pc:spChg>
        <pc:spChg chg="add del mod">
          <ac:chgData name="Naman Shrotriya" userId="028009c53348ad05" providerId="LiveId" clId="{CDA66D15-6F63-4EC1-9520-48340F2D9DFA}" dt="2024-05-27T10:23:14.139" v="7" actId="21"/>
          <ac:spMkLst>
            <pc:docMk/>
            <pc:sldMk cId="0" sldId="259"/>
            <ac:spMk id="4" creationId="{82B2E17D-4F73-7BEF-3B31-36844D297761}"/>
          </ac:spMkLst>
        </pc:spChg>
        <pc:spChg chg="add mod">
          <ac:chgData name="Naman Shrotriya" userId="028009c53348ad05" providerId="LiveId" clId="{CDA66D15-6F63-4EC1-9520-48340F2D9DFA}" dt="2024-05-27T10:23:03.569" v="4"/>
          <ac:spMkLst>
            <pc:docMk/>
            <pc:sldMk cId="0" sldId="259"/>
            <ac:spMk id="5" creationId="{82B2E17D-4F73-7BEF-3B31-36844D297761}"/>
          </ac:spMkLst>
        </pc:spChg>
        <pc:spChg chg="mod">
          <ac:chgData name="Naman Shrotriya" userId="028009c53348ad05" providerId="LiveId" clId="{CDA66D15-6F63-4EC1-9520-48340F2D9DFA}" dt="2024-05-27T10:24:30.240" v="25" actId="27636"/>
          <ac:spMkLst>
            <pc:docMk/>
            <pc:sldMk cId="0" sldId="259"/>
            <ac:spMk id="6"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ED46EEB-5566-446B-A31C-DBDFF75F7C35}"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2D88EC-357B-4CA3-9A01-6DA03D210D0E}"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Date Placeholder 2"/>
          <p:cNvSpPr>
            <a:spLocks noGrp="1"/>
          </p:cNvSpPr>
          <p:nvPr>
            <p:ph type="dt" sz="half" idx="10"/>
          </p:nvPr>
        </p:nvSpPr>
        <p:spPr/>
        <p:txBody>
          <a:bodyPr/>
          <a:lstStyle/>
          <a:p>
            <a:fld id="{EED46EEB-5566-446B-A31C-DBDFF75F7C35}" type="datetimeFigureOut">
              <a:rPr lang="en-IN" smtClean="0"/>
              <a:t>27-05-2024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2D88EC-357B-4CA3-9A01-6DA03D210D0E}" type="slidenum">
              <a:rPr lang="en-IN" smtClean="0"/>
              <a:t>‹#›</a:t>
            </a:fld>
            <a:endParaRPr lang="en-IN"/>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ED46EEB-5566-446B-A31C-DBDFF75F7C35}"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2D88EC-357B-4CA3-9A01-6DA03D210D0E}" type="slidenum">
              <a:rPr lang="en-IN" smtClean="0"/>
              <a:t>‹#›</a:t>
            </a:fld>
            <a:endParaRPr lang="en-IN"/>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ED46EEB-5566-446B-A31C-DBDFF75F7C35}"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2D88EC-357B-4CA3-9A01-6DA03D210D0E}"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ED46EEB-5566-446B-A31C-DBDFF75F7C35}"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2D88EC-357B-4CA3-9A01-6DA03D210D0E}" type="slidenum">
              <a:rPr lang="en-IN" smtClean="0"/>
              <a:t>‹#›</a:t>
            </a:fld>
            <a:endParaRPr lang="en-IN"/>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ED46EEB-5566-446B-A31C-DBDFF75F7C35}"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2D88EC-357B-4CA3-9A01-6DA03D210D0E}"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ED46EEB-5566-446B-A31C-DBDFF75F7C35}"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2D88EC-357B-4CA3-9A01-6DA03D210D0E}" type="slidenum">
              <a:rPr lang="en-IN" smtClean="0"/>
              <a:t>‹#›</a:t>
            </a:fld>
            <a:endParaRPr lang="en-IN"/>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ED46EEB-5566-446B-A31C-DBDFF75F7C35}"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2D88EC-357B-4CA3-9A01-6DA03D210D0E}" type="slidenum">
              <a:rPr lang="en-IN" smtClean="0"/>
              <a:t>‹#›</a:t>
            </a:fld>
            <a:endParaRPr lang="en-IN"/>
          </a:p>
        </p:txBody>
      </p:sp>
    </p:spTree>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ED46EEB-5566-446B-A31C-DBDFF75F7C35}"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2D88EC-357B-4CA3-9A01-6DA03D210D0E}" type="slidenum">
              <a:rPr lang="en-IN" smtClean="0"/>
              <a:t>‹#›</a:t>
            </a:fld>
            <a:endParaRPr lang="en-IN"/>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ED46EEB-5566-446B-A31C-DBDFF75F7C35}"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2D88EC-357B-4CA3-9A01-6DA03D210D0E}" type="slidenum">
              <a:rPr lang="en-IN" smtClean="0"/>
              <a:t>‹#›</a:t>
            </a:fld>
            <a:endParaRPr lang="en-IN"/>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GB"/>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ED46EEB-5566-446B-A31C-DBDFF75F7C35}"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2D88EC-357B-4CA3-9A01-6DA03D210D0E}" type="slidenum">
              <a:rPr lang="en-IN" smtClean="0"/>
              <a:t>‹#›</a:t>
            </a:fld>
            <a:endParaRPr lang="en-IN"/>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ED46EEB-5566-446B-A31C-DBDFF75F7C35}"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2D88EC-357B-4CA3-9A01-6DA03D210D0E}" type="slidenum">
              <a:rPr lang="en-IN" smtClean="0"/>
              <a:t>‹#›</a:t>
            </a:fld>
            <a:endParaRPr lang="en-IN"/>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ED46EEB-5566-446B-A31C-DBDFF75F7C35}" type="datetimeFigureOut">
              <a:rPr lang="en-IN" smtClean="0"/>
              <a:t>27-05-2024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2D88EC-357B-4CA3-9A01-6DA03D210D0E}" type="slidenum">
              <a:rPr lang="en-IN" smtClean="0"/>
              <a:t>‹#›</a:t>
            </a:fld>
            <a:endParaRPr lang="en-IN"/>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ED46EEB-5566-446B-A31C-DBDFF75F7C35}" type="datetimeFigureOut">
              <a:rPr lang="en-IN" smtClean="0"/>
              <a:t>27-05-2024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2D88EC-357B-4CA3-9A01-6DA03D210D0E}" type="slidenum">
              <a:rPr lang="en-IN" smtClean="0"/>
              <a:t>‹#›</a:t>
            </a:fld>
            <a:endParaRPr lang="en-IN"/>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46EEB-5566-446B-A31C-DBDFF75F7C35}" type="datetimeFigureOut">
              <a:rPr lang="en-IN" smtClean="0"/>
              <a:t>27-05-2024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2D88EC-357B-4CA3-9A01-6DA03D210D0E}" type="slidenum">
              <a:rPr lang="en-IN" smtClean="0"/>
              <a:t>‹#›</a:t>
            </a:fld>
            <a:endParaRPr lang="en-IN"/>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EED46EEB-5566-446B-A31C-DBDFF75F7C35}"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2D88EC-357B-4CA3-9A01-6DA03D210D0E}" type="slidenum">
              <a:rPr lang="en-IN" smtClean="0"/>
              <a:t>‹#›</a:t>
            </a:fld>
            <a:endParaRPr lang="en-IN"/>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EED46EEB-5566-446B-A31C-DBDFF75F7C35}"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2D88EC-357B-4CA3-9A01-6DA03D210D0E}" type="slidenum">
              <a:rPr lang="en-IN" smtClean="0"/>
              <a:t>‹#›</a:t>
            </a:fld>
            <a:endParaRPr lang="en-IN"/>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ED46EEB-5566-446B-A31C-DBDFF75F7C35}" type="datetimeFigureOut">
              <a:rPr lang="en-IN" smtClean="0"/>
              <a:t>27-05-2024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42D88EC-357B-4CA3-9A01-6DA03D210D0E}"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slow">
    <p:wipe/>
  </p:transition>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p:cNvSpPr>
            <a:spLocks noGrp="1" noRot="1" noChangeAspect="1" noMove="1" noResize="1" noEditPoints="1" noAdjustHandles="1" noChangeArrowheads="1" noChangeShapeType="1" noTextEdit="1"/>
          </p:cNvSpPr>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nk and purple swirl&#10;&#10;Description automatically generated"/>
          <p:cNvPicPr>
            <a:picLocks noChangeAspect="1"/>
          </p:cNvPicPr>
          <p:nvPr/>
        </p:nvPicPr>
        <p:blipFill rotWithShape="1">
          <a:blip r:embed="rId3">
            <a:alphaModFix amt="40000"/>
          </a:blip>
          <a:srcRect t="6674" b="1489"/>
          <a:stretch>
            <a:fillRect/>
          </a:stretch>
        </p:blipFill>
        <p:spPr>
          <a:xfrm>
            <a:off x="-3175" y="10"/>
            <a:ext cx="12192000" cy="6857990"/>
          </a:xfrm>
          <a:prstGeom prst="rect">
            <a:avLst/>
          </a:prstGeom>
        </p:spPr>
      </p:pic>
      <p:sp>
        <p:nvSpPr>
          <p:cNvPr id="2" name="Title 1"/>
          <p:cNvSpPr>
            <a:spLocks noGrp="1"/>
          </p:cNvSpPr>
          <p:nvPr>
            <p:ph type="ctrTitle"/>
          </p:nvPr>
        </p:nvSpPr>
        <p:spPr>
          <a:xfrm>
            <a:off x="684212" y="685799"/>
            <a:ext cx="8001000" cy="2971801"/>
          </a:xfrm>
        </p:spPr>
        <p:txBody>
          <a:bodyPr>
            <a:normAutofit/>
          </a:bodyPr>
          <a:lstStyle/>
          <a:p>
            <a:r>
              <a:rPr lang="en-IN"/>
              <a:t>Unraveling Unemployment</a:t>
            </a:r>
          </a:p>
        </p:txBody>
      </p:sp>
      <p:sp>
        <p:nvSpPr>
          <p:cNvPr id="3" name="Subtitle 2"/>
          <p:cNvSpPr>
            <a:spLocks noGrp="1"/>
          </p:cNvSpPr>
          <p:nvPr>
            <p:ph type="subTitle" idx="1"/>
          </p:nvPr>
        </p:nvSpPr>
        <p:spPr>
          <a:xfrm>
            <a:off x="684212" y="3843867"/>
            <a:ext cx="6765100" cy="1947333"/>
          </a:xfrm>
        </p:spPr>
        <p:txBody>
          <a:bodyPr>
            <a:normAutofit/>
          </a:bodyPr>
          <a:lstStyle/>
          <a:p>
            <a:r>
              <a:rPr lang="en-US" dirty="0">
                <a:solidFill>
                  <a:schemeClr val="tx1"/>
                </a:solidFill>
              </a:rPr>
              <a:t>Project by: Cipher-Byte Technologies</a:t>
            </a:r>
          </a:p>
          <a:p>
            <a:r>
              <a:rPr lang="en-US" dirty="0">
                <a:solidFill>
                  <a:schemeClr val="tx1"/>
                </a:solidFill>
              </a:rPr>
              <a:t>Presented by: Naman Shrotriya</a:t>
            </a:r>
            <a:endParaRPr lang="en-IN" dirty="0">
              <a:solidFill>
                <a:schemeClr val="tx1"/>
              </a:solidFill>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0" advTm="7366"/>
    </mc:Choice>
    <mc:Fallback xmlns="">
      <p:transition advTm="736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1000" fill="hold"/>
                                        <p:tgtEl>
                                          <p:spTgt spid="5"/>
                                        </p:tgtEl>
                                        <p:attrNameLst>
                                          <p:attrName>ppt_w</p:attrName>
                                        </p:attrNameLst>
                                      </p:cBhvr>
                                      <p:tavLst>
                                        <p:tav tm="0">
                                          <p:val>
                                            <p:fltVal val="0"/>
                                          </p:val>
                                        </p:tav>
                                        <p:tav tm="100000">
                                          <p:val>
                                            <p:strVal val="#ppt_w"/>
                                          </p:val>
                                        </p:tav>
                                      </p:tavLst>
                                    </p:anim>
                                    <p:anim calcmode="lin" valueType="num">
                                      <p:cBhvr>
                                        <p:cTn id="21" dur="1000" fill="hold"/>
                                        <p:tgtEl>
                                          <p:spTgt spid="5"/>
                                        </p:tgtEl>
                                        <p:attrNameLst>
                                          <p:attrName>ppt_h</p:attrName>
                                        </p:attrNameLst>
                                      </p:cBhvr>
                                      <p:tavLst>
                                        <p:tav tm="0">
                                          <p:val>
                                            <p:fltVal val="0"/>
                                          </p:val>
                                        </p:tav>
                                        <p:tav tm="100000">
                                          <p:val>
                                            <p:strVal val="#ppt_h"/>
                                          </p:val>
                                        </p:tav>
                                      </p:tavLst>
                                    </p:anim>
                                    <p:anim calcmode="lin" valueType="num">
                                      <p:cBhvr>
                                        <p:cTn id="22" dur="1000" fill="hold"/>
                                        <p:tgtEl>
                                          <p:spTgt spid="5"/>
                                        </p:tgtEl>
                                        <p:attrNameLst>
                                          <p:attrName>style.rotation</p:attrName>
                                        </p:attrNameLst>
                                      </p:cBhvr>
                                      <p:tavLst>
                                        <p:tav tm="0">
                                          <p:val>
                                            <p:fltVal val="90"/>
                                          </p:val>
                                        </p:tav>
                                        <p:tav tm="100000">
                                          <p:val>
                                            <p:fltVal val="0"/>
                                          </p:val>
                                        </p:tav>
                                      </p:tavLst>
                                    </p:anim>
                                    <p:animEffect transition="in" filter="fade">
                                      <p:cBhvr>
                                        <p:cTn id="2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Grp="1" noUngrp="1" noRot="1" noChangeAspect="1" noMove="1" noResize="1"/>
          </p:cNvGrpSpPr>
          <p:nvPr/>
        </p:nvGrpSpPr>
        <p:grpSpPr>
          <a:xfrm>
            <a:off x="7773033" y="1420238"/>
            <a:ext cx="4415786" cy="4751961"/>
            <a:chOff x="9206969" y="2963333"/>
            <a:chExt cx="2981858" cy="3208867"/>
          </a:xfrm>
        </p:grpSpPr>
        <p:cxnSp>
          <p:nvCxnSpPr>
            <p:cNvPr id="11" name="Straight Connector 10"/>
            <p:cNvCxnSpPr/>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pic>
        <p:nvPicPr>
          <p:cNvPr id="3" name="Picture 2" descr="A screenshot of a computer&#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11" y="0"/>
            <a:ext cx="7744440" cy="6858000"/>
          </a:xfrm>
          <a:prstGeom prst="rect">
            <a:avLst/>
          </a:prstGeom>
        </p:spPr>
      </p:pic>
    </p:spTree>
  </p:cSld>
  <p:clrMapOvr>
    <a:masterClrMapping/>
  </p:clrMapOvr>
  <p:transition spd="slow" advTm="1440">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Grp="1" noUngrp="1" noRot="1" noChangeAspect="1" noMove="1" noResize="1"/>
          </p:cNvGrpSpPr>
          <p:nvPr/>
        </p:nvGrpSpPr>
        <p:grpSpPr>
          <a:xfrm>
            <a:off x="7773033" y="1420238"/>
            <a:ext cx="4415786" cy="4751961"/>
            <a:chOff x="9206969" y="2963333"/>
            <a:chExt cx="2981858" cy="3208867"/>
          </a:xfrm>
        </p:grpSpPr>
        <p:cxnSp>
          <p:nvCxnSpPr>
            <p:cNvPr id="11" name="Straight Connector 10"/>
            <p:cNvCxnSpPr/>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pic>
        <p:nvPicPr>
          <p:cNvPr id="3" name="Picture 2" descr="A screenshot of a computer screen&#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57" y="-2656"/>
            <a:ext cx="7712793" cy="6858000"/>
          </a:xfrm>
          <a:prstGeom prst="rect">
            <a:avLst/>
          </a:prstGeom>
        </p:spPr>
      </p:pic>
    </p:spTree>
  </p:cSld>
  <p:clrMapOvr>
    <a:masterClrMapping/>
  </p:clrMapOvr>
  <p:transition spd="slow" advTm="1325">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Grp="1" noUngrp="1" noRot="1" noChangeAspect="1" noMove="1" noResize="1"/>
          </p:cNvGrpSpPr>
          <p:nvPr/>
        </p:nvGrpSpPr>
        <p:grpSpPr>
          <a:xfrm>
            <a:off x="7773033" y="1420238"/>
            <a:ext cx="4415786" cy="4751961"/>
            <a:chOff x="9206969" y="2963333"/>
            <a:chExt cx="2981858" cy="3208867"/>
          </a:xfrm>
        </p:grpSpPr>
        <p:cxnSp>
          <p:nvCxnSpPr>
            <p:cNvPr id="11" name="Straight Connector 10"/>
            <p:cNvCxnSpPr/>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6" name="Subtitle 2"/>
          <p:cNvSpPr txBox="1"/>
          <p:nvPr/>
        </p:nvSpPr>
        <p:spPr>
          <a:xfrm>
            <a:off x="301841" y="186431"/>
            <a:ext cx="6935571" cy="6445188"/>
          </a:xfrm>
          <a:prstGeom prst="rect">
            <a:avLst/>
          </a:prstGeom>
        </p:spPr>
        <p:txBody>
          <a:bodyPr vert="horz" lIns="91440" tIns="45720" rIns="91440" bIns="45720" rtlCol="0" anchor="t">
            <a:normAutofit fontScale="92500" lnSpcReduction="1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dirty="0">
                <a:solidFill>
                  <a:schemeClr val="tx2">
                    <a:lumMod val="75000"/>
                  </a:schemeClr>
                </a:solidFill>
              </a:rPr>
              <a:t>Q1. What is the trend of the unemployment rate over time?</a:t>
            </a:r>
          </a:p>
          <a:p>
            <a:r>
              <a:rPr lang="en-US" sz="1900" dirty="0">
                <a:solidFill>
                  <a:schemeClr val="tx1"/>
                </a:solidFill>
              </a:rPr>
              <a:t>Answer: By analyzing the line plot , we can observe the fluctuation in the unemployment rate over different time periods. From the visualization, we can infer whether the unemployment rate has been increasing, decreasing, or remaining relatively stable over time</a:t>
            </a:r>
            <a:r>
              <a:rPr lang="en-US" dirty="0"/>
              <a:t>.</a:t>
            </a:r>
          </a:p>
          <a:p>
            <a:r>
              <a:rPr lang="en-US" dirty="0">
                <a:solidFill>
                  <a:schemeClr val="tx2">
                    <a:lumMod val="75000"/>
                  </a:schemeClr>
                </a:solidFill>
              </a:rPr>
              <a:t>Q2. What is the distribution of the unemployment rate across different regions?</a:t>
            </a:r>
          </a:p>
          <a:p>
            <a:r>
              <a:rPr lang="en-US" sz="1900" dirty="0">
                <a:solidFill>
                  <a:schemeClr val="tx1"/>
                </a:solidFill>
              </a:rPr>
              <a:t>Answer: The bar plot visualizes the average unemployment rate by region. By examining this plot, we can identify which regions have higher or lower unemployment rates on average compared to others.</a:t>
            </a:r>
          </a:p>
          <a:p>
            <a:r>
              <a:rPr lang="en-US" dirty="0">
                <a:solidFill>
                  <a:schemeClr val="tx2">
                    <a:lumMod val="75000"/>
                  </a:schemeClr>
                </a:solidFill>
              </a:rPr>
              <a:t>Q3. Is there any relationship between the unemployment rate and the labor participation rate?</a:t>
            </a:r>
          </a:p>
          <a:p>
            <a:r>
              <a:rPr lang="en-US" sz="1900" dirty="0">
                <a:solidFill>
                  <a:schemeClr val="tx1"/>
                </a:solidFill>
              </a:rPr>
              <a:t>Answer: The scatter plot illustrates the relationship between the unemployment rate and the labor participation rate. By analyzing this plot, we can determine whether there is a correlation between these two variables. Additionally, the color mapping to regions helps in identifying any regional patterns in this relationship.</a:t>
            </a:r>
            <a:endParaRPr lang="en-IN" sz="1900" dirty="0">
              <a:solidFill>
                <a:schemeClr val="tx1"/>
              </a:solidFill>
            </a:endParaRPr>
          </a:p>
          <a:p>
            <a:endParaRPr lang="en-IN" dirty="0">
              <a:solidFill>
                <a:schemeClr val="tx2">
                  <a:lumMod val="75000"/>
                </a:schemeClr>
              </a:solidFill>
            </a:endParaRPr>
          </a:p>
        </p:txBody>
      </p:sp>
    </p:spTree>
    <p:custDataLst>
      <p:tags r:id="rId1"/>
    </p:custDataLst>
  </p:cSld>
  <p:clrMapOvr>
    <a:masterClrMapping/>
  </p:clrMapOvr>
  <p:transition spd="slow" advTm="5478">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4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4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4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2000"/>
                                  </p:stCondLst>
                                  <p:iterate type="lt">
                                    <p:tmPct val="10000"/>
                                  </p:iterate>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4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2000"/>
                                  </p:stCondLst>
                                  <p:iterate type="lt">
                                    <p:tmPct val="10000"/>
                                  </p:iterate>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4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2000"/>
                                  </p:stCondLst>
                                  <p:iterate type="lt">
                                    <p:tmPct val="10000"/>
                                  </p:iterate>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4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Grp="1" noUngrp="1" noRot="1" noChangeAspect="1" noMove="1" noResize="1"/>
          </p:cNvGrpSpPr>
          <p:nvPr/>
        </p:nvGrpSpPr>
        <p:grpSpPr>
          <a:xfrm>
            <a:off x="7773033" y="1420238"/>
            <a:ext cx="4415786" cy="4751961"/>
            <a:chOff x="9206969" y="2963333"/>
            <a:chExt cx="2981858" cy="3208867"/>
          </a:xfrm>
        </p:grpSpPr>
        <p:cxnSp>
          <p:nvCxnSpPr>
            <p:cNvPr id="11" name="Straight Connector 10"/>
            <p:cNvCxnSpPr/>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6" name="Subtitle 2"/>
          <p:cNvSpPr txBox="1"/>
          <p:nvPr/>
        </p:nvSpPr>
        <p:spPr>
          <a:xfrm>
            <a:off x="301841" y="186430"/>
            <a:ext cx="6935571" cy="5291091"/>
          </a:xfrm>
          <a:prstGeom prst="rect">
            <a:avLst/>
          </a:prstGeom>
        </p:spPr>
        <p:txBody>
          <a:bodyPr vert="horz" lIns="91440" tIns="45720" rIns="91440" bIns="45720" rtlCol="0" anchor="t">
            <a:normAutofit fontScale="92500" lnSpcReduction="1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sz="2300" dirty="0">
                <a:solidFill>
                  <a:schemeClr val="tx2">
                    <a:lumMod val="75000"/>
                  </a:schemeClr>
                </a:solidFill>
              </a:rPr>
              <a:t>Q4. Are there any correlations among different numeric variables in the dataset?</a:t>
            </a:r>
          </a:p>
          <a:p>
            <a:r>
              <a:rPr lang="en-US" dirty="0">
                <a:solidFill>
                  <a:schemeClr val="tx1"/>
                </a:solidFill>
              </a:rPr>
              <a:t>Answer: The heatmap of the correlation matrix provides insights into the relationships between different numeric variables such as the unemployment rate, labor participation rate, etc. By examining the correlation coefficients, we can identify which variables are positively or negatively correlated with each other.</a:t>
            </a:r>
          </a:p>
          <a:p>
            <a:r>
              <a:rPr lang="en-US" sz="2300" dirty="0">
                <a:solidFill>
                  <a:schemeClr val="tx2">
                    <a:lumMod val="75000"/>
                  </a:schemeClr>
                </a:solidFill>
              </a:rPr>
              <a:t>Q5. How does the unemployment rate vary across different regions?</a:t>
            </a:r>
          </a:p>
          <a:p>
            <a:r>
              <a:rPr lang="en-US" dirty="0">
                <a:solidFill>
                  <a:schemeClr val="tx1"/>
                </a:solidFill>
              </a:rPr>
              <a:t>Answer: The pair-plot visualizes multiple relationships within the dataset, including the unemployment rate across different regions. By examining the pair-plot, we can observe how the unemployment rate varies within each region and whether there are any notable patterns or outliers.</a:t>
            </a:r>
          </a:p>
          <a:p>
            <a:endParaRPr lang="en-US" dirty="0">
              <a:solidFill>
                <a:schemeClr val="tx2">
                  <a:lumMod val="75000"/>
                </a:schemeClr>
              </a:solidFill>
            </a:endParaRPr>
          </a:p>
          <a:p>
            <a:endParaRPr lang="en-IN" dirty="0">
              <a:solidFill>
                <a:schemeClr val="tx2">
                  <a:lumMod val="75000"/>
                </a:schemeClr>
              </a:solidFill>
            </a:endParaRPr>
          </a:p>
        </p:txBody>
      </p:sp>
    </p:spTree>
    <p:custDataLst>
      <p:tags r:id="rId1"/>
    </p:custDataLst>
  </p:cSld>
  <p:clrMapOvr>
    <a:masterClrMapping/>
  </p:clrMapOvr>
  <p:transition spd="slow" advTm="5651">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4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4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4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2000"/>
                                  </p:stCondLst>
                                  <p:iterate type="lt">
                                    <p:tmPct val="10000"/>
                                  </p:iterate>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4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Grp="1" noUngrp="1" noRot="1" noChangeAspect="1" noMove="1" noResize="1"/>
          </p:cNvGrpSpPr>
          <p:nvPr/>
        </p:nvGrpSpPr>
        <p:grpSpPr>
          <a:xfrm>
            <a:off x="7773033" y="1420238"/>
            <a:ext cx="4415786" cy="4751961"/>
            <a:chOff x="9206969" y="2963333"/>
            <a:chExt cx="2981858" cy="3208867"/>
          </a:xfrm>
        </p:grpSpPr>
        <p:cxnSp>
          <p:nvCxnSpPr>
            <p:cNvPr id="18" name="Straight Connector 17"/>
            <p:cNvCxnSpPr/>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684212" y="216821"/>
            <a:ext cx="8420877" cy="1322773"/>
          </a:xfrm>
        </p:spPr>
        <p:txBody>
          <a:bodyPr>
            <a:normAutofit/>
          </a:bodyPr>
          <a:lstStyle/>
          <a:p>
            <a:r>
              <a:rPr lang="en-IN" dirty="0"/>
              <a:t>Conclusion</a:t>
            </a:r>
          </a:p>
        </p:txBody>
      </p:sp>
      <p:sp>
        <p:nvSpPr>
          <p:cNvPr id="3" name="Subtitle 2"/>
          <p:cNvSpPr>
            <a:spLocks noGrp="1"/>
          </p:cNvSpPr>
          <p:nvPr>
            <p:ph type="subTitle" idx="1"/>
          </p:nvPr>
        </p:nvSpPr>
        <p:spPr>
          <a:xfrm>
            <a:off x="684212" y="1668652"/>
            <a:ext cx="6400800" cy="4503547"/>
          </a:xfrm>
        </p:spPr>
        <p:txBody>
          <a:bodyPr>
            <a:normAutofit fontScale="92500" lnSpcReduction="10000"/>
          </a:bodyPr>
          <a:lstStyle/>
          <a:p>
            <a:pPr marL="342900" indent="-342900">
              <a:buFont typeface="Arial" panose="020B0604020202020204" pitchFamily="34" charset="0"/>
              <a:buChar char="•"/>
            </a:pPr>
            <a:r>
              <a:rPr lang="en-US" dirty="0"/>
              <a:t> </a:t>
            </a:r>
            <a:r>
              <a:rPr lang="en-US" dirty="0">
                <a:solidFill>
                  <a:schemeClr val="tx2">
                    <a:lumMod val="75000"/>
                  </a:schemeClr>
                </a:solidFill>
              </a:rPr>
              <a:t>The analysis of the unemployment data reveals fluctuating trends in the unemployment rate over time, indicating its dynamic nature. </a:t>
            </a:r>
          </a:p>
          <a:p>
            <a:pPr marL="342900" indent="-342900">
              <a:buFont typeface="Arial" panose="020B0604020202020204" pitchFamily="34" charset="0"/>
              <a:buChar char="•"/>
            </a:pPr>
            <a:r>
              <a:rPr lang="en-US" dirty="0">
                <a:solidFill>
                  <a:schemeClr val="tx2">
                    <a:lumMod val="75000"/>
                  </a:schemeClr>
                </a:solidFill>
              </a:rPr>
              <a:t>Regional disparities exist, with some regions exhibiting higher average unemployment rates.</a:t>
            </a:r>
          </a:p>
          <a:p>
            <a:pPr marL="342900" indent="-342900">
              <a:buFont typeface="Arial" panose="020B0604020202020204" pitchFamily="34" charset="0"/>
              <a:buChar char="•"/>
            </a:pPr>
            <a:r>
              <a:rPr lang="en-US" dirty="0">
                <a:solidFill>
                  <a:schemeClr val="tx2">
                    <a:lumMod val="75000"/>
                  </a:schemeClr>
                </a:solidFill>
              </a:rPr>
              <a:t> The scatter plot suggests a potential negative correlation between unemployment rate and labor participation.</a:t>
            </a:r>
          </a:p>
          <a:p>
            <a:pPr marL="342900" indent="-342900">
              <a:buFont typeface="Arial" panose="020B0604020202020204" pitchFamily="34" charset="0"/>
              <a:buChar char="•"/>
            </a:pPr>
            <a:r>
              <a:rPr lang="en-US" dirty="0">
                <a:solidFill>
                  <a:schemeClr val="tx2">
                    <a:lumMod val="75000"/>
                  </a:schemeClr>
                </a:solidFill>
              </a:rPr>
              <a:t> Additionally, the correlation matrix highlights relationships among variables. Overall, the analysis underscores the need for targeted interventions to address regional disparities and promote labor market participation for economic stability.</a:t>
            </a:r>
            <a:endParaRPr lang="en-IN" dirty="0">
              <a:solidFill>
                <a:schemeClr val="tx2">
                  <a:lumMod val="7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2965">
        <p:wipe/>
      </p:transition>
    </mc:Choice>
    <mc:Fallback xmlns="">
      <p:transition spd="slow" advTm="2965">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Grp="1" noUngrp="1" noRot="1" noChangeAspect="1" noMove="1" noResize="1"/>
          </p:cNvGrpSpPr>
          <p:nvPr/>
        </p:nvGrpSpPr>
        <p:grpSpPr>
          <a:xfrm>
            <a:off x="7773033" y="1420238"/>
            <a:ext cx="4415786" cy="4751961"/>
            <a:chOff x="9206969" y="2963333"/>
            <a:chExt cx="2981858" cy="3208867"/>
          </a:xfrm>
        </p:grpSpPr>
        <p:cxnSp>
          <p:nvCxnSpPr>
            <p:cNvPr id="11" name="Straight Connector 10"/>
            <p:cNvCxnSpPr/>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79975" y="472417"/>
            <a:ext cx="7989850" cy="609627"/>
          </a:xfrm>
        </p:spPr>
        <p:txBody>
          <a:bodyPr>
            <a:normAutofit fontScale="90000"/>
          </a:bodyPr>
          <a:lstStyle/>
          <a:p>
            <a:r>
              <a:rPr lang="en-IN" sz="3600" dirty="0"/>
              <a:t>Data Loading and Cleaning</a:t>
            </a:r>
          </a:p>
        </p:txBody>
      </p:sp>
      <p:sp>
        <p:nvSpPr>
          <p:cNvPr id="3" name="Subtitle 2"/>
          <p:cNvSpPr>
            <a:spLocks noGrp="1"/>
          </p:cNvSpPr>
          <p:nvPr>
            <p:ph type="subTitle" idx="1"/>
          </p:nvPr>
        </p:nvSpPr>
        <p:spPr>
          <a:xfrm>
            <a:off x="79975" y="2029704"/>
            <a:ext cx="9520447" cy="2585208"/>
          </a:xfrm>
        </p:spPr>
        <p:txBody>
          <a:bodyPr>
            <a:normAutofit/>
          </a:bodyPr>
          <a:lstStyle/>
          <a:p>
            <a:r>
              <a:rPr lang="en-IN" sz="2400" dirty="0">
                <a:solidFill>
                  <a:schemeClr val="tx2">
                    <a:lumMod val="75000"/>
                  </a:schemeClr>
                </a:solidFill>
              </a:rPr>
              <a:t>Imported necessary libraries: Pandas, NumPy, Matplotlib, Seaborn. Loaded the dataset from 'unemployment_data.xlsx'. Checked for missing values: None found. Dropped rows with missing values.</a:t>
            </a:r>
          </a:p>
        </p:txBody>
      </p:sp>
    </p:spTree>
  </p:cSld>
  <p:clrMapOvr>
    <a:masterClrMapping/>
  </p:clrMapOvr>
  <p:transition spd="slow" advTm="917">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Grp="1" noUngrp="1" noRot="1" noChangeAspect="1" noMove="1" noResize="1"/>
          </p:cNvGrpSpPr>
          <p:nvPr/>
        </p:nvGrpSpPr>
        <p:grpSpPr>
          <a:xfrm>
            <a:off x="7773033" y="1420238"/>
            <a:ext cx="4415786" cy="4751961"/>
            <a:chOff x="9206969" y="2963333"/>
            <a:chExt cx="2981858" cy="3208867"/>
          </a:xfrm>
        </p:grpSpPr>
        <p:cxnSp>
          <p:nvCxnSpPr>
            <p:cNvPr id="11" name="Straight Connector 10"/>
            <p:cNvCxnSpPr/>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pic>
        <p:nvPicPr>
          <p:cNvPr id="5" name="Picture 4" descr="A screenshot of a computer&#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02" y="0"/>
            <a:ext cx="5666528" cy="6858000"/>
          </a:xfrm>
          <a:prstGeom prst="rect">
            <a:avLst/>
          </a:prstGeom>
        </p:spPr>
      </p:pic>
      <p:pic>
        <p:nvPicPr>
          <p:cNvPr id="18" name="Picture 17" descr="A screenshot of a computer progra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9373" y="0"/>
            <a:ext cx="5590008" cy="6858000"/>
          </a:xfrm>
          <a:prstGeom prst="rect">
            <a:avLst/>
          </a:prstGeom>
        </p:spPr>
      </p:pic>
    </p:spTree>
  </p:cSld>
  <p:clrMapOvr>
    <a:masterClrMapping/>
  </p:clrMapOvr>
  <p:transition spd="slow" advTm="1094">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0" name="Rectangle 1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a:grpSpLocks noGrp="1" noUngrp="1" noRot="1" noChangeAspect="1" noMove="1" noResize="1"/>
          </p:cNvGrpSpPr>
          <p:nvPr/>
        </p:nvGrpSpPr>
        <p:grpSpPr>
          <a:xfrm>
            <a:off x="7773033" y="1420238"/>
            <a:ext cx="4415786" cy="4751961"/>
            <a:chOff x="9206969" y="2963333"/>
            <a:chExt cx="2981858" cy="3208867"/>
          </a:xfrm>
        </p:grpSpPr>
        <p:cxnSp>
          <p:nvCxnSpPr>
            <p:cNvPr id="23" name="Straight Connector 22"/>
            <p:cNvCxnSpPr/>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684211" y="685799"/>
            <a:ext cx="8420877" cy="2971801"/>
          </a:xfrm>
        </p:spPr>
        <p:txBody>
          <a:bodyPr>
            <a:normAutofit/>
          </a:bodyPr>
          <a:lstStyle/>
          <a:p>
            <a:r>
              <a:rPr lang="en-IN"/>
              <a:t>Exploratory Data Analysis (EDA)</a:t>
            </a:r>
          </a:p>
        </p:txBody>
      </p:sp>
      <p:sp>
        <p:nvSpPr>
          <p:cNvPr id="3" name="Subtitle 2"/>
          <p:cNvSpPr>
            <a:spLocks noGrp="1"/>
          </p:cNvSpPr>
          <p:nvPr>
            <p:ph type="subTitle" idx="1"/>
          </p:nvPr>
        </p:nvSpPr>
        <p:spPr>
          <a:xfrm>
            <a:off x="684212" y="3843867"/>
            <a:ext cx="6400800" cy="1947333"/>
          </a:xfrm>
        </p:spPr>
        <p:txBody>
          <a:bodyPr>
            <a:normAutofit/>
          </a:bodyPr>
          <a:lstStyle/>
          <a:p>
            <a:pPr>
              <a:lnSpc>
                <a:spcPct val="90000"/>
              </a:lnSpc>
            </a:pPr>
            <a:r>
              <a:rPr lang="en-US" sz="1600">
                <a:solidFill>
                  <a:schemeClr val="tx2">
                    <a:lumMod val="75000"/>
                  </a:schemeClr>
                </a:solidFill>
              </a:rPr>
              <a:t>Summary statistics: Descriptive statistics of the dataset. Visualizations: Line plot of Unemployment Rate over time, Histogram of Unemployment Rate, Bar plot of Average Unemployment Rate by Region, Scatter plot of Unemployment Rate vs. Labour Participation Rate with color mapping to Region, Heatmap of Correlation Matrix, Pairplot to visualize relationships between multiple variables.</a:t>
            </a:r>
            <a:endParaRPr lang="en-IN" sz="1600">
              <a:solidFill>
                <a:schemeClr val="tx2">
                  <a:lumMod val="75000"/>
                </a:schemeClr>
              </a:solidFill>
            </a:endParaRPr>
          </a:p>
        </p:txBody>
      </p:sp>
    </p:spTree>
  </p:cSld>
  <p:clrMapOvr>
    <a:masterClrMapping/>
  </p:clrMapOvr>
  <p:transition spd="slow" advTm="2725">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0" name="Rectangle 1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a:grpSpLocks noGrp="1" noUngrp="1" noRot="1" noChangeAspect="1" noMove="1" noResize="1"/>
          </p:cNvGrpSpPr>
          <p:nvPr/>
        </p:nvGrpSpPr>
        <p:grpSpPr>
          <a:xfrm>
            <a:off x="7773033" y="1420238"/>
            <a:ext cx="4415786" cy="4751961"/>
            <a:chOff x="9206969" y="2963333"/>
            <a:chExt cx="2981858" cy="3208867"/>
          </a:xfrm>
        </p:grpSpPr>
        <p:cxnSp>
          <p:nvCxnSpPr>
            <p:cNvPr id="23" name="Straight Connector 22"/>
            <p:cNvCxnSpPr/>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pic>
        <p:nvPicPr>
          <p:cNvPr id="9" name="Picture 8" descr="A screenshot of a computer&#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861" y="201462"/>
            <a:ext cx="7742159" cy="5536865"/>
          </a:xfrm>
          <a:prstGeom prst="rect">
            <a:avLst/>
          </a:prstGeom>
        </p:spPr>
      </p:pic>
    </p:spTree>
  </p:cSld>
  <p:clrMapOvr>
    <a:masterClrMapping/>
  </p:clrMapOvr>
  <p:transition spd="slow" advTm="1164">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Grp="1" noUngrp="1" noRot="1" noChangeAspect="1" noMove="1" noResize="1"/>
          </p:cNvGrpSpPr>
          <p:nvPr/>
        </p:nvGrpSpPr>
        <p:grpSpPr>
          <a:xfrm>
            <a:off x="7773033" y="1420238"/>
            <a:ext cx="4415786" cy="4751961"/>
            <a:chOff x="9206969" y="2963333"/>
            <a:chExt cx="2981858" cy="3208867"/>
          </a:xfrm>
        </p:grpSpPr>
        <p:cxnSp>
          <p:nvCxnSpPr>
            <p:cNvPr id="11" name="Straight Connector 10"/>
            <p:cNvCxnSpPr/>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pic>
        <p:nvPicPr>
          <p:cNvPr id="16" name="Picture 15" descr="A screen shot of a graph&#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769851" cy="6858000"/>
          </a:xfrm>
          <a:prstGeom prst="rect">
            <a:avLst/>
          </a:prstGeom>
        </p:spPr>
      </p:pic>
    </p:spTree>
  </p:cSld>
  <p:clrMapOvr>
    <a:masterClrMapping/>
  </p:clrMapOvr>
  <p:transition spd="slow" advTm="1049">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Grp="1" noUngrp="1" noRot="1" noChangeAspect="1" noMove="1" noResize="1"/>
          </p:cNvGrpSpPr>
          <p:nvPr/>
        </p:nvGrpSpPr>
        <p:grpSpPr>
          <a:xfrm>
            <a:off x="7773033" y="1420238"/>
            <a:ext cx="4415786" cy="4751961"/>
            <a:chOff x="9206969" y="2963333"/>
            <a:chExt cx="2981858" cy="3208867"/>
          </a:xfrm>
        </p:grpSpPr>
        <p:cxnSp>
          <p:nvCxnSpPr>
            <p:cNvPr id="11" name="Straight Connector 10"/>
            <p:cNvCxnSpPr/>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pic>
        <p:nvPicPr>
          <p:cNvPr id="16" name="Picture 15" descr="A screen shot of a graph&#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4" y="-1"/>
            <a:ext cx="7672947" cy="6997959"/>
          </a:xfrm>
          <a:prstGeom prst="rect">
            <a:avLst/>
          </a:prstGeom>
        </p:spPr>
      </p:pic>
    </p:spTree>
  </p:cSld>
  <p:clrMapOvr>
    <a:masterClrMapping/>
  </p:clrMapOvr>
  <p:transition spd="slow" advTm="1050">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Grp="1" noUngrp="1" noRot="1" noChangeAspect="1" noMove="1" noResize="1"/>
          </p:cNvGrpSpPr>
          <p:nvPr/>
        </p:nvGrpSpPr>
        <p:grpSpPr>
          <a:xfrm>
            <a:off x="7773033" y="1420238"/>
            <a:ext cx="4415786" cy="4751961"/>
            <a:chOff x="9206969" y="2963333"/>
            <a:chExt cx="2981858" cy="3208867"/>
          </a:xfrm>
        </p:grpSpPr>
        <p:cxnSp>
          <p:nvCxnSpPr>
            <p:cNvPr id="11" name="Straight Connector 10"/>
            <p:cNvCxnSpPr/>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pic>
        <p:nvPicPr>
          <p:cNvPr id="3" name="Picture 2" descr="A screen shot of a graph&#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1" y="0"/>
            <a:ext cx="7766670" cy="6858000"/>
          </a:xfrm>
          <a:prstGeom prst="rect">
            <a:avLst/>
          </a:prstGeom>
        </p:spPr>
      </p:pic>
    </p:spTree>
  </p:cSld>
  <p:clrMapOvr>
    <a:masterClrMapping/>
  </p:clrMapOvr>
  <p:transition spd="slow" advTm="1279">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Grp="1" noUngrp="1" noRot="1" noChangeAspect="1" noMove="1" noResize="1"/>
          </p:cNvGrpSpPr>
          <p:nvPr/>
        </p:nvGrpSpPr>
        <p:grpSpPr>
          <a:xfrm>
            <a:off x="7773033" y="1420238"/>
            <a:ext cx="4415786" cy="4751961"/>
            <a:chOff x="9206969" y="2963333"/>
            <a:chExt cx="2981858" cy="3208867"/>
          </a:xfrm>
        </p:grpSpPr>
        <p:cxnSp>
          <p:nvCxnSpPr>
            <p:cNvPr id="11" name="Straight Connector 10"/>
            <p:cNvCxnSpPr/>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pic>
        <p:nvPicPr>
          <p:cNvPr id="3" name="Picture 2" descr="A screen shot of a computer code&#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3" y="6493"/>
            <a:ext cx="10503086" cy="1549315"/>
          </a:xfrm>
          <a:prstGeom prst="rect">
            <a:avLst/>
          </a:prstGeom>
        </p:spPr>
      </p:pic>
      <p:pic>
        <p:nvPicPr>
          <p:cNvPr id="5" name="Picture 4" descr="A graph showing the amount of unemployment&#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89" y="1549315"/>
            <a:ext cx="7742561" cy="5302192"/>
          </a:xfrm>
          <a:prstGeom prst="rect">
            <a:avLst/>
          </a:prstGeom>
        </p:spPr>
      </p:pic>
    </p:spTree>
  </p:cSld>
  <p:clrMapOvr>
    <a:masterClrMapping/>
  </p:clrMapOvr>
  <p:transition spd="slow" advTm="1394">
    <p:wipe/>
  </p:transition>
</p:sld>
</file>

<file path=ppt/tags/tag1.xml><?xml version="1.0" encoding="utf-8"?>
<p:tagLst xmlns:a="http://schemas.openxmlformats.org/drawingml/2006/main" xmlns:r="http://schemas.openxmlformats.org/officeDocument/2006/relationships" xmlns:p="http://schemas.openxmlformats.org/presentationml/2006/main">
  <p:tag name="TIMING" val="|4.533|1.134"/>
</p:tagLst>
</file>

<file path=ppt/tags/tag2.xml><?xml version="1.0" encoding="utf-8"?>
<p:tagLst xmlns:a="http://schemas.openxmlformats.org/drawingml/2006/main" xmlns:r="http://schemas.openxmlformats.org/officeDocument/2006/relationships" xmlns:p="http://schemas.openxmlformats.org/presentationml/2006/main">
  <p:tag name="TIMING" val="|0.811|0.576|0.47|0.398"/>
</p:tagLst>
</file>

<file path=ppt/tags/tag3.xml><?xml version="1.0" encoding="utf-8"?>
<p:tagLst xmlns:a="http://schemas.openxmlformats.org/drawingml/2006/main" xmlns:r="http://schemas.openxmlformats.org/officeDocument/2006/relationships" xmlns:p="http://schemas.openxmlformats.org/presentationml/2006/main">
  <p:tag name="TIMING" val="|0.469|0.803|0.875"/>
</p:tagLst>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503</Words>
  <Application>Microsoft Office PowerPoint</Application>
  <PresentationFormat>Widescreen</PresentationFormat>
  <Paragraphs>22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Slice</vt:lpstr>
      <vt:lpstr>Unraveling Unemployment</vt:lpstr>
      <vt:lpstr>Data Loading and Cleaning</vt:lpstr>
      <vt:lpstr>PowerPoint Presentation</vt:lpstr>
      <vt:lpstr>Exploratory Data Analysis (EDA)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Unraveling Unemployment</dc:title>
  <dc:creator>Naman Shrotriya</dc:creator>
  <cp:lastModifiedBy>Naman Shrotriya</cp:lastModifiedBy>
  <cp:revision>3</cp:revision>
  <dcterms:created xsi:type="dcterms:W3CDTF">2024-05-27T08:38:00Z</dcterms:created>
  <dcterms:modified xsi:type="dcterms:W3CDTF">2024-05-27T10:24:39Z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62527F36B031487181EDAB129553AC3D_13</vt:lpwstr>
  </property>
  <property fmtid="{D5CDD505-2E9C-101B-9397-08002B2CF9AE}" pid="3" name="KSOProductBuildVer">
    <vt:lpwstr>1033-12.2.0.16909</vt:lpwstr>
  </property>
</Properties>
</file>