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5" r:id="rId2"/>
  </p:sldMasterIdLst>
  <p:notesMasterIdLst>
    <p:notesMasterId r:id="rId18"/>
  </p:notesMasterIdLst>
  <p:sldIdLst>
    <p:sldId id="256" r:id="rId3"/>
    <p:sldId id="257" r:id="rId4"/>
    <p:sldId id="258" r:id="rId5"/>
    <p:sldId id="260" r:id="rId6"/>
    <p:sldId id="268" r:id="rId7"/>
    <p:sldId id="261" r:id="rId8"/>
    <p:sldId id="259" r:id="rId9"/>
    <p:sldId id="263" r:id="rId10"/>
    <p:sldId id="264" r:id="rId11"/>
    <p:sldId id="266" r:id="rId12"/>
    <p:sldId id="262" r:id="rId13"/>
    <p:sldId id="267" r:id="rId14"/>
    <p:sldId id="269" r:id="rId15"/>
    <p:sldId id="270" r:id="rId16"/>
    <p:sldId id="271" r:id="rId17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r5Pk8WyhDZROSItmsIXpJoYRG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19D2C7-777B-416D-8AD1-04497D5A5EA5}">
  <a:tblStyle styleId="{0319D2C7-777B-416D-8AD1-04497D5A5E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8FAFC"/>
          </a:solidFill>
        </a:fill>
      </a:tcStyle>
    </a:wholeTbl>
    <a:band1H>
      <a:tcTxStyle/>
      <a:tcStyle>
        <a:tcBdr/>
        <a:fill>
          <a:solidFill>
            <a:srgbClr val="F0F5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0F5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366" name="Google Shape;3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453" name="Google Shape;4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418" name="Google Shape;4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465" name="Google Shape;4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481" name="Google Shape;4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desired bit error rate (BER) should be considered when selecting LDPC code parameters. Higher-performance LDPC codes may be required for applications that demand extremely low error rates.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applications with strict latency requirements, the decoding algorithm's computational complexity and convergence speed should be carefully evaluated.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code's throughput, which is the rate at which data can be transmitted, is another important factor to consider.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 dirty="0"/>
          </a:p>
        </p:txBody>
      </p:sp>
      <p:sp>
        <p:nvSpPr>
          <p:cNvPr id="493" name="Google Shape;4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502" name="Google Shape;5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372" name="Google Shape;3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380" name="Google Shape;3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400" name="Google Shape;4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3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473" name="Google Shape;4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410" name="Google Shape;4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392" name="Google Shape;3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426" name="Google Shape;4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 txBox="1">
            <a:spLocks noGrp="1"/>
          </p:cNvSpPr>
          <p:nvPr>
            <p:ph type="body" idx="1"/>
          </p:nvPr>
        </p:nvSpPr>
        <p:spPr>
          <a:xfrm>
            <a:off x="479394" y="4925407"/>
            <a:ext cx="6145276" cy="40298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435" name="Google Shape;4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icture" type="title">
  <p:cSld name="TITL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/>
          <p:cNvPicPr preferRelativeResize="0"/>
          <p:nvPr/>
        </p:nvPicPr>
        <p:blipFill rotWithShape="1">
          <a:blip r:embed="rId2">
            <a:alphaModFix/>
          </a:blip>
          <a:srcRect l="19322" t="21730" r="39006" b="36602"/>
          <a:stretch/>
        </p:blipFill>
        <p:spPr>
          <a:xfrm>
            <a:off x="1361" y="421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561498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4986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/>
          <p:nvPr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icture 3">
  <p:cSld name="Title picture 3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33"/>
          <p:cNvPicPr preferRelativeResize="0"/>
          <p:nvPr/>
        </p:nvPicPr>
        <p:blipFill rotWithShape="1">
          <a:blip r:embed="rId2">
            <a:alphaModFix/>
          </a:blip>
          <a:srcRect l="20183" t="26979" r="38146" b="31353"/>
          <a:stretch/>
        </p:blipFill>
        <p:spPr>
          <a:xfrm>
            <a:off x="1358" y="424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3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561498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4986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/>
          <p:nvPr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93" name="Google Shape;9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icture 4">
  <p:cSld name="Title picture 4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4"/>
          <p:cNvPicPr preferRelativeResize="0"/>
          <p:nvPr/>
        </p:nvPicPr>
        <p:blipFill rotWithShape="1">
          <a:blip r:embed="rId2">
            <a:alphaModFix/>
          </a:blip>
          <a:srcRect l="21675" t="21705" r="36126" b="36101"/>
          <a:stretch/>
        </p:blipFill>
        <p:spPr>
          <a:xfrm>
            <a:off x="0" y="424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4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561498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4986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34"/>
          <p:cNvSpPr txBox="1"/>
          <p:nvPr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99" name="Google Shape;9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4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olor fill">
  <p:cSld name="Title color fill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5"/>
          <p:cNvSpPr txBox="1">
            <a:spLocks noGrp="1"/>
          </p:cNvSpPr>
          <p:nvPr>
            <p:ph type="ctrTitle"/>
          </p:nvPr>
        </p:nvSpPr>
        <p:spPr>
          <a:xfrm>
            <a:off x="627063" y="1414800"/>
            <a:ext cx="8207375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8207374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35"/>
          <p:cNvSpPr txBox="1"/>
          <p:nvPr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106" name="Google Shape;1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5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picture">
  <p:cSld name="Chapter title picture"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6"/>
          <p:cNvPicPr preferRelativeResize="0"/>
          <p:nvPr/>
        </p:nvPicPr>
        <p:blipFill rotWithShape="1">
          <a:blip r:embed="rId2">
            <a:alphaModFix/>
          </a:blip>
          <a:srcRect l="19322" t="21730" r="39006" b="36602"/>
          <a:stretch/>
        </p:blipFill>
        <p:spPr>
          <a:xfrm>
            <a:off x="1361" y="421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6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561498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6000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36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113" name="Google Shape;11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6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picture 2">
  <p:cSld name="Chapter title picture 2"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7"/>
          <p:cNvPicPr preferRelativeResize="0"/>
          <p:nvPr/>
        </p:nvPicPr>
        <p:blipFill rotWithShape="1">
          <a:blip r:embed="rId2">
            <a:alphaModFix/>
          </a:blip>
          <a:srcRect l="17845" t="23917" r="40483" b="34415"/>
          <a:stretch/>
        </p:blipFill>
        <p:spPr>
          <a:xfrm>
            <a:off x="0" y="636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7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561498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6000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37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122" name="Google Shape;1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7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picture 3">
  <p:cSld name="Chapter title picture 3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8"/>
          <p:cNvPicPr preferRelativeResize="0"/>
          <p:nvPr/>
        </p:nvPicPr>
        <p:blipFill rotWithShape="1">
          <a:blip r:embed="rId2">
            <a:alphaModFix/>
          </a:blip>
          <a:srcRect l="20183" t="26979" r="38146" b="31353"/>
          <a:stretch/>
        </p:blipFill>
        <p:spPr>
          <a:xfrm>
            <a:off x="1358" y="424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8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561498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6000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38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131" name="Google Shape;13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8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picture 4">
  <p:cSld name="Chapter title picture 4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9"/>
          <p:cNvPicPr preferRelativeResize="0"/>
          <p:nvPr/>
        </p:nvPicPr>
        <p:blipFill rotWithShape="1">
          <a:blip r:embed="rId2">
            <a:alphaModFix/>
          </a:blip>
          <a:srcRect l="21675" t="21705" r="36126" b="36101"/>
          <a:stretch/>
        </p:blipFill>
        <p:spPr>
          <a:xfrm>
            <a:off x="0" y="424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9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561498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6000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39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140" name="Google Shape;14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9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color fill">
  <p:cSld name="Chapter title color fill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"/>
          <p:cNvSpPr txBox="1">
            <a:spLocks noGrp="1"/>
          </p:cNvSpPr>
          <p:nvPr>
            <p:ph type="ctrTitle"/>
          </p:nvPr>
        </p:nvSpPr>
        <p:spPr>
          <a:xfrm>
            <a:off x="627063" y="1414800"/>
            <a:ext cx="8207375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  <a:defRPr sz="4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0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8208000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1500" b="0">
                <a:solidFill>
                  <a:schemeClr val="accent2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40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0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40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151" name="Google Shape;15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4163" y="468926"/>
            <a:ext cx="1439999" cy="49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color fill 2">
  <p:cSld name="Chapter title color fill 2"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1"/>
          <p:cNvSpPr txBox="1">
            <a:spLocks noGrp="1"/>
          </p:cNvSpPr>
          <p:nvPr>
            <p:ph type="ctrTitle"/>
          </p:nvPr>
        </p:nvSpPr>
        <p:spPr>
          <a:xfrm>
            <a:off x="627063" y="1414800"/>
            <a:ext cx="8207375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8208000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41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157" name="Google Shape;15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1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color fill 3">
  <p:cSld name="Chapter title color fill 3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2"/>
          <p:cNvSpPr txBox="1">
            <a:spLocks noGrp="1"/>
          </p:cNvSpPr>
          <p:nvPr>
            <p:ph type="ctrTitle"/>
          </p:nvPr>
        </p:nvSpPr>
        <p:spPr>
          <a:xfrm>
            <a:off x="627063" y="1414800"/>
            <a:ext cx="8207375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8208000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">
  <p:cSld name="Image + Index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2"/>
          <p:cNvPicPr preferRelativeResize="0"/>
          <p:nvPr/>
        </p:nvPicPr>
        <p:blipFill rotWithShape="1">
          <a:blip r:embed="rId2">
            <a:alphaModFix/>
          </a:blip>
          <a:srcRect l="16122" t="21730" r="42205" b="36602"/>
          <a:stretch/>
        </p:blipFill>
        <p:spPr>
          <a:xfrm>
            <a:off x="1360" y="425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">
  <p:cSld name="Image + Index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2">
            <a:alphaModFix/>
          </a:blip>
          <a:srcRect l="16122" t="21730" r="42205" b="36602"/>
          <a:stretch/>
        </p:blipFill>
        <p:spPr>
          <a:xfrm>
            <a:off x="1360" y="425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>
  <p:cSld name="Text + Index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3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 2">
  <p:cSld name="Text + Index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4"/>
          <p:cNvSpPr txBox="1">
            <a:spLocks noGrp="1"/>
          </p:cNvSpPr>
          <p:nvPr>
            <p:ph type="body" idx="1"/>
          </p:nvPr>
        </p:nvSpPr>
        <p:spPr>
          <a:xfrm>
            <a:off x="627063" y="1703388"/>
            <a:ext cx="21600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08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 b="1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44"/>
          <p:cNvSpPr txBox="1">
            <a:spLocks noGrp="1"/>
          </p:cNvSpPr>
          <p:nvPr>
            <p:ph type="body" idx="2"/>
          </p:nvPr>
        </p:nvSpPr>
        <p:spPr>
          <a:xfrm>
            <a:off x="2930732" y="1703388"/>
            <a:ext cx="21600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08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 b="1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44"/>
          <p:cNvSpPr txBox="1">
            <a:spLocks noGrp="1"/>
          </p:cNvSpPr>
          <p:nvPr>
            <p:ph type="body" idx="3"/>
          </p:nvPr>
        </p:nvSpPr>
        <p:spPr>
          <a:xfrm>
            <a:off x="5234400" y="1703388"/>
            <a:ext cx="21600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08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 b="1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4"/>
          <p:cNvSpPr txBox="1">
            <a:spLocks noGrp="1"/>
          </p:cNvSpPr>
          <p:nvPr>
            <p:ph type="body" idx="4"/>
          </p:nvPr>
        </p:nvSpPr>
        <p:spPr>
          <a:xfrm>
            <a:off x="627063" y="3862388"/>
            <a:ext cx="21600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08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 b="1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body" idx="5"/>
          </p:nvPr>
        </p:nvSpPr>
        <p:spPr>
          <a:xfrm>
            <a:off x="2930732" y="3862388"/>
            <a:ext cx="21600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08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 b="1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4"/>
          <p:cNvSpPr txBox="1">
            <a:spLocks noGrp="1"/>
          </p:cNvSpPr>
          <p:nvPr>
            <p:ph type="body" idx="6"/>
          </p:nvPr>
        </p:nvSpPr>
        <p:spPr>
          <a:xfrm>
            <a:off x="5234400" y="3862388"/>
            <a:ext cx="21600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08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  <a:defRPr b="1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4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>
  <p:cSld name="Free Conte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5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5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5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color fill">
  <p:cSld name="Free Content color fil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/>
          <p:nvPr/>
        </p:nvSpPr>
        <p:spPr>
          <a:xfrm>
            <a:off x="0" y="1414800"/>
            <a:ext cx="12191999" cy="4752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6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6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6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6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large image">
  <p:cSld name="Single large imag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"/>
          <p:cNvSpPr>
            <a:spLocks noGrp="1"/>
          </p:cNvSpPr>
          <p:nvPr>
            <p:ph type="pic" idx="2"/>
          </p:nvPr>
        </p:nvSpPr>
        <p:spPr>
          <a:xfrm>
            <a:off x="0" y="1414800"/>
            <a:ext cx="12191999" cy="4752975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47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7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7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7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ingle large image without footer">
  <p:cSld name="Single large image without foot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8"/>
          <p:cNvSpPr>
            <a:spLocks noGrp="1"/>
          </p:cNvSpPr>
          <p:nvPr>
            <p:ph type="pic" idx="2"/>
          </p:nvPr>
        </p:nvSpPr>
        <p:spPr>
          <a:xfrm>
            <a:off x="0" y="1414800"/>
            <a:ext cx="12192000" cy="5443199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8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8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8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8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eed image">
  <p:cSld name="Full bleed image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215" name="Google Shape;215;p49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9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9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9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statement">
  <p:cSld name="Big statement"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221" name="Google Shape;221;p50"/>
          <p:cNvSpPr txBox="1">
            <a:spLocks noGrp="1"/>
          </p:cNvSpPr>
          <p:nvPr>
            <p:ph type="title"/>
          </p:nvPr>
        </p:nvSpPr>
        <p:spPr>
          <a:xfrm>
            <a:off x="6350" y="4798"/>
            <a:ext cx="6235700" cy="587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900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0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0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0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>
  <p:cSld name="One object (large)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1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1"/>
          <p:cNvSpPr txBox="1">
            <a:spLocks noGrp="1"/>
          </p:cNvSpPr>
          <p:nvPr>
            <p:ph type="body" idx="1"/>
          </p:nvPr>
        </p:nvSpPr>
        <p:spPr>
          <a:xfrm>
            <a:off x="627063" y="1414800"/>
            <a:ext cx="82073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51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1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1"/>
          <p:cNvSpPr txBox="1">
            <a:spLocks noGrp="1"/>
          </p:cNvSpPr>
          <p:nvPr>
            <p:ph type="sldNum" idx="12"/>
          </p:nvPr>
        </p:nvSpPr>
        <p:spPr>
          <a:xfrm>
            <a:off x="11370824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eed color area 1 (with logo)">
  <p:cSld name="Full bleed color area 1 (with logo)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4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>
  <p:cSld name="One object (small)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2"/>
          <p:cNvSpPr txBox="1">
            <a:spLocks noGrp="1"/>
          </p:cNvSpPr>
          <p:nvPr>
            <p:ph type="body" idx="1"/>
          </p:nvPr>
        </p:nvSpPr>
        <p:spPr>
          <a:xfrm>
            <a:off x="627063" y="1414800"/>
            <a:ext cx="691200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52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2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2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with Logo">
  <p:cSld name="One object (small) with Logo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3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3"/>
          <p:cNvSpPr txBox="1">
            <a:spLocks noGrp="1"/>
          </p:cNvSpPr>
          <p:nvPr>
            <p:ph type="body" idx="1"/>
          </p:nvPr>
        </p:nvSpPr>
        <p:spPr>
          <a:xfrm>
            <a:off x="627063" y="1414800"/>
            <a:ext cx="691200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53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3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3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53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244" name="Google Shape;244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4163" y="468926"/>
            <a:ext cx="1439999" cy="49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4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4"/>
          <p:cNvSpPr txBox="1">
            <a:spLocks noGrp="1"/>
          </p:cNvSpPr>
          <p:nvPr>
            <p:ph type="body" idx="1"/>
          </p:nvPr>
        </p:nvSpPr>
        <p:spPr>
          <a:xfrm>
            <a:off x="627064" y="1414800"/>
            <a:ext cx="5472112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54"/>
          <p:cNvSpPr txBox="1">
            <a:spLocks noGrp="1"/>
          </p:cNvSpPr>
          <p:nvPr>
            <p:ph type="body" idx="2"/>
          </p:nvPr>
        </p:nvSpPr>
        <p:spPr>
          <a:xfrm>
            <a:off x="6242048" y="1414800"/>
            <a:ext cx="547200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54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4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4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two images">
  <p:cSld name="Two columns, two image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5"/>
          <p:cNvSpPr txBox="1">
            <a:spLocks noGrp="1"/>
          </p:cNvSpPr>
          <p:nvPr>
            <p:ph type="body" idx="1"/>
          </p:nvPr>
        </p:nvSpPr>
        <p:spPr>
          <a:xfrm>
            <a:off x="627064" y="1414800"/>
            <a:ext cx="547200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55"/>
          <p:cNvSpPr>
            <a:spLocks noGrp="1"/>
          </p:cNvSpPr>
          <p:nvPr>
            <p:ph type="pic" idx="2"/>
          </p:nvPr>
        </p:nvSpPr>
        <p:spPr>
          <a:xfrm>
            <a:off x="6242049" y="1414800"/>
            <a:ext cx="5472000" cy="2305049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55"/>
          <p:cNvSpPr>
            <a:spLocks noGrp="1"/>
          </p:cNvSpPr>
          <p:nvPr>
            <p:ph type="pic" idx="3"/>
          </p:nvPr>
        </p:nvSpPr>
        <p:spPr>
          <a:xfrm>
            <a:off x="6242049" y="3862725"/>
            <a:ext cx="5472000" cy="230505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55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5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5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two images 2">
  <p:cSld name="Two columns, two images 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6"/>
          <p:cNvSpPr txBox="1">
            <a:spLocks noGrp="1"/>
          </p:cNvSpPr>
          <p:nvPr>
            <p:ph type="body" idx="1"/>
          </p:nvPr>
        </p:nvSpPr>
        <p:spPr>
          <a:xfrm>
            <a:off x="0" y="1414800"/>
            <a:ext cx="6099176" cy="4752975"/>
          </a:xfrm>
          <a:prstGeom prst="rect">
            <a:avLst/>
          </a:prstGeom>
          <a:gradFill>
            <a:gsLst>
              <a:gs pos="0">
                <a:schemeClr val="accent2"/>
              </a:gs>
              <a:gs pos="70000">
                <a:schemeClr val="dk2"/>
              </a:gs>
              <a:gs pos="100000">
                <a:schemeClr val="dk2"/>
              </a:gs>
            </a:gsLst>
            <a:lin ang="13500000" scaled="0"/>
          </a:gradFill>
          <a:ln>
            <a:noFill/>
          </a:ln>
        </p:spPr>
        <p:txBody>
          <a:bodyPr spcFirstLastPara="1" wrap="square" lIns="626400" tIns="252000" rIns="144000" bIns="2520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6"/>
          <p:cNvSpPr>
            <a:spLocks noGrp="1"/>
          </p:cNvSpPr>
          <p:nvPr>
            <p:ph type="pic" idx="2"/>
          </p:nvPr>
        </p:nvSpPr>
        <p:spPr>
          <a:xfrm>
            <a:off x="6242050" y="1414800"/>
            <a:ext cx="5949950" cy="2305049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56"/>
          <p:cNvSpPr>
            <a:spLocks noGrp="1"/>
          </p:cNvSpPr>
          <p:nvPr>
            <p:ph type="pic" idx="3"/>
          </p:nvPr>
        </p:nvSpPr>
        <p:spPr>
          <a:xfrm>
            <a:off x="6242050" y="3862725"/>
            <a:ext cx="5949950" cy="230505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56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6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6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>
  <p:cSld name="Two row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7"/>
          <p:cNvSpPr txBox="1">
            <a:spLocks noGrp="1"/>
          </p:cNvSpPr>
          <p:nvPr>
            <p:ph type="body" idx="1"/>
          </p:nvPr>
        </p:nvSpPr>
        <p:spPr>
          <a:xfrm>
            <a:off x="-1" y="1414800"/>
            <a:ext cx="8834437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57"/>
          <p:cNvSpPr txBox="1">
            <a:spLocks noGrp="1"/>
          </p:cNvSpPr>
          <p:nvPr>
            <p:ph type="body" idx="2"/>
          </p:nvPr>
        </p:nvSpPr>
        <p:spPr>
          <a:xfrm>
            <a:off x="1" y="3862800"/>
            <a:ext cx="8834437" cy="23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57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7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57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8"/>
          <p:cNvSpPr txBox="1">
            <a:spLocks noGrp="1"/>
          </p:cNvSpPr>
          <p:nvPr>
            <p:ph type="body" idx="1"/>
          </p:nvPr>
        </p:nvSpPr>
        <p:spPr>
          <a:xfrm>
            <a:off x="627064" y="1414800"/>
            <a:ext cx="3600000" cy="475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58"/>
          <p:cNvSpPr txBox="1">
            <a:spLocks noGrp="1"/>
          </p:cNvSpPr>
          <p:nvPr>
            <p:ph type="body" idx="2"/>
          </p:nvPr>
        </p:nvSpPr>
        <p:spPr>
          <a:xfrm>
            <a:off x="4370614" y="1414800"/>
            <a:ext cx="3600000" cy="475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58"/>
          <p:cNvSpPr txBox="1">
            <a:spLocks noGrp="1"/>
          </p:cNvSpPr>
          <p:nvPr>
            <p:ph type="body" idx="3"/>
          </p:nvPr>
        </p:nvSpPr>
        <p:spPr>
          <a:xfrm>
            <a:off x="8114163" y="1414800"/>
            <a:ext cx="3600000" cy="475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58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8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58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3" pos="2753">
          <p15:clr>
            <a:srgbClr val="009999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, three images">
  <p:cSld name="Three columns, three image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9"/>
          <p:cNvSpPr txBox="1">
            <a:spLocks noGrp="1"/>
          </p:cNvSpPr>
          <p:nvPr>
            <p:ph type="body" idx="1"/>
          </p:nvPr>
        </p:nvSpPr>
        <p:spPr>
          <a:xfrm>
            <a:off x="627064" y="1701798"/>
            <a:ext cx="36000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59"/>
          <p:cNvSpPr txBox="1">
            <a:spLocks noGrp="1"/>
          </p:cNvSpPr>
          <p:nvPr>
            <p:ph type="body" idx="2"/>
          </p:nvPr>
        </p:nvSpPr>
        <p:spPr>
          <a:xfrm>
            <a:off x="4370614" y="1701798"/>
            <a:ext cx="36000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59"/>
          <p:cNvSpPr txBox="1">
            <a:spLocks noGrp="1"/>
          </p:cNvSpPr>
          <p:nvPr>
            <p:ph type="body" idx="3"/>
          </p:nvPr>
        </p:nvSpPr>
        <p:spPr>
          <a:xfrm>
            <a:off x="8114163" y="1701798"/>
            <a:ext cx="360000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59"/>
          <p:cNvSpPr>
            <a:spLocks noGrp="1"/>
          </p:cNvSpPr>
          <p:nvPr>
            <p:ph type="pic" idx="4"/>
          </p:nvPr>
        </p:nvSpPr>
        <p:spPr>
          <a:xfrm>
            <a:off x="627064" y="3285275"/>
            <a:ext cx="3600000" cy="2593238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59"/>
          <p:cNvSpPr>
            <a:spLocks noGrp="1"/>
          </p:cNvSpPr>
          <p:nvPr>
            <p:ph type="pic" idx="5"/>
          </p:nvPr>
        </p:nvSpPr>
        <p:spPr>
          <a:xfrm>
            <a:off x="4370614" y="3285275"/>
            <a:ext cx="3600000" cy="2593238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59"/>
          <p:cNvSpPr>
            <a:spLocks noGrp="1"/>
          </p:cNvSpPr>
          <p:nvPr>
            <p:ph type="pic" idx="6"/>
          </p:nvPr>
        </p:nvSpPr>
        <p:spPr>
          <a:xfrm>
            <a:off x="8114163" y="3285275"/>
            <a:ext cx="3600000" cy="2593238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59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9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59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3" pos="2753">
          <p15:clr>
            <a:srgbClr val="009999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>
  <p:cSld name="Four object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0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60"/>
          <p:cNvSpPr txBox="1">
            <a:spLocks noGrp="1"/>
          </p:cNvSpPr>
          <p:nvPr>
            <p:ph type="body" idx="1"/>
          </p:nvPr>
        </p:nvSpPr>
        <p:spPr>
          <a:xfrm>
            <a:off x="627064" y="1414800"/>
            <a:ext cx="5472000" cy="23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60"/>
          <p:cNvSpPr txBox="1">
            <a:spLocks noGrp="1"/>
          </p:cNvSpPr>
          <p:nvPr>
            <p:ph type="body" idx="2"/>
          </p:nvPr>
        </p:nvSpPr>
        <p:spPr>
          <a:xfrm>
            <a:off x="6242050" y="1414800"/>
            <a:ext cx="5472000" cy="23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60"/>
          <p:cNvSpPr txBox="1">
            <a:spLocks noGrp="1"/>
          </p:cNvSpPr>
          <p:nvPr>
            <p:ph type="body" idx="3"/>
          </p:nvPr>
        </p:nvSpPr>
        <p:spPr>
          <a:xfrm>
            <a:off x="627063" y="3862388"/>
            <a:ext cx="5472112" cy="23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60"/>
          <p:cNvSpPr txBox="1">
            <a:spLocks noGrp="1"/>
          </p:cNvSpPr>
          <p:nvPr>
            <p:ph type="body" idx="4"/>
          </p:nvPr>
        </p:nvSpPr>
        <p:spPr>
          <a:xfrm>
            <a:off x="6242050" y="3862388"/>
            <a:ext cx="5472000" cy="23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60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60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60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eed color area 1">
  <p:cSld name="Full bleed color area 1"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tly bleed color area 2">
  <p:cSld name="Partly bleed color area 2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-2" y="1"/>
            <a:ext cx="6099177" cy="6857998"/>
          </a:xfrm>
          <a:prstGeom prst="rect">
            <a:avLst/>
          </a:prstGeom>
          <a:gradFill>
            <a:gsLst>
              <a:gs pos="0">
                <a:schemeClr val="accent2"/>
              </a:gs>
              <a:gs pos="70000">
                <a:schemeClr val="dk2"/>
              </a:gs>
              <a:gs pos="100000">
                <a:schemeClr val="dk2"/>
              </a:gs>
            </a:gsLst>
            <a:lin ang="135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627063" y="1702800"/>
            <a:ext cx="48384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6724799" y="1702800"/>
            <a:ext cx="4989364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235">
          <p15:clr>
            <a:srgbClr val="009999"/>
          </p15:clr>
        </p15:guide>
        <p15:guide id="2" pos="3445">
          <p15:clr>
            <a:srgbClr val="009999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eed color area 1 (with logo)">
  <p:cSld name="Full bleed color area 1 (with logo)">
    <p:bg>
      <p:bgPr>
        <a:solidFill>
          <a:schemeClr val="dk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2" name="Google Shape;3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3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sp>
        <p:nvSpPr>
          <p:cNvPr id="314" name="Google Shape;314;p23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eed color area 2">
  <p:cSld name="Full bleed color area 2">
    <p:bg>
      <p:bgPr>
        <a:solidFill>
          <a:schemeClr val="dk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1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1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61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61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61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tly bleed color area 2">
  <p:cSld name="Partly bleed color area 2"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/>
          <p:nvPr/>
        </p:nvSpPr>
        <p:spPr>
          <a:xfrm>
            <a:off x="-2" y="1"/>
            <a:ext cx="6099177" cy="6857998"/>
          </a:xfrm>
          <a:prstGeom prst="rect">
            <a:avLst/>
          </a:prstGeom>
          <a:gradFill>
            <a:gsLst>
              <a:gs pos="0">
                <a:schemeClr val="accent2"/>
              </a:gs>
              <a:gs pos="70000">
                <a:schemeClr val="dk2"/>
              </a:gs>
              <a:gs pos="100000">
                <a:schemeClr val="dk2"/>
              </a:gs>
            </a:gsLst>
            <a:lin ang="135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body" idx="1"/>
          </p:nvPr>
        </p:nvSpPr>
        <p:spPr>
          <a:xfrm>
            <a:off x="627063" y="1702800"/>
            <a:ext cx="48384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26"/>
          <p:cNvSpPr txBox="1">
            <a:spLocks noGrp="1"/>
          </p:cNvSpPr>
          <p:nvPr>
            <p:ph type="body" idx="2"/>
          </p:nvPr>
        </p:nvSpPr>
        <p:spPr>
          <a:xfrm>
            <a:off x="6724799" y="1702800"/>
            <a:ext cx="4989364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6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235">
          <p15:clr>
            <a:srgbClr val="009999"/>
          </p15:clr>
        </p15:guide>
        <p15:guide id="2" pos="3445">
          <p15:clr>
            <a:srgbClr val="009999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tly bleed color area 3">
  <p:cSld name="Partly bleed color area 3"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62"/>
          <p:cNvPicPr preferRelativeResize="0"/>
          <p:nvPr/>
        </p:nvPicPr>
        <p:blipFill rotWithShape="1">
          <a:blip r:embed="rId2">
            <a:alphaModFix/>
          </a:blip>
          <a:srcRect l="34049" t="-4" b="-1"/>
          <a:stretch/>
        </p:blipFill>
        <p:spPr>
          <a:xfrm>
            <a:off x="4225925" y="0"/>
            <a:ext cx="7966075" cy="685757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2"/>
          <p:cNvSpPr txBox="1"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2"/>
          <p:cNvSpPr txBox="1">
            <a:spLocks noGrp="1"/>
          </p:cNvSpPr>
          <p:nvPr>
            <p:ph type="body" idx="1"/>
          </p:nvPr>
        </p:nvSpPr>
        <p:spPr>
          <a:xfrm>
            <a:off x="627063" y="1702800"/>
            <a:ext cx="33120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62"/>
          <p:cNvSpPr txBox="1">
            <a:spLocks noGrp="1"/>
          </p:cNvSpPr>
          <p:nvPr>
            <p:ph type="body" idx="2"/>
          </p:nvPr>
        </p:nvSpPr>
        <p:spPr>
          <a:xfrm>
            <a:off x="4852988" y="1702800"/>
            <a:ext cx="686117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62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62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62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82">
          <p15:clr>
            <a:srgbClr val="009999"/>
          </p15:clr>
        </p15:guide>
        <p15:guide id="2" pos="3057">
          <p15:clr>
            <a:srgbClr val="009999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tly bleed color area 4">
  <p:cSld name="Partly bleed color area 4">
    <p:bg>
      <p:bgPr>
        <a:solidFill>
          <a:schemeClr val="lt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3"/>
          <p:cNvSpPr/>
          <p:nvPr/>
        </p:nvSpPr>
        <p:spPr>
          <a:xfrm>
            <a:off x="-1" y="1"/>
            <a:ext cx="4225926" cy="6857998"/>
          </a:xfrm>
          <a:prstGeom prst="rect">
            <a:avLst/>
          </a:prstGeom>
          <a:gradFill>
            <a:gsLst>
              <a:gs pos="0">
                <a:schemeClr val="accent2"/>
              </a:gs>
              <a:gs pos="70000">
                <a:schemeClr val="dk2"/>
              </a:gs>
              <a:gs pos="100000">
                <a:schemeClr val="dk2"/>
              </a:gs>
            </a:gsLst>
            <a:lin ang="135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3"/>
          <p:cNvSpPr txBox="1"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63"/>
          <p:cNvSpPr txBox="1">
            <a:spLocks noGrp="1"/>
          </p:cNvSpPr>
          <p:nvPr>
            <p:ph type="body" idx="1"/>
          </p:nvPr>
        </p:nvSpPr>
        <p:spPr>
          <a:xfrm>
            <a:off x="627063" y="1702800"/>
            <a:ext cx="33120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63"/>
          <p:cNvSpPr txBox="1">
            <a:spLocks noGrp="1"/>
          </p:cNvSpPr>
          <p:nvPr>
            <p:ph type="body" idx="2"/>
          </p:nvPr>
        </p:nvSpPr>
        <p:spPr>
          <a:xfrm>
            <a:off x="4852990" y="1702800"/>
            <a:ext cx="6861174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63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63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63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81">
          <p15:clr>
            <a:srgbClr val="009999"/>
          </p15:clr>
        </p15:guide>
        <p15:guide id="2" pos="3058">
          <p15:clr>
            <a:srgbClr val="009999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tly bleed color area 5">
  <p:cSld name="Partly bleed color area 5"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8"/>
          <p:cNvPicPr preferRelativeResize="0"/>
          <p:nvPr/>
        </p:nvPicPr>
        <p:blipFill rotWithShape="1">
          <a:blip r:embed="rId2">
            <a:alphaModFix/>
          </a:blip>
          <a:srcRect t="19256"/>
          <a:stretch/>
        </p:blipFill>
        <p:spPr>
          <a:xfrm>
            <a:off x="0" y="1414463"/>
            <a:ext cx="12191999" cy="544310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8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body" idx="1"/>
          </p:nvPr>
        </p:nvSpPr>
        <p:spPr>
          <a:xfrm>
            <a:off x="627060" y="1702800"/>
            <a:ext cx="36000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body" idx="2"/>
          </p:nvPr>
        </p:nvSpPr>
        <p:spPr>
          <a:xfrm>
            <a:off x="4370612" y="1702800"/>
            <a:ext cx="36000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body" idx="3"/>
          </p:nvPr>
        </p:nvSpPr>
        <p:spPr>
          <a:xfrm>
            <a:off x="8114163" y="1702800"/>
            <a:ext cx="36000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3" pos="2753">
          <p15:clr>
            <a:srgbClr val="009999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ontact">
  <p:cSld name="Image + Contac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4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4"/>
          <p:cNvSpPr txBox="1">
            <a:spLocks noGrp="1"/>
          </p:cNvSpPr>
          <p:nvPr>
            <p:ph type="body" idx="1"/>
          </p:nvPr>
        </p:nvSpPr>
        <p:spPr>
          <a:xfrm>
            <a:off x="627063" y="1414800"/>
            <a:ext cx="8207375" cy="475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2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64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4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64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363" name="Google Shape;363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4163" y="468926"/>
            <a:ext cx="1439999" cy="49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tly bleed color area 5">
  <p:cSld name="Partly bleed color area 5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9"/>
          <p:cNvPicPr preferRelativeResize="0"/>
          <p:nvPr/>
        </p:nvPicPr>
        <p:blipFill rotWithShape="1">
          <a:blip r:embed="rId2">
            <a:alphaModFix/>
          </a:blip>
          <a:srcRect t="19256"/>
          <a:stretch/>
        </p:blipFill>
        <p:spPr>
          <a:xfrm>
            <a:off x="0" y="1414463"/>
            <a:ext cx="12191999" cy="544310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627060" y="1702800"/>
            <a:ext cx="36000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2"/>
          </p:nvPr>
        </p:nvSpPr>
        <p:spPr>
          <a:xfrm>
            <a:off x="4370612" y="1702800"/>
            <a:ext cx="36000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3"/>
          </p:nvPr>
        </p:nvSpPr>
        <p:spPr>
          <a:xfrm>
            <a:off x="8114163" y="1702800"/>
            <a:ext cx="36000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3" pos="2753">
          <p15:clr>
            <a:srgbClr val="009999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eed color area 1">
  <p:cSld name="Full bleed color area 1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tly bleed color area 1">
  <p:cSld name="Partly bleed color area 1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5"/>
          <p:cNvPicPr preferRelativeResize="0"/>
          <p:nvPr/>
        </p:nvPicPr>
        <p:blipFill rotWithShape="1">
          <a:blip r:embed="rId2">
            <a:alphaModFix/>
          </a:blip>
          <a:srcRect l="51197" t="-4" r="1" b="-1"/>
          <a:stretch/>
        </p:blipFill>
        <p:spPr>
          <a:xfrm>
            <a:off x="6242050" y="0"/>
            <a:ext cx="5949950" cy="685757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627063" y="1702800"/>
            <a:ext cx="546893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2"/>
          </p:nvPr>
        </p:nvSpPr>
        <p:spPr>
          <a:xfrm>
            <a:off x="6868800" y="1702800"/>
            <a:ext cx="4845363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6">
          <p15:clr>
            <a:srgbClr val="009999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icture" type="title">
  <p:cSld name="TITLE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9"/>
          <p:cNvPicPr preferRelativeResize="0"/>
          <p:nvPr/>
        </p:nvPicPr>
        <p:blipFill rotWithShape="1">
          <a:blip r:embed="rId2">
            <a:alphaModFix/>
          </a:blip>
          <a:srcRect l="19322" t="21730" r="39006" b="36602"/>
          <a:stretch/>
        </p:blipFill>
        <p:spPr>
          <a:xfrm>
            <a:off x="1361" y="421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561498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4986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icture 2">
  <p:cSld name="Title picture 2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2"/>
          <p:cNvPicPr preferRelativeResize="0"/>
          <p:nvPr/>
        </p:nvPicPr>
        <p:blipFill rotWithShape="1">
          <a:blip r:embed="rId2">
            <a:alphaModFix/>
          </a:blip>
          <a:srcRect l="17845" t="23917" r="40483" b="34415"/>
          <a:stretch/>
        </p:blipFill>
        <p:spPr>
          <a:xfrm>
            <a:off x="0" y="636"/>
            <a:ext cx="12193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2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561498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4986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/>
          <p:nvPr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 Energy is a trademark licensed by Siemens AG.</a:t>
            </a:r>
            <a:endParaRPr/>
          </a:p>
        </p:txBody>
      </p:sp>
      <p:pic>
        <p:nvPicPr>
          <p:cNvPr id="86" name="Google Shape;8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4163" y="468926"/>
            <a:ext cx="1440000" cy="49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9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7.xml"/><Relationship Id="rId34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3.xml"/><Relationship Id="rId40" Type="http://schemas.openxmlformats.org/officeDocument/2006/relationships/slideLayout" Target="../slideLayouts/slideLayout46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27063" y="1414800"/>
            <a:ext cx="82073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95">
          <p15:clr>
            <a:srgbClr val="009999"/>
          </p15:clr>
        </p15:guide>
        <p15:guide id="2" pos="2662">
          <p15:clr>
            <a:srgbClr val="009999"/>
          </p15:clr>
        </p15:guide>
        <p15:guide id="3" pos="3842">
          <p15:clr>
            <a:srgbClr val="009999"/>
          </p15:clr>
        </p15:guide>
        <p15:guide id="4" pos="3932">
          <p15:clr>
            <a:srgbClr val="009999"/>
          </p15:clr>
        </p15:guide>
        <p15:guide id="5" pos="5565">
          <p15:clr>
            <a:srgbClr val="009999"/>
          </p15:clr>
        </p15:guide>
        <p15:guide id="6" pos="6087">
          <p15:clr>
            <a:srgbClr val="009999"/>
          </p15:clr>
        </p15:guide>
        <p15:guide id="7" pos="7379">
          <p15:clr>
            <a:srgbClr val="009999"/>
          </p15:clr>
        </p15:guide>
        <p15:guide id="8" orient="horz" pos="891">
          <p15:clr>
            <a:srgbClr val="009999"/>
          </p15:clr>
        </p15:guide>
        <p15:guide id="9" orient="horz" pos="1073">
          <p15:clr>
            <a:srgbClr val="009999"/>
          </p15:clr>
        </p15:guide>
        <p15:guide id="10" orient="horz" pos="2343">
          <p15:clr>
            <a:srgbClr val="009999"/>
          </p15:clr>
        </p15:guide>
        <p15:guide id="11" orient="horz" pos="2433">
          <p15:clr>
            <a:srgbClr val="009999"/>
          </p15:clr>
        </p15:guide>
        <p15:guide id="12" orient="horz" pos="3703">
          <p15:clr>
            <a:srgbClr val="009999"/>
          </p15:clr>
        </p15:guide>
        <p15:guide id="13" orient="horz" pos="3885">
          <p15:clr>
            <a:srgbClr val="009999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627063" y="1414800"/>
            <a:ext cx="82073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11364000" y="6526800"/>
            <a:ext cx="828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240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95">
          <p15:clr>
            <a:srgbClr val="009999"/>
          </p15:clr>
        </p15:guide>
        <p15:guide id="2" pos="2662">
          <p15:clr>
            <a:srgbClr val="009999"/>
          </p15:clr>
        </p15:guide>
        <p15:guide id="3" pos="3842">
          <p15:clr>
            <a:srgbClr val="009999"/>
          </p15:clr>
        </p15:guide>
        <p15:guide id="4" pos="3932">
          <p15:clr>
            <a:srgbClr val="009999"/>
          </p15:clr>
        </p15:guide>
        <p15:guide id="5" pos="5565">
          <p15:clr>
            <a:srgbClr val="009999"/>
          </p15:clr>
        </p15:guide>
        <p15:guide id="6" pos="6087">
          <p15:clr>
            <a:srgbClr val="009999"/>
          </p15:clr>
        </p15:guide>
        <p15:guide id="7" pos="7379">
          <p15:clr>
            <a:srgbClr val="009999"/>
          </p15:clr>
        </p15:guide>
        <p15:guide id="8" orient="horz" pos="891">
          <p15:clr>
            <a:srgbClr val="009999"/>
          </p15:clr>
        </p15:guide>
        <p15:guide id="9" orient="horz" pos="1073">
          <p15:clr>
            <a:srgbClr val="009999"/>
          </p15:clr>
        </p15:guide>
        <p15:guide id="10" orient="horz" pos="2343">
          <p15:clr>
            <a:srgbClr val="009999"/>
          </p15:clr>
        </p15:guide>
        <p15:guide id="11" orient="horz" pos="2433">
          <p15:clr>
            <a:srgbClr val="009999"/>
          </p15:clr>
        </p15:guide>
        <p15:guide id="12" orient="horz" pos="3703">
          <p15:clr>
            <a:srgbClr val="009999"/>
          </p15:clr>
        </p15:guide>
        <p15:guide id="13" orient="horz" pos="3885">
          <p15:clr>
            <a:srgbClr val="009999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"/>
          <p:cNvSpPr txBox="1">
            <a:spLocks noGrp="1"/>
          </p:cNvSpPr>
          <p:nvPr>
            <p:ph type="ctrTitle"/>
          </p:nvPr>
        </p:nvSpPr>
        <p:spPr>
          <a:xfrm>
            <a:off x="627062" y="1414800"/>
            <a:ext cx="6387148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LDPC </a:t>
            </a:r>
            <a:br>
              <a:rPr lang="en-US"/>
            </a:br>
            <a:r>
              <a:rPr lang="en-US"/>
              <a:t>Error Correction Code</a:t>
            </a:r>
            <a:endParaRPr/>
          </a:p>
        </p:txBody>
      </p:sp>
      <p:sp>
        <p:nvSpPr>
          <p:cNvPr id="369" name="Google Shape;369;p1"/>
          <p:cNvSpPr txBox="1">
            <a:spLocks noGrp="1"/>
          </p:cNvSpPr>
          <p:nvPr>
            <p:ph type="subTitle" idx="1"/>
          </p:nvPr>
        </p:nvSpPr>
        <p:spPr>
          <a:xfrm>
            <a:off x="627064" y="4528800"/>
            <a:ext cx="5614986" cy="8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/>
              <a:t>Naman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600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Decoding (Iterative)</a:t>
            </a:r>
            <a:endParaRPr dirty="0"/>
          </a:p>
        </p:txBody>
      </p:sp>
      <p:sp>
        <p:nvSpPr>
          <p:cNvPr id="456" name="Google Shape;456;p11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sp>
        <p:nvSpPr>
          <p:cNvPr id="459" name="Google Shape;459;p11"/>
          <p:cNvSpPr txBox="1"/>
          <p:nvPr/>
        </p:nvSpPr>
        <p:spPr>
          <a:xfrm>
            <a:off x="2119774" y="1472550"/>
            <a:ext cx="847827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Syndrome : A common Technique used to decode linear error-correcting codes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 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S    = </a:t>
            </a:r>
            <a:r>
              <a:rPr lang="en-US" sz="1800" dirty="0" err="1">
                <a:solidFill>
                  <a:schemeClr val="lt1"/>
                </a:solidFill>
              </a:rPr>
              <a:t>H⋅rTa</a:t>
            </a:r>
            <a:endParaRPr lang="en-US"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S    = Syndrome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H    = Parity-check matrix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r     = Received vector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r^T</a:t>
            </a:r>
            <a:r>
              <a:rPr lang="en-US" sz="1800" dirty="0">
                <a:solidFill>
                  <a:schemeClr val="lt1"/>
                </a:solidFill>
              </a:rPr>
              <a:t> = Transpose of r</a:t>
            </a:r>
          </a:p>
        </p:txBody>
      </p:sp>
      <p:sp>
        <p:nvSpPr>
          <p:cNvPr id="460" name="Google Shape;460;p11"/>
          <p:cNvSpPr txBox="1"/>
          <p:nvPr/>
        </p:nvSpPr>
        <p:spPr>
          <a:xfrm>
            <a:off x="5889475" y="2488350"/>
            <a:ext cx="4233600" cy="18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61" name="Google Shape;461;p11"/>
          <p:cNvSpPr txBox="1"/>
          <p:nvPr/>
        </p:nvSpPr>
        <p:spPr>
          <a:xfrm>
            <a:off x="1691975" y="2557625"/>
            <a:ext cx="184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LDPC ?</a:t>
            </a:r>
            <a:endParaRPr/>
          </a:p>
        </p:txBody>
      </p:sp>
      <p:sp>
        <p:nvSpPr>
          <p:cNvPr id="421" name="Google Shape;421;p7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22" name="Google Shape;422;p7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pic>
        <p:nvPicPr>
          <p:cNvPr id="3" name="Graphic 2" descr="List with solid fill">
            <a:extLst>
              <a:ext uri="{FF2B5EF4-FFF2-40B4-BE49-F238E27FC236}">
                <a16:creationId xmlns:a16="http://schemas.microsoft.com/office/drawing/2014/main" id="{FA772809-FCA5-6AB8-CE7F-27CFA9E5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2058" y="199138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6A8798-D86F-259A-112B-C34E116F2337}"/>
              </a:ext>
            </a:extLst>
          </p:cNvPr>
          <p:cNvSpPr txBox="1"/>
          <p:nvPr/>
        </p:nvSpPr>
        <p:spPr>
          <a:xfrm>
            <a:off x="1762813" y="2905780"/>
            <a:ext cx="16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Performance</a:t>
            </a:r>
            <a:endParaRPr lang="en-US" dirty="0"/>
          </a:p>
          <a:p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Flexible Design</a:t>
            </a:r>
            <a:endParaRPr lang="en-US" dirty="0"/>
          </a:p>
        </p:txBody>
      </p:sp>
      <p:pic>
        <p:nvPicPr>
          <p:cNvPr id="6" name="Graphic 5" descr="Layers Design with solid fill">
            <a:extLst>
              <a:ext uri="{FF2B5EF4-FFF2-40B4-BE49-F238E27FC236}">
                <a16:creationId xmlns:a16="http://schemas.microsoft.com/office/drawing/2014/main" id="{CBBCBBD0-36D0-26F4-B123-2C8CA01D8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6373" y="200717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9C070-94C1-5CAD-5482-B908410D7D8C}"/>
              </a:ext>
            </a:extLst>
          </p:cNvPr>
          <p:cNvSpPr txBox="1"/>
          <p:nvPr/>
        </p:nvSpPr>
        <p:spPr>
          <a:xfrm>
            <a:off x="4231905" y="2905780"/>
            <a:ext cx="16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Flexible Design</a:t>
            </a:r>
            <a:endParaRPr lang="en-US" dirty="0"/>
          </a:p>
        </p:txBody>
      </p:sp>
      <p:pic>
        <p:nvPicPr>
          <p:cNvPr id="9" name="Graphic 8" descr="Arrow circle outline">
            <a:extLst>
              <a:ext uri="{FF2B5EF4-FFF2-40B4-BE49-F238E27FC236}">
                <a16:creationId xmlns:a16="http://schemas.microsoft.com/office/drawing/2014/main" id="{0646F215-CB72-22CC-BE6F-B561C3EAB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5241" y="200717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02A622-B959-CA25-C047-378791E48F23}"/>
              </a:ext>
            </a:extLst>
          </p:cNvPr>
          <p:cNvSpPr txBox="1"/>
          <p:nvPr/>
        </p:nvSpPr>
        <p:spPr>
          <a:xfrm>
            <a:off x="6637255" y="2921574"/>
            <a:ext cx="2010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Iterative Decoding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6FEFA-259D-02BA-5E3B-DF3C68B3B85E}"/>
              </a:ext>
            </a:extLst>
          </p:cNvPr>
          <p:cNvSpPr txBox="1"/>
          <p:nvPr/>
        </p:nvSpPr>
        <p:spPr>
          <a:xfrm>
            <a:off x="1581291" y="5087414"/>
            <a:ext cx="2726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Low-Complexity Implementation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44FF3-B10C-8F81-267C-85D707415096}"/>
              </a:ext>
            </a:extLst>
          </p:cNvPr>
          <p:cNvSpPr txBox="1"/>
          <p:nvPr/>
        </p:nvSpPr>
        <p:spPr>
          <a:xfrm>
            <a:off x="5771953" y="5087414"/>
            <a:ext cx="2420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Wide Range of Applications</a:t>
            </a:r>
            <a:endParaRPr lang="en-US" dirty="0"/>
          </a:p>
        </p:txBody>
      </p:sp>
      <p:pic>
        <p:nvPicPr>
          <p:cNvPr id="17" name="Graphic 16" descr="Lightbulb and gear with solid fill">
            <a:extLst>
              <a:ext uri="{FF2B5EF4-FFF2-40B4-BE49-F238E27FC236}">
                <a16:creationId xmlns:a16="http://schemas.microsoft.com/office/drawing/2014/main" id="{D364AB14-2CDA-A95C-6392-2DDAD1B3BB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51613" y="4005579"/>
            <a:ext cx="914400" cy="914400"/>
          </a:xfrm>
          <a:prstGeom prst="rect">
            <a:avLst/>
          </a:prstGeom>
        </p:spPr>
      </p:pic>
      <p:pic>
        <p:nvPicPr>
          <p:cNvPr id="19" name="Graphic 18" descr="Puppet with solid fill">
            <a:extLst>
              <a:ext uri="{FF2B5EF4-FFF2-40B4-BE49-F238E27FC236}">
                <a16:creationId xmlns:a16="http://schemas.microsoft.com/office/drawing/2014/main" id="{A3014F0B-CD5F-4830-6846-A7CB963E44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24918" y="403971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Decoding II</a:t>
            </a:r>
            <a:endParaRPr/>
          </a:p>
        </p:txBody>
      </p:sp>
      <p:sp>
        <p:nvSpPr>
          <p:cNvPr id="468" name="Google Shape;468;p12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69" name="Google Shape;469;p12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sp>
        <p:nvSpPr>
          <p:cNvPr id="470" name="Google Shape;470;p12"/>
          <p:cNvSpPr txBox="1"/>
          <p:nvPr/>
        </p:nvSpPr>
        <p:spPr>
          <a:xfrm>
            <a:off x="1256000" y="1677925"/>
            <a:ext cx="10985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Belief Propagation(Sum-Product) 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Code Design</a:t>
            </a:r>
            <a:endParaRPr dirty="0"/>
          </a:p>
        </p:txBody>
      </p:sp>
      <p:sp>
        <p:nvSpPr>
          <p:cNvPr id="484" name="Google Shape;484;p14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85" name="Google Shape;485;p14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sp>
        <p:nvSpPr>
          <p:cNvPr id="486" name="Google Shape;486;p14"/>
          <p:cNvSpPr txBox="1"/>
          <p:nvPr/>
        </p:nvSpPr>
        <p:spPr>
          <a:xfrm>
            <a:off x="934825" y="931051"/>
            <a:ext cx="10494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Program in C language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 for fast computation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487" name="Google Shape;4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25" y="1917025"/>
            <a:ext cx="4488900" cy="15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14"/>
          <p:cNvPicPr preferRelativeResize="0"/>
          <p:nvPr/>
        </p:nvPicPr>
        <p:blipFill rotWithShape="1">
          <a:blip r:embed="rId4">
            <a:alphaModFix/>
          </a:blip>
          <a:srcRect t="12440" r="9893" b="-12440"/>
          <a:stretch/>
        </p:blipFill>
        <p:spPr>
          <a:xfrm>
            <a:off x="934825" y="3684150"/>
            <a:ext cx="44889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4"/>
          <p:cNvSpPr txBox="1"/>
          <p:nvPr/>
        </p:nvSpPr>
        <p:spPr>
          <a:xfrm>
            <a:off x="5827694" y="2551749"/>
            <a:ext cx="487172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bg1"/>
                </a:solidFill>
              </a:rPr>
              <a:t>Approximately</a:t>
            </a:r>
            <a:r>
              <a:rPr lang="en-US" sz="1800" dirty="0">
                <a:solidFill>
                  <a:schemeClr val="bg1"/>
                </a:solidFill>
              </a:rPr>
              <a:t> 6-8 </a:t>
            </a:r>
            <a:r>
              <a:rPr lang="en-US" sz="1800" dirty="0" err="1">
                <a:solidFill>
                  <a:schemeClr val="bg1"/>
                </a:solidFill>
              </a:rPr>
              <a:t>GigaBytes</a:t>
            </a:r>
            <a:r>
              <a:rPr lang="en-US" sz="1800" dirty="0">
                <a:solidFill>
                  <a:schemeClr val="bg1"/>
                </a:solidFill>
              </a:rPr>
              <a:t> of daily data  in C would take around 5 seconds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Next Steps </a:t>
            </a:r>
            <a:endParaRPr dirty="0"/>
          </a:p>
        </p:txBody>
      </p:sp>
      <p:sp>
        <p:nvSpPr>
          <p:cNvPr id="496" name="Google Shape;496;p15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sp>
        <p:nvSpPr>
          <p:cNvPr id="498" name="Google Shape;498;p15"/>
          <p:cNvSpPr txBox="1"/>
          <p:nvPr/>
        </p:nvSpPr>
        <p:spPr>
          <a:xfrm>
            <a:off x="479394" y="1491449"/>
            <a:ext cx="7439121" cy="436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For Choice of algorithm :-</a:t>
            </a:r>
            <a:endParaRPr lang="en-US" sz="40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Latency</a:t>
            </a: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</a:p>
          <a:p>
            <a:pPr indent="-114300"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Application Requirements</a:t>
            </a:r>
          </a:p>
          <a:p>
            <a:pPr indent="-114300"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 Error Rate</a:t>
            </a:r>
            <a:endParaRPr lang="en-US" sz="2400"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lang="en-US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5"/>
          <p:cNvSpPr txBox="1"/>
          <p:nvPr/>
        </p:nvSpPr>
        <p:spPr>
          <a:xfrm>
            <a:off x="479394" y="3816848"/>
            <a:ext cx="4875031" cy="253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Implementation :-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Evaluate LDPC with AWGN </a:t>
            </a:r>
            <a:endParaRPr lang="en-US" sz="2400" dirty="0">
              <a:solidFill>
                <a:schemeClr val="bg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Belief propagation 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6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Extras</a:t>
            </a:r>
            <a:endParaRPr/>
          </a:p>
        </p:txBody>
      </p:sp>
      <p:sp>
        <p:nvSpPr>
          <p:cNvPr id="505" name="Google Shape;505;p16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506" name="Google Shape;506;p16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sp>
        <p:nvSpPr>
          <p:cNvPr id="507" name="Google Shape;507;p16"/>
          <p:cNvSpPr txBox="1">
            <a:spLocks noGrp="1"/>
          </p:cNvSpPr>
          <p:nvPr>
            <p:ph type="body" idx="4294967295"/>
          </p:nvPr>
        </p:nvSpPr>
        <p:spPr>
          <a:xfrm>
            <a:off x="0" y="1414463"/>
            <a:ext cx="8207375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             -Primitive Polynomials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             -Golomb Rulers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             -Minimum Distance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             -Rate-Compatibility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Headline Arial Bold 24 pt</a:t>
            </a:r>
            <a:br>
              <a:rPr lang="en-US"/>
            </a:br>
            <a:r>
              <a:rPr lang="en-US"/>
              <a:t>Table of contents, option 1</a:t>
            </a:r>
            <a:endParaRPr/>
          </a:p>
        </p:txBody>
      </p:sp>
      <p:graphicFrame>
        <p:nvGraphicFramePr>
          <p:cNvPr id="375" name="Google Shape;375;p2"/>
          <p:cNvGraphicFramePr/>
          <p:nvPr>
            <p:extLst>
              <p:ext uri="{D42A27DB-BD31-4B8C-83A1-F6EECF244321}">
                <p14:modId xmlns:p14="http://schemas.microsoft.com/office/powerpoint/2010/main" val="3350115530"/>
              </p:ext>
            </p:extLst>
          </p:nvPr>
        </p:nvGraphicFramePr>
        <p:xfrm>
          <a:off x="538000" y="1169133"/>
          <a:ext cx="5704400" cy="5205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200" b="1" u="none" strike="noStrike" cap="none">
                          <a:solidFill>
                            <a:schemeClr val="lt1"/>
                          </a:solidFill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0" marR="0" marT="0" marB="144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tx1"/>
                          </a:solidFill>
                        </a:rPr>
                        <a:t>Chapter 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</a:rPr>
                        <a:t>Introduction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44000" marB="144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200" b="1" u="none" strike="noStrike" cap="none">
                          <a:solidFill>
                            <a:schemeClr val="lt1"/>
                          </a:solidFill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0" marR="0" marT="0" marB="144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tx1"/>
                          </a:solidFill>
                        </a:rPr>
                        <a:t>Chapter 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Problem statement</a:t>
                      </a:r>
                      <a:r>
                        <a:rPr lang="en-US" sz="1800" b="0" u="none" strike="noStrike" cap="none">
                          <a:solidFill>
                            <a:schemeClr val="tx1"/>
                          </a:solidFill>
                        </a:rPr>
                        <a:t>, Arial Regular 18 pt</a:t>
                      </a:r>
                      <a:endParaRPr sz="1800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Setup </a:t>
                      </a:r>
                      <a:r>
                        <a:rPr lang="en-US" sz="1800" b="0" u="none" strike="noStrike" cap="none">
                          <a:solidFill>
                            <a:schemeClr val="tx1"/>
                          </a:solidFill>
                        </a:rPr>
                        <a:t>, Modbus</a:t>
                      </a:r>
                      <a:endParaRPr sz="18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0" marR="0" marT="144000" marB="144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200" b="1" u="none" strike="noStrike" cap="none">
                          <a:solidFill>
                            <a:schemeClr val="lt1"/>
                          </a:solidFill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0" marR="0" marT="0" marB="144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tx1"/>
                          </a:solidFill>
                        </a:rPr>
                        <a:t>Chapter 3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</a:rPr>
                        <a:t>Need, E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rror correction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44000" marB="144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200" b="1" u="none" strike="noStrike" cap="none">
                          <a:solidFill>
                            <a:schemeClr val="lt1"/>
                          </a:solidFill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0" marR="0" marT="0" marB="144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tx1"/>
                          </a:solidFill>
                        </a:rPr>
                        <a:t>Chapter 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Encoding || Decoding</a:t>
                      </a:r>
                      <a:endParaRPr sz="1800" b="0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Evaluation: AWGN</a:t>
                      </a:r>
                      <a:endParaRPr sz="18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0" marR="0" marT="144000" marB="144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5200"/>
                        <a:buFont typeface="Times New Roman"/>
                        <a:buNone/>
                      </a:pPr>
                      <a:r>
                        <a:rPr lang="en-US" sz="5200" b="1" u="none" strike="noStrike" cap="none">
                          <a:solidFill>
                            <a:schemeClr val="lt1"/>
                          </a:solidFill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0" marR="0" marT="0" marB="144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Chapter 5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Next steps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</a:rPr>
                        <a:t>             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44000" marB="144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6" name="Google Shape;376;p2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377" name="Google Shape;377;p2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"/>
          <p:cNvSpPr txBox="1"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 dirty="0"/>
              <a:t>Problem</a:t>
            </a:r>
            <a:r>
              <a:rPr lang="en-US" b="0" dirty="0"/>
              <a:t> </a:t>
            </a:r>
            <a:r>
              <a:rPr lang="en-US" dirty="0"/>
              <a:t>Statement</a:t>
            </a:r>
            <a:r>
              <a:rPr lang="en-US" b="0" dirty="0"/>
              <a:t>        </a:t>
            </a:r>
            <a:endParaRPr dirty="0"/>
          </a:p>
        </p:txBody>
      </p:sp>
      <p:sp>
        <p:nvSpPr>
          <p:cNvPr id="383" name="Google Shape;383;p4"/>
          <p:cNvSpPr txBox="1">
            <a:spLocks noGrp="1"/>
          </p:cNvSpPr>
          <p:nvPr>
            <p:ph type="body" idx="1"/>
          </p:nvPr>
        </p:nvSpPr>
        <p:spPr>
          <a:xfrm>
            <a:off x="474665" y="1552329"/>
            <a:ext cx="546893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In real world communication system, the transmitted signals may experience significant degradation due to noise (Received bits !=Emitted bits). This interference is leading to errors in the received data, hindering the reliability and efficiency of our communication.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84" name="Google Shape;384;p4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385" name="Google Shape;385;p4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sp>
        <p:nvSpPr>
          <p:cNvPr id="386" name="Google Shape;386;p4" descr="Meme Maker - CHRIS, IF YOU COULD STOP BLAMING EVERYONE ELSE FOR YOUR ...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400" y="851025"/>
            <a:ext cx="56388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"/>
          <p:cNvSpPr txBox="1"/>
          <p:nvPr/>
        </p:nvSpPr>
        <p:spPr>
          <a:xfrm>
            <a:off x="6947900" y="1619725"/>
            <a:ext cx="148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10001010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9" name="Google Shape;389;p4"/>
          <p:cNvSpPr txBox="1"/>
          <p:nvPr/>
        </p:nvSpPr>
        <p:spPr>
          <a:xfrm>
            <a:off x="10233675" y="1619725"/>
            <a:ext cx="148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10011010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"/>
          <p:cNvSpPr txBox="1"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Problem Setup :</a:t>
            </a:r>
            <a:br>
              <a:rPr lang="en-US" dirty="0"/>
            </a:br>
            <a:endParaRPr dirty="0"/>
          </a:p>
        </p:txBody>
      </p:sp>
      <p:sp>
        <p:nvSpPr>
          <p:cNvPr id="404" name="Google Shape;404;p5"/>
          <p:cNvSpPr txBox="1">
            <a:spLocks noGrp="1"/>
          </p:cNvSpPr>
          <p:nvPr>
            <p:ph type="body" idx="2"/>
          </p:nvPr>
        </p:nvSpPr>
        <p:spPr>
          <a:xfrm rot="10800000">
            <a:off x="6679080" y="6166849"/>
            <a:ext cx="45719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405" name="Google Shape;405;p5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06" name="Google Shape;406;p5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3D602-3B80-E53D-AB53-235BBEC73646}"/>
              </a:ext>
            </a:extLst>
          </p:cNvPr>
          <p:cNvSpPr/>
          <p:nvPr/>
        </p:nvSpPr>
        <p:spPr>
          <a:xfrm>
            <a:off x="744215" y="2846894"/>
            <a:ext cx="1556837" cy="82154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MODBUS MASTER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AC6194-0DA5-2CAD-A56B-4BBDFED2FC4F}"/>
              </a:ext>
            </a:extLst>
          </p:cNvPr>
          <p:cNvSpPr/>
          <p:nvPr/>
        </p:nvSpPr>
        <p:spPr>
          <a:xfrm>
            <a:off x="3723085" y="2846894"/>
            <a:ext cx="1706252" cy="82154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MODBUS </a:t>
            </a:r>
          </a:p>
          <a:p>
            <a:pPr algn="ctr"/>
            <a:r>
              <a:rPr lang="en-US" dirty="0"/>
              <a:t>SLAVE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03BC624-35B0-439A-C357-D592FD86BEC8}"/>
              </a:ext>
            </a:extLst>
          </p:cNvPr>
          <p:cNvSpPr/>
          <p:nvPr/>
        </p:nvSpPr>
        <p:spPr>
          <a:xfrm>
            <a:off x="2301052" y="3167848"/>
            <a:ext cx="1422033" cy="197521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FB77A-7DAF-32BA-C805-C6270C9F0636}"/>
              </a:ext>
            </a:extLst>
          </p:cNvPr>
          <p:cNvSpPr txBox="1"/>
          <p:nvPr/>
        </p:nvSpPr>
        <p:spPr>
          <a:xfrm>
            <a:off x="2453499" y="3365369"/>
            <a:ext cx="10652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Channel Noise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CDEC4-BEA4-0E0A-FEDC-B4E3DD935927}"/>
              </a:ext>
            </a:extLst>
          </p:cNvPr>
          <p:cNvSpPr/>
          <p:nvPr/>
        </p:nvSpPr>
        <p:spPr>
          <a:xfrm>
            <a:off x="6613248" y="2864777"/>
            <a:ext cx="1556837" cy="8215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MODBUS POLL Simulator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C6954B-A2D1-22B0-17A2-23105D64DF7C}"/>
              </a:ext>
            </a:extLst>
          </p:cNvPr>
          <p:cNvSpPr/>
          <p:nvPr/>
        </p:nvSpPr>
        <p:spPr>
          <a:xfrm>
            <a:off x="9592118" y="2864777"/>
            <a:ext cx="1706252" cy="8215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MODBUS </a:t>
            </a:r>
          </a:p>
          <a:p>
            <a:pPr algn="ctr"/>
            <a:r>
              <a:rPr lang="en-US" dirty="0"/>
              <a:t>SLAVE Simulator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EEEAAA1-EBF7-C193-6F14-33B5E00ABAEE}"/>
              </a:ext>
            </a:extLst>
          </p:cNvPr>
          <p:cNvSpPr/>
          <p:nvPr/>
        </p:nvSpPr>
        <p:spPr>
          <a:xfrm>
            <a:off x="8170085" y="3185731"/>
            <a:ext cx="1422033" cy="197521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01D9C-BBAA-A35A-242D-BAADEF3548A1}"/>
              </a:ext>
            </a:extLst>
          </p:cNvPr>
          <p:cNvSpPr txBox="1"/>
          <p:nvPr/>
        </p:nvSpPr>
        <p:spPr>
          <a:xfrm>
            <a:off x="8421781" y="3330023"/>
            <a:ext cx="106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AWGN Noise</a:t>
            </a:r>
          </a:p>
        </p:txBody>
      </p:sp>
      <p:pic>
        <p:nvPicPr>
          <p:cNvPr id="11" name="Graphic 10" descr="List outline">
            <a:extLst>
              <a:ext uri="{FF2B5EF4-FFF2-40B4-BE49-F238E27FC236}">
                <a16:creationId xmlns:a16="http://schemas.microsoft.com/office/drawing/2014/main" id="{748EA175-B7EC-C70B-4607-1208187AC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6330" y="2246836"/>
            <a:ext cx="914400" cy="914400"/>
          </a:xfrm>
          <a:prstGeom prst="rect">
            <a:avLst/>
          </a:prstGeom>
        </p:spPr>
      </p:pic>
      <p:pic>
        <p:nvPicPr>
          <p:cNvPr id="12" name="Graphic 11" descr="List outline">
            <a:extLst>
              <a:ext uri="{FF2B5EF4-FFF2-40B4-BE49-F238E27FC236}">
                <a16:creationId xmlns:a16="http://schemas.microsoft.com/office/drawing/2014/main" id="{8AE90711-99E2-4BAC-06D7-9A416ED26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989" y="2271331"/>
            <a:ext cx="914400" cy="914400"/>
          </a:xfrm>
          <a:prstGeom prst="rect">
            <a:avLst/>
          </a:prstGeom>
        </p:spPr>
      </p:pic>
      <p:pic>
        <p:nvPicPr>
          <p:cNvPr id="16" name="Graphic 15" descr="Programmer male with solid fill">
            <a:extLst>
              <a:ext uri="{FF2B5EF4-FFF2-40B4-BE49-F238E27FC236}">
                <a16:creationId xmlns:a16="http://schemas.microsoft.com/office/drawing/2014/main" id="{EBD267BC-0D30-4374-6517-775739592C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4466" y="419216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5776CA-4B58-4805-5D66-856E4D298C3D}"/>
              </a:ext>
            </a:extLst>
          </p:cNvPr>
          <p:cNvSpPr txBox="1"/>
          <p:nvPr/>
        </p:nvSpPr>
        <p:spPr>
          <a:xfrm>
            <a:off x="6977938" y="5266903"/>
            <a:ext cx="1345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C5F06-FD4E-9592-4552-7D85D540A4AE}"/>
              </a:ext>
            </a:extLst>
          </p:cNvPr>
          <p:cNvSpPr txBox="1"/>
          <p:nvPr/>
        </p:nvSpPr>
        <p:spPr>
          <a:xfrm>
            <a:off x="10113547" y="5266902"/>
            <a:ext cx="1345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  <a:br>
              <a:rPr lang="en-US" dirty="0"/>
            </a:br>
            <a:r>
              <a:rPr lang="en-US" dirty="0"/>
              <a:t>Error Correcting Codes </a:t>
            </a:r>
          </a:p>
          <a:p>
            <a:r>
              <a:rPr lang="en-US" dirty="0"/>
              <a:t> </a:t>
            </a:r>
          </a:p>
        </p:txBody>
      </p:sp>
      <p:pic>
        <p:nvPicPr>
          <p:cNvPr id="19" name="Graphic 18" descr="Programmer male with solid fill">
            <a:extLst>
              <a:ext uri="{FF2B5EF4-FFF2-40B4-BE49-F238E27FC236}">
                <a16:creationId xmlns:a16="http://schemas.microsoft.com/office/drawing/2014/main" id="{DDBCD8F8-FFFC-0075-E4BC-B05AA7C99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3547" y="4352502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A28440-001D-6FF9-AA88-1BE947CF5B9C}"/>
              </a:ext>
            </a:extLst>
          </p:cNvPr>
          <p:cNvSpPr txBox="1"/>
          <p:nvPr/>
        </p:nvSpPr>
        <p:spPr>
          <a:xfrm>
            <a:off x="1539603" y="1059027"/>
            <a:ext cx="9738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Real Scenario </a:t>
            </a:r>
            <a:r>
              <a:rPr lang="en-US" sz="3200" dirty="0">
                <a:solidFill>
                  <a:schemeClr val="tx1"/>
                </a:solidFill>
              </a:rPr>
              <a:t>Experiment Setup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Channel Noise </a:t>
            </a:r>
            <a:endParaRPr dirty="0"/>
          </a:p>
        </p:txBody>
      </p:sp>
      <p:sp>
        <p:nvSpPr>
          <p:cNvPr id="476" name="Google Shape;476;p13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pic>
        <p:nvPicPr>
          <p:cNvPr id="478" name="Google Shape;4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300" y="2377906"/>
            <a:ext cx="70485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71CC7B-541A-CCC6-2D80-A72B271BD0E9}"/>
              </a:ext>
            </a:extLst>
          </p:cNvPr>
          <p:cNvSpPr txBox="1"/>
          <p:nvPr/>
        </p:nvSpPr>
        <p:spPr>
          <a:xfrm>
            <a:off x="2092751" y="4939646"/>
            <a:ext cx="2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 simulation using AWGN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en-US"/>
              <a:t>Error Correcting Codes</a:t>
            </a:r>
            <a:endParaRPr/>
          </a:p>
        </p:txBody>
      </p:sp>
      <p:sp>
        <p:nvSpPr>
          <p:cNvPr id="413" name="Google Shape;413;p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14" name="Google Shape;414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pic>
        <p:nvPicPr>
          <p:cNvPr id="1026" name="Picture 2" descr="Automated Design of Error-Correcting Codes, Part 1 – Theory Dish">
            <a:extLst>
              <a:ext uri="{FF2B5EF4-FFF2-40B4-BE49-F238E27FC236}">
                <a16:creationId xmlns:a16="http://schemas.microsoft.com/office/drawing/2014/main" id="{72BF9436-562A-357F-DA2F-B1C3788F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3" y="875154"/>
            <a:ext cx="8166802" cy="54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Low Density Parity Check</a:t>
            </a:r>
            <a:endParaRPr dirty="0"/>
          </a:p>
        </p:txBody>
      </p:sp>
      <p:sp>
        <p:nvSpPr>
          <p:cNvPr id="395" name="Google Shape;395;p3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396" name="Google Shape;396;p3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pic>
        <p:nvPicPr>
          <p:cNvPr id="397" name="Google Shape;397;p3" descr="Shortening by zero-padding and puncturing of standard 5G QC-LDPC code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303" y="1339386"/>
            <a:ext cx="5555848" cy="4496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LDPC Requirements </a:t>
            </a:r>
            <a:endParaRPr/>
          </a:p>
        </p:txBody>
      </p:sp>
      <p:sp>
        <p:nvSpPr>
          <p:cNvPr id="429" name="Google Shape;429;p8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30" name="Google Shape;430;p8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sp>
        <p:nvSpPr>
          <p:cNvPr id="431" name="Google Shape;431;p8"/>
          <p:cNvSpPr txBox="1"/>
          <p:nvPr/>
        </p:nvSpPr>
        <p:spPr>
          <a:xfrm>
            <a:off x="656948" y="1748901"/>
            <a:ext cx="5585452" cy="329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Sparse Parity-Check Matrix : </a:t>
            </a:r>
            <a:r>
              <a:rPr lang="en-US" sz="1800" dirty="0">
                <a:solidFill>
                  <a:schemeClr val="lt1"/>
                </a:solidFill>
              </a:rPr>
              <a:t>D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efines the relationship between the codewords and their corresponding syndromes.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8" descr="A diagram of a graph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401" y="1215343"/>
            <a:ext cx="5292652" cy="409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-up of numbers&#10;&#10;Description automatically generated">
            <a:extLst>
              <a:ext uri="{FF2B5EF4-FFF2-40B4-BE49-F238E27FC236}">
                <a16:creationId xmlns:a16="http://schemas.microsoft.com/office/drawing/2014/main" id="{A270ED06-0192-EB1B-1761-9B116004A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511" y="3429000"/>
            <a:ext cx="4039381" cy="167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"/>
          <p:cNvSpPr txBox="1"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378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Encoding I(not encryption)</a:t>
            </a:r>
            <a:endParaRPr/>
          </a:p>
        </p:txBody>
      </p:sp>
      <p:sp>
        <p:nvSpPr>
          <p:cNvPr id="438" name="Google Shape;438;p9"/>
          <p:cNvSpPr txBox="1">
            <a:spLocks noGrp="1"/>
          </p:cNvSpPr>
          <p:nvPr>
            <p:ph type="dt" idx="10"/>
          </p:nvPr>
        </p:nvSpPr>
        <p:spPr>
          <a:xfrm>
            <a:off x="0" y="6526800"/>
            <a:ext cx="16920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64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9/25/2024</a:t>
            </a:r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ftr" idx="11"/>
          </p:nvPr>
        </p:nvSpPr>
        <p:spPr>
          <a:xfrm>
            <a:off x="6242400" y="6526800"/>
            <a:ext cx="59508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520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Restricted © Siemens Energy, 2024 | Author, Department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4294967295"/>
          </p:nvPr>
        </p:nvSpPr>
        <p:spPr>
          <a:xfrm>
            <a:off x="726275" y="1343075"/>
            <a:ext cx="8207400" cy="4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 -&gt;Message Vector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-&gt;Generator matrix (Hamming Codes)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-&gt;Parity (this is the technique )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number of 1s:  Even == 0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                        Odd ==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9677C-3865-A6EB-9DE5-33CA8586453F}"/>
              </a:ext>
            </a:extLst>
          </p:cNvPr>
          <p:cNvSpPr txBox="1"/>
          <p:nvPr/>
        </p:nvSpPr>
        <p:spPr>
          <a:xfrm>
            <a:off x="5265295" y="1343075"/>
            <a:ext cx="6093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[1, 0, 1, 1]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53BE68E6-AE8F-8B3F-71CB-57710369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59" y="1712407"/>
            <a:ext cx="4039382" cy="1712406"/>
          </a:xfrm>
          <a:prstGeom prst="rect">
            <a:avLst/>
          </a:prstGeom>
        </p:spPr>
      </p:pic>
      <p:pic>
        <p:nvPicPr>
          <p:cNvPr id="9" name="Picture 8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7207481D-6848-0F38-7663-56692A552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352" y="3781280"/>
            <a:ext cx="2662189" cy="1733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emens Energy">
  <a:themeElements>
    <a:clrScheme name="Siemens Energy">
      <a:dk1>
        <a:srgbClr val="1B1534"/>
      </a:dk1>
      <a:lt1>
        <a:srgbClr val="FFFFFF"/>
      </a:lt1>
      <a:dk2>
        <a:srgbClr val="1B1534"/>
      </a:dk2>
      <a:lt2>
        <a:srgbClr val="D7E4EE"/>
      </a:lt2>
      <a:accent1>
        <a:srgbClr val="D7E4EE"/>
      </a:accent1>
      <a:accent2>
        <a:srgbClr val="4D217A"/>
      </a:accent2>
      <a:accent3>
        <a:srgbClr val="8A00E5"/>
      </a:accent3>
      <a:accent4>
        <a:srgbClr val="009999"/>
      </a:accent4>
      <a:accent5>
        <a:srgbClr val="F6E600"/>
      </a:accent5>
      <a:accent6>
        <a:srgbClr val="7B919D"/>
      </a:accent6>
      <a:hlink>
        <a:srgbClr val="4D217A"/>
      </a:hlink>
      <a:folHlink>
        <a:srgbClr val="7B91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emens Energy">
  <a:themeElements>
    <a:clrScheme name="Siemens Energy">
      <a:dk1>
        <a:srgbClr val="1B1534"/>
      </a:dk1>
      <a:lt1>
        <a:srgbClr val="FFFFFF"/>
      </a:lt1>
      <a:dk2>
        <a:srgbClr val="1B1534"/>
      </a:dk2>
      <a:lt2>
        <a:srgbClr val="D7E4EE"/>
      </a:lt2>
      <a:accent1>
        <a:srgbClr val="D7E4EE"/>
      </a:accent1>
      <a:accent2>
        <a:srgbClr val="4D217A"/>
      </a:accent2>
      <a:accent3>
        <a:srgbClr val="8A00E5"/>
      </a:accent3>
      <a:accent4>
        <a:srgbClr val="009999"/>
      </a:accent4>
      <a:accent5>
        <a:srgbClr val="F6E600"/>
      </a:accent5>
      <a:accent6>
        <a:srgbClr val="7B919D"/>
      </a:accent6>
      <a:hlink>
        <a:srgbClr val="4D217A"/>
      </a:hlink>
      <a:folHlink>
        <a:srgbClr val="7B91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emens Energy">
  <a:themeElements>
    <a:clrScheme name="Siemens Energy">
      <a:dk1>
        <a:srgbClr val="1B1534"/>
      </a:dk1>
      <a:lt1>
        <a:srgbClr val="FFFFFF"/>
      </a:lt1>
      <a:dk2>
        <a:srgbClr val="1B1534"/>
      </a:dk2>
      <a:lt2>
        <a:srgbClr val="D7E4EE"/>
      </a:lt2>
      <a:accent1>
        <a:srgbClr val="D7E4EE"/>
      </a:accent1>
      <a:accent2>
        <a:srgbClr val="4D217A"/>
      </a:accent2>
      <a:accent3>
        <a:srgbClr val="8A00E5"/>
      </a:accent3>
      <a:accent4>
        <a:srgbClr val="009999"/>
      </a:accent4>
      <a:accent5>
        <a:srgbClr val="F6E600"/>
      </a:accent5>
      <a:accent6>
        <a:srgbClr val="7B919D"/>
      </a:accent6>
      <a:hlink>
        <a:srgbClr val="8A00E5"/>
      </a:hlink>
      <a:folHlink>
        <a:srgbClr val="7B91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571</Words>
  <Application>Microsoft Office PowerPoint</Application>
  <PresentationFormat>Widescreen</PresentationFormat>
  <Paragraphs>127</Paragraphs>
  <Slides>15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Segoe UI</vt:lpstr>
      <vt:lpstr>Times New Roman</vt:lpstr>
      <vt:lpstr>Siemens Energy</vt:lpstr>
      <vt:lpstr>Siemens Energy</vt:lpstr>
      <vt:lpstr>LDPC  Error Correction Code</vt:lpstr>
      <vt:lpstr>Headline Arial Bold 24 pt Table of contents, option 1</vt:lpstr>
      <vt:lpstr>Problem Statement        </vt:lpstr>
      <vt:lpstr>Problem Setup : </vt:lpstr>
      <vt:lpstr>Channel Noise </vt:lpstr>
      <vt:lpstr>Error Correcting Codes</vt:lpstr>
      <vt:lpstr>Low Density Parity Check</vt:lpstr>
      <vt:lpstr>LDPC Requirements </vt:lpstr>
      <vt:lpstr>Encoding I(not encryption)</vt:lpstr>
      <vt:lpstr>Decoding (Iterative)</vt:lpstr>
      <vt:lpstr>Why LDPC ?</vt:lpstr>
      <vt:lpstr>Decoding II</vt:lpstr>
      <vt:lpstr>Code Design</vt:lpstr>
      <vt:lpstr>Next Steps 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GOYAL, ATHAK (ext)</dc:creator>
  <cp:lastModifiedBy>GOYAL, ATHAK (ext)</cp:lastModifiedBy>
  <cp:revision>3</cp:revision>
  <dcterms:created xsi:type="dcterms:W3CDTF">2020-10-26T15:38:43Z</dcterms:created>
  <dcterms:modified xsi:type="dcterms:W3CDTF">2024-09-26T10:23:56Z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2022-11-06T22:10:38Z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d4fa28be-4608-4a04-925a-72f55f499409</vt:lpwstr>
  </property>
  <property fmtid="{D5CDD505-2E9C-101B-9397-08002B2CF9AE}" pid="8" name="MSIP_Label_36791f77-3d39-4d72-9277-ac879ec799ed_ContentBits">
    <vt:lpwstr>0</vt:lpwstr>
  </property>
  <property fmtid="{D5CDD505-2E9C-101B-9397-08002B2CF9AE}" pid="9" name="ContentTypeId">
    <vt:lpwstr>0x0101001BD72860DCF0644495D13461B8038A4A</vt:lpwstr>
  </property>
  <property fmtid="{D5CDD505-2E9C-101B-9397-08002B2CF9AE}" pid="10" name="Order">
    <vt:r8>26124600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MediaServiceImageTags">
    <vt:lpwstr/>
  </property>
  <property fmtid="{D5CDD505-2E9C-101B-9397-08002B2CF9AE}" pid="18" name="_ColorHex">
    <vt:lpwstr/>
  </property>
  <property fmtid="{D5CDD505-2E9C-101B-9397-08002B2CF9AE}" pid="19" name="_ColorTag">
    <vt:lpwstr/>
  </property>
  <property fmtid="{D5CDD505-2E9C-101B-9397-08002B2CF9AE}" pid="20" name="_Emoji">
    <vt:lpwstr/>
  </property>
</Properties>
</file>