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62" r:id="rId5"/>
    <p:sldId id="263" r:id="rId6"/>
    <p:sldId id="264" r:id="rId7"/>
    <p:sldId id="265" r:id="rId8"/>
    <p:sldId id="266" r:id="rId9"/>
    <p:sldId id="267" r:id="rId10"/>
    <p:sldId id="268" r:id="rId11"/>
    <p:sldId id="269" r:id="rId12"/>
    <p:sldId id="278" r:id="rId13"/>
    <p:sldId id="270" r:id="rId14"/>
    <p:sldId id="277" r:id="rId15"/>
    <p:sldId id="272" r:id="rId16"/>
    <p:sldId id="273" r:id="rId17"/>
    <p:sldId id="279" r:id="rId18"/>
    <p:sldId id="280"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65"/>
    <p:restoredTop sz="94730"/>
  </p:normalViewPr>
  <p:slideViewPr>
    <p:cSldViewPr snapToGrid="0">
      <p:cViewPr varScale="1">
        <p:scale>
          <a:sx n="118" d="100"/>
          <a:sy n="118" d="100"/>
        </p:scale>
        <p:origin x="2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5AF21-12E7-C742-A9F7-DC4A4182B874}" type="datetimeFigureOut">
              <a:rPr lang="en-US" smtClean="0"/>
              <a:t>5/8/24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B13BD-31FE-ED47-9358-662A702F7DEA}" type="slidenum">
              <a:rPr lang="en-US" smtClean="0"/>
              <a:t>‹#›</a:t>
            </a:fld>
            <a:endParaRPr lang="en-US"/>
          </a:p>
        </p:txBody>
      </p:sp>
    </p:spTree>
    <p:extLst>
      <p:ext uri="{BB962C8B-B14F-4D97-AF65-F5344CB8AC3E}">
        <p14:creationId xmlns:p14="http://schemas.microsoft.com/office/powerpoint/2010/main" val="96158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PLOT FOR THIS MODEL </a:t>
            </a:r>
          </a:p>
        </p:txBody>
      </p:sp>
      <p:sp>
        <p:nvSpPr>
          <p:cNvPr id="4" name="Slide Number Placeholder 3"/>
          <p:cNvSpPr>
            <a:spLocks noGrp="1"/>
          </p:cNvSpPr>
          <p:nvPr>
            <p:ph type="sldNum" sz="quarter" idx="5"/>
          </p:nvPr>
        </p:nvSpPr>
        <p:spPr/>
        <p:txBody>
          <a:bodyPr/>
          <a:lstStyle/>
          <a:p>
            <a:fld id="{EDAB13BD-31FE-ED47-9358-662A702F7DEA}" type="slidenum">
              <a:rPr lang="en-US" smtClean="0"/>
              <a:t>8</a:t>
            </a:fld>
            <a:endParaRPr lang="en-US"/>
          </a:p>
        </p:txBody>
      </p:sp>
    </p:spTree>
    <p:extLst>
      <p:ext uri="{BB962C8B-B14F-4D97-AF65-F5344CB8AC3E}">
        <p14:creationId xmlns:p14="http://schemas.microsoft.com/office/powerpoint/2010/main" val="162134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B13BD-31FE-ED47-9358-662A702F7DEA}" type="slidenum">
              <a:rPr lang="en-US" smtClean="0"/>
              <a:t>10</a:t>
            </a:fld>
            <a:endParaRPr lang="en-US"/>
          </a:p>
        </p:txBody>
      </p:sp>
    </p:spTree>
    <p:extLst>
      <p:ext uri="{BB962C8B-B14F-4D97-AF65-F5344CB8AC3E}">
        <p14:creationId xmlns:p14="http://schemas.microsoft.com/office/powerpoint/2010/main" val="1316203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DD9D-1D26-5C7E-93FF-C7E410B6BC49}"/>
              </a:ext>
            </a:extLst>
          </p:cNvPr>
          <p:cNvSpPr>
            <a:spLocks noGrp="1"/>
          </p:cNvSpPr>
          <p:nvPr>
            <p:ph type="ctrTitle"/>
          </p:nvPr>
        </p:nvSpPr>
        <p:spPr>
          <a:xfrm>
            <a:off x="1524000" y="1234439"/>
            <a:ext cx="9144000" cy="227552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75CBED-BA67-47C0-002C-40E23D273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37FA7BAD-BB9D-02D4-7B96-7366B735B5D8}"/>
              </a:ext>
            </a:extLst>
          </p:cNvPr>
          <p:cNvPicPr>
            <a:picLocks noChangeAspect="1"/>
          </p:cNvPicPr>
          <p:nvPr userDrawn="1"/>
        </p:nvPicPr>
        <p:blipFill>
          <a:blip r:embed="rId2"/>
          <a:srcRect/>
          <a:stretch/>
        </p:blipFill>
        <p:spPr>
          <a:xfrm>
            <a:off x="457200" y="457200"/>
            <a:ext cx="2621889" cy="777240"/>
          </a:xfrm>
          <a:prstGeom prst="rect">
            <a:avLst/>
          </a:prstGeom>
        </p:spPr>
      </p:pic>
    </p:spTree>
    <p:extLst>
      <p:ext uri="{BB962C8B-B14F-4D97-AF65-F5344CB8AC3E}">
        <p14:creationId xmlns:p14="http://schemas.microsoft.com/office/powerpoint/2010/main" val="129517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80F5-9498-E821-D8D6-F4B7EF5654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C1DF9-FE27-E389-D92A-4BDD3C8EC0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4F09F2F-1485-8D2F-080F-310B221E655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8" name="Slide Number Placeholder 5">
            <a:extLst>
              <a:ext uri="{FF2B5EF4-FFF2-40B4-BE49-F238E27FC236}">
                <a16:creationId xmlns:a16="http://schemas.microsoft.com/office/drawing/2014/main" id="{D4AA02F5-7D6F-E7E4-6AD2-CDF0F6EE5BF2}"/>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9" name="Picture 8" descr="A black background with a black square&#10;&#10;Description automatically generated with medium confidence">
            <a:extLst>
              <a:ext uri="{FF2B5EF4-FFF2-40B4-BE49-F238E27FC236}">
                <a16:creationId xmlns:a16="http://schemas.microsoft.com/office/drawing/2014/main" id="{C79C7C3A-23AA-B247-E1C2-2DB644F80CD2}"/>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59755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68D7F1-B837-744D-210B-E2FE2666B7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8E1611-8EE5-8512-5A11-FA79F9455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CE2A52E-70FF-899E-ACE6-8FB9EE8E712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8" name="Slide Number Placeholder 5">
            <a:extLst>
              <a:ext uri="{FF2B5EF4-FFF2-40B4-BE49-F238E27FC236}">
                <a16:creationId xmlns:a16="http://schemas.microsoft.com/office/drawing/2014/main" id="{B5E5EFF4-6AA4-4E31-728F-BE988E9FA347}"/>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9" name="Picture 8" descr="A black background with a black square&#10;&#10;Description automatically generated with medium confidence">
            <a:extLst>
              <a:ext uri="{FF2B5EF4-FFF2-40B4-BE49-F238E27FC236}">
                <a16:creationId xmlns:a16="http://schemas.microsoft.com/office/drawing/2014/main" id="{1DCE4BF4-A453-D987-4D48-E374A8CC0111}"/>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416533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4540-C1CF-A013-BB96-CBB938F0E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ABF4A-9AB1-1961-C29D-093108ED31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77E92BA-6A27-18C4-CDB3-1760AAA8DE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0" name="Slide Number Placeholder 5">
            <a:extLst>
              <a:ext uri="{FF2B5EF4-FFF2-40B4-BE49-F238E27FC236}">
                <a16:creationId xmlns:a16="http://schemas.microsoft.com/office/drawing/2014/main" id="{4A5502DE-99FE-EB26-42D2-7A8D0FF580D0}"/>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6C6C8401-0DC3-9D56-A7FE-FA81B41840D9}"/>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309829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F0AC-598A-1480-852E-5A5AE65FF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272E8E-80FF-8068-8D2E-E8EDDFCF6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B2980C5B-4585-A50B-0EDB-5C373D5BB11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8" name="Slide Number Placeholder 5">
            <a:extLst>
              <a:ext uri="{FF2B5EF4-FFF2-40B4-BE49-F238E27FC236}">
                <a16:creationId xmlns:a16="http://schemas.microsoft.com/office/drawing/2014/main" id="{9FF28FC9-7048-FDE5-19BB-D4D5D301E2F6}"/>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9" name="Picture 8" descr="A black background with a black square&#10;&#10;Description automatically generated with medium confidence">
            <a:extLst>
              <a:ext uri="{FF2B5EF4-FFF2-40B4-BE49-F238E27FC236}">
                <a16:creationId xmlns:a16="http://schemas.microsoft.com/office/drawing/2014/main" id="{81D339E3-B421-0924-D733-75B3B79A4D77}"/>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16679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10CA-A024-18E4-1551-CBBC2A2C5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C7C662-4B24-7293-2D40-0D80B1903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7582BA-F6DD-044A-BFD6-A5D36283A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740EB3-6EBC-3BB4-F7EF-512D62FB1A4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8" name="Slide Number Placeholder 5">
            <a:extLst>
              <a:ext uri="{FF2B5EF4-FFF2-40B4-BE49-F238E27FC236}">
                <a16:creationId xmlns:a16="http://schemas.microsoft.com/office/drawing/2014/main" id="{0DA32AB9-980C-52C0-FB78-483B5B50E00C}"/>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E82870B0-1068-B86D-56FB-FD845E987CBE}"/>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93594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753C-857F-E0D3-4C6A-A4CED31064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964A07-A8C0-B601-458A-55E72458B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3F02F-0F95-E5BD-E893-05F98DF6B5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E446F-E7F4-FC62-BF49-D3B81CF935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00D3C-C128-F958-AAF9-26B9B88818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5894276B-0DBA-B2DD-89C1-388D760F68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Slide Number Placeholder 5">
            <a:extLst>
              <a:ext uri="{FF2B5EF4-FFF2-40B4-BE49-F238E27FC236}">
                <a16:creationId xmlns:a16="http://schemas.microsoft.com/office/drawing/2014/main" id="{3778FB22-5C10-EE2B-D469-77E187E6B65E}"/>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F4E7B616-BA1E-A0F9-F216-2D8665720E72}"/>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289761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70F2-49AA-5BE0-EBF5-4004A7A965F9}"/>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8BA7D6BA-B1F8-4E8A-E39A-39AE9AD432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5">
            <a:extLst>
              <a:ext uri="{FF2B5EF4-FFF2-40B4-BE49-F238E27FC236}">
                <a16:creationId xmlns:a16="http://schemas.microsoft.com/office/drawing/2014/main" id="{500CE248-D8A2-E07C-4DCA-8BCD99342904}"/>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42349FA9-7725-A45B-378D-2DA81C7677F2}"/>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272522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F99F6A-70BE-AD00-3510-24ED7010215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5">
            <a:extLst>
              <a:ext uri="{FF2B5EF4-FFF2-40B4-BE49-F238E27FC236}">
                <a16:creationId xmlns:a16="http://schemas.microsoft.com/office/drawing/2014/main" id="{B6784C01-F062-4FF9-94C9-B96A76F4372A}"/>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79CE0CA-4163-23D7-1990-CB13B19B9356}"/>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303752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8077-4443-D0C6-6109-736F91EE9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4BF44F-5D8C-CECC-6428-C139EF9440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0EB9B-6D2B-835E-9C75-2088C2E35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030F3A6-3E9D-74CB-A371-BB4E2B52D3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5">
            <a:extLst>
              <a:ext uri="{FF2B5EF4-FFF2-40B4-BE49-F238E27FC236}">
                <a16:creationId xmlns:a16="http://schemas.microsoft.com/office/drawing/2014/main" id="{82D1A94B-3310-96BF-8C23-35A1A14CCD59}"/>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65D8AB8C-DA37-BED6-96C4-27CF5C695376}"/>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127114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2B10-DBA2-ABDA-61E6-F60AE5C5A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5FFDDF-C6A6-921B-30BB-F05D99C48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3A7FBB-1608-0F3A-5AE6-B490838BA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F1CBC6F-19E2-D4D1-DD66-DE5F718A380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5">
            <a:extLst>
              <a:ext uri="{FF2B5EF4-FFF2-40B4-BE49-F238E27FC236}">
                <a16:creationId xmlns:a16="http://schemas.microsoft.com/office/drawing/2014/main" id="{80BE1E9A-F50B-7A0F-CFA5-5CCED18A6584}"/>
              </a:ext>
            </a:extLst>
          </p:cNvPr>
          <p:cNvSpPr>
            <a:spLocks noGrp="1"/>
          </p:cNvSpPr>
          <p:nvPr>
            <p:ph type="sldNum" sz="quarter" idx="12"/>
          </p:nvPr>
        </p:nvSpPr>
        <p:spPr>
          <a:xfrm>
            <a:off x="11353800" y="6356350"/>
            <a:ext cx="555331" cy="365125"/>
          </a:xfrm>
          <a:prstGeom prst="rect">
            <a:avLst/>
          </a:prstGeom>
        </p:spPr>
        <p:txBody>
          <a:bodyPr/>
          <a:lstStyle>
            <a:lvl1pPr>
              <a:defRPr sz="1400"/>
            </a:lvl1pPr>
          </a:lstStyle>
          <a:p>
            <a:fld id="{44C0E520-CB02-FE44-B9CA-49F8729EC252}" type="slidenum">
              <a:rPr lang="en-US" smtClean="0"/>
              <a:pPr/>
              <a:t>‹#›</a:t>
            </a:fld>
            <a:endParaRPr lang="en-US" dirty="0"/>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DEC5208A-E34F-9DD8-1583-D84658F0D18D}"/>
              </a:ext>
            </a:extLst>
          </p:cNvPr>
          <p:cNvPicPr>
            <a:picLocks noChangeAspect="1"/>
          </p:cNvPicPr>
          <p:nvPr userDrawn="1"/>
        </p:nvPicPr>
        <p:blipFill>
          <a:blip r:embed="rId2"/>
          <a:stretch>
            <a:fillRect/>
          </a:stretch>
        </p:blipFill>
        <p:spPr>
          <a:xfrm>
            <a:off x="689804" y="6292442"/>
            <a:ext cx="1079602" cy="320040"/>
          </a:xfrm>
          <a:prstGeom prst="rect">
            <a:avLst/>
          </a:prstGeom>
        </p:spPr>
      </p:pic>
    </p:spTree>
    <p:extLst>
      <p:ext uri="{BB962C8B-B14F-4D97-AF65-F5344CB8AC3E}">
        <p14:creationId xmlns:p14="http://schemas.microsoft.com/office/powerpoint/2010/main" val="273915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A98615-7318-98AB-5F19-113D83E03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F142A1-F84F-DB8F-523C-C855F2479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62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1E6F-66C6-64F7-233D-7F5B6A5EF74D}"/>
              </a:ext>
            </a:extLst>
          </p:cNvPr>
          <p:cNvSpPr>
            <a:spLocks noGrp="1"/>
          </p:cNvSpPr>
          <p:nvPr>
            <p:ph type="ctrTitle"/>
          </p:nvPr>
        </p:nvSpPr>
        <p:spPr/>
        <p:txBody>
          <a:bodyPr>
            <a:normAutofit fontScale="90000"/>
          </a:bodyPr>
          <a:lstStyle/>
          <a:p>
            <a:r>
              <a:rPr lang="en-US" dirty="0"/>
              <a:t>Time Series and Regression Final Project</a:t>
            </a:r>
            <a:br>
              <a:rPr lang="en-US" dirty="0"/>
            </a:br>
            <a:r>
              <a:rPr lang="en-US" sz="3100" dirty="0"/>
              <a:t>“Analyzing delivery lead time using Regressive Techniques”</a:t>
            </a:r>
            <a:endParaRPr lang="en-US" dirty="0"/>
          </a:p>
        </p:txBody>
      </p:sp>
      <p:sp>
        <p:nvSpPr>
          <p:cNvPr id="3" name="Subtitle 2">
            <a:extLst>
              <a:ext uri="{FF2B5EF4-FFF2-40B4-BE49-F238E27FC236}">
                <a16:creationId xmlns:a16="http://schemas.microsoft.com/office/drawing/2014/main" id="{F2D9331D-D134-034E-4278-A3BB9D2FD5E8}"/>
              </a:ext>
            </a:extLst>
          </p:cNvPr>
          <p:cNvSpPr>
            <a:spLocks noGrp="1"/>
          </p:cNvSpPr>
          <p:nvPr>
            <p:ph type="subTitle" idx="1"/>
          </p:nvPr>
        </p:nvSpPr>
        <p:spPr/>
        <p:txBody>
          <a:bodyPr>
            <a:normAutofit lnSpcReduction="10000"/>
          </a:bodyPr>
          <a:lstStyle/>
          <a:p>
            <a:r>
              <a:rPr lang="en-US" dirty="0" err="1"/>
              <a:t>Kenil</a:t>
            </a:r>
            <a:r>
              <a:rPr lang="en-US" dirty="0"/>
              <a:t> Patwa</a:t>
            </a:r>
          </a:p>
          <a:p>
            <a:r>
              <a:rPr lang="en-US" dirty="0"/>
              <a:t>Nihil </a:t>
            </a:r>
            <a:r>
              <a:rPr lang="en-US" dirty="0" err="1"/>
              <a:t>Kottal</a:t>
            </a:r>
            <a:endParaRPr lang="en-US" dirty="0"/>
          </a:p>
          <a:p>
            <a:r>
              <a:rPr lang="en-US" dirty="0"/>
              <a:t>Naman Singh</a:t>
            </a:r>
          </a:p>
          <a:p>
            <a:r>
              <a:rPr lang="en-US" dirty="0"/>
              <a:t>GROUP 5</a:t>
            </a:r>
          </a:p>
        </p:txBody>
      </p:sp>
    </p:spTree>
    <p:extLst>
      <p:ext uri="{BB962C8B-B14F-4D97-AF65-F5344CB8AC3E}">
        <p14:creationId xmlns:p14="http://schemas.microsoft.com/office/powerpoint/2010/main" val="220283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B69E-4706-5A7F-6586-3CC7DFCE9D98}"/>
              </a:ext>
            </a:extLst>
          </p:cNvPr>
          <p:cNvSpPr>
            <a:spLocks noGrp="1"/>
          </p:cNvSpPr>
          <p:nvPr>
            <p:ph type="title"/>
          </p:nvPr>
        </p:nvSpPr>
        <p:spPr>
          <a:xfrm>
            <a:off x="838200" y="365126"/>
            <a:ext cx="10515600" cy="536396"/>
          </a:xfrm>
        </p:spPr>
        <p:txBody>
          <a:bodyPr>
            <a:normAutofit fontScale="90000"/>
          </a:bodyPr>
          <a:lstStyle/>
          <a:p>
            <a:r>
              <a:rPr lang="en-US" dirty="0"/>
              <a:t>Feature Engineering </a:t>
            </a:r>
          </a:p>
        </p:txBody>
      </p:sp>
      <p:sp>
        <p:nvSpPr>
          <p:cNvPr id="3" name="Content Placeholder 2">
            <a:extLst>
              <a:ext uri="{FF2B5EF4-FFF2-40B4-BE49-F238E27FC236}">
                <a16:creationId xmlns:a16="http://schemas.microsoft.com/office/drawing/2014/main" id="{ED4AFCB5-9009-EB37-5E63-51C2AFAD4877}"/>
              </a:ext>
            </a:extLst>
          </p:cNvPr>
          <p:cNvSpPr>
            <a:spLocks noGrp="1"/>
          </p:cNvSpPr>
          <p:nvPr>
            <p:ph idx="1"/>
          </p:nvPr>
        </p:nvSpPr>
        <p:spPr>
          <a:xfrm>
            <a:off x="838200" y="901522"/>
            <a:ext cx="10515600" cy="5344732"/>
          </a:xfrm>
        </p:spPr>
        <p:txBody>
          <a:bodyPr>
            <a:noAutofit/>
          </a:bodyPr>
          <a:lstStyle/>
          <a:p>
            <a:r>
              <a:rPr lang="en-US" sz="2000" b="1" dirty="0"/>
              <a:t>Calculate Delivery Latency:</a:t>
            </a:r>
          </a:p>
          <a:p>
            <a:pPr lvl="1"/>
            <a:r>
              <a:rPr lang="en-US" sz="2000" dirty="0"/>
              <a:t>Create a binary variable </a:t>
            </a:r>
            <a:r>
              <a:rPr lang="en-US" sz="2000" b="1" dirty="0" err="1"/>
              <a:t>LateDelivery</a:t>
            </a:r>
            <a:r>
              <a:rPr lang="en-US" sz="2000" dirty="0"/>
              <a:t> indicating if the delivery time </a:t>
            </a:r>
            <a:r>
              <a:rPr lang="en-US" sz="2000" b="1" dirty="0"/>
              <a:t>exceeded 30 minutes </a:t>
            </a:r>
            <a:r>
              <a:rPr lang="en-US" sz="2000" dirty="0"/>
              <a:t>(1 if true, 0 otherwise).</a:t>
            </a:r>
          </a:p>
          <a:p>
            <a:r>
              <a:rPr lang="en-US" sz="2000" b="1" dirty="0"/>
              <a:t>Evaluate Employee Efficiency:</a:t>
            </a:r>
          </a:p>
          <a:p>
            <a:pPr lvl="1"/>
            <a:r>
              <a:rPr lang="en-US" sz="2000" dirty="0"/>
              <a:t>Categorize Delivery_person_Ratings into four efficiency levels:</a:t>
            </a:r>
          </a:p>
          <a:p>
            <a:pPr lvl="1"/>
            <a:r>
              <a:rPr lang="en-US" sz="2000" b="1" dirty="0"/>
              <a:t>Excellent:</a:t>
            </a:r>
            <a:r>
              <a:rPr lang="en-US" sz="2000" dirty="0"/>
              <a:t> Ratings </a:t>
            </a:r>
            <a:r>
              <a:rPr lang="en-US" sz="2000" b="1" dirty="0"/>
              <a:t>above 4.5</a:t>
            </a:r>
          </a:p>
          <a:p>
            <a:pPr lvl="1"/>
            <a:r>
              <a:rPr lang="en-US" sz="2000" b="1" dirty="0"/>
              <a:t>Good</a:t>
            </a:r>
            <a:r>
              <a:rPr lang="en-US" sz="2000" dirty="0"/>
              <a:t>: Ratings </a:t>
            </a:r>
            <a:r>
              <a:rPr lang="en-US" sz="2000" b="1" dirty="0"/>
              <a:t>above 3.5</a:t>
            </a:r>
          </a:p>
          <a:p>
            <a:pPr lvl="1"/>
            <a:r>
              <a:rPr lang="en-US" sz="2000" b="1" dirty="0"/>
              <a:t>Average</a:t>
            </a:r>
            <a:r>
              <a:rPr lang="en-US" sz="2000" dirty="0"/>
              <a:t>: Ratings </a:t>
            </a:r>
            <a:r>
              <a:rPr lang="en-US" sz="2000" b="1" dirty="0"/>
              <a:t>above 2.5</a:t>
            </a:r>
          </a:p>
          <a:p>
            <a:pPr lvl="1"/>
            <a:r>
              <a:rPr lang="en-US" sz="2000" b="1" dirty="0"/>
              <a:t>Poor</a:t>
            </a:r>
            <a:r>
              <a:rPr lang="en-US" sz="2000" dirty="0"/>
              <a:t>: Ratings </a:t>
            </a:r>
            <a:r>
              <a:rPr lang="en-US" sz="2000" b="1" dirty="0"/>
              <a:t>2.5 or below</a:t>
            </a:r>
          </a:p>
          <a:p>
            <a:r>
              <a:rPr lang="en-US" sz="2000" b="1" dirty="0"/>
              <a:t>Distance Calculation Using Haversine Formula:</a:t>
            </a:r>
          </a:p>
          <a:p>
            <a:pPr lvl="1"/>
            <a:r>
              <a:rPr lang="en-US" sz="2000" dirty="0"/>
              <a:t>Implement the Haversine formula to calculate the geographic distance between the restaurant and delivery locations:</a:t>
            </a:r>
          </a:p>
          <a:p>
            <a:pPr lvl="1"/>
            <a:r>
              <a:rPr lang="en-US" sz="2000" dirty="0"/>
              <a:t>     - Convert </a:t>
            </a:r>
            <a:r>
              <a:rPr lang="en-US" sz="2000" b="1" dirty="0"/>
              <a:t>latitude</a:t>
            </a:r>
            <a:r>
              <a:rPr lang="en-US" sz="2000" dirty="0"/>
              <a:t> and </a:t>
            </a:r>
            <a:r>
              <a:rPr lang="en-US" sz="2000" b="1" dirty="0"/>
              <a:t>longitude</a:t>
            </a:r>
            <a:r>
              <a:rPr lang="en-US" sz="2000" dirty="0"/>
              <a:t> from degrees to radians.</a:t>
            </a:r>
          </a:p>
          <a:p>
            <a:pPr lvl="1"/>
            <a:r>
              <a:rPr lang="en-US" sz="2000" dirty="0"/>
              <a:t>     - Apply the Haversine formula to compute distance based on latitudinal and longitudinal differences.</a:t>
            </a:r>
          </a:p>
          <a:p>
            <a:pPr lvl="1"/>
            <a:r>
              <a:rPr lang="en-US" sz="2000" dirty="0"/>
              <a:t>     - </a:t>
            </a:r>
            <a:r>
              <a:rPr lang="en-US" sz="2000" b="1" dirty="0"/>
              <a:t>Result is provided in kilometers using the Earth’s approximate radius.</a:t>
            </a:r>
          </a:p>
          <a:p>
            <a:pPr lvl="1"/>
            <a:endParaRPr lang="en-US" sz="2000" dirty="0"/>
          </a:p>
        </p:txBody>
      </p:sp>
      <p:sp>
        <p:nvSpPr>
          <p:cNvPr id="4" name="Slide Number Placeholder 3">
            <a:extLst>
              <a:ext uri="{FF2B5EF4-FFF2-40B4-BE49-F238E27FC236}">
                <a16:creationId xmlns:a16="http://schemas.microsoft.com/office/drawing/2014/main" id="{1631C815-6CF0-9B0C-DC7B-F007050401D1}"/>
              </a:ext>
            </a:extLst>
          </p:cNvPr>
          <p:cNvSpPr>
            <a:spLocks noGrp="1"/>
          </p:cNvSpPr>
          <p:nvPr>
            <p:ph type="sldNum" sz="quarter" idx="12"/>
          </p:nvPr>
        </p:nvSpPr>
        <p:spPr/>
        <p:txBody>
          <a:bodyPr/>
          <a:lstStyle/>
          <a:p>
            <a:fld id="{44C0E520-CB02-FE44-B9CA-49F8729EC252}" type="slidenum">
              <a:rPr lang="en-US" smtClean="0"/>
              <a:pPr/>
              <a:t>10</a:t>
            </a:fld>
            <a:endParaRPr lang="en-US" dirty="0"/>
          </a:p>
        </p:txBody>
      </p:sp>
    </p:spTree>
    <p:extLst>
      <p:ext uri="{BB962C8B-B14F-4D97-AF65-F5344CB8AC3E}">
        <p14:creationId xmlns:p14="http://schemas.microsoft.com/office/powerpoint/2010/main" val="19641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74A6-0F5C-1D97-E65E-B3656602F993}"/>
              </a:ext>
            </a:extLst>
          </p:cNvPr>
          <p:cNvSpPr>
            <a:spLocks noGrp="1"/>
          </p:cNvSpPr>
          <p:nvPr>
            <p:ph type="title"/>
          </p:nvPr>
        </p:nvSpPr>
        <p:spPr/>
        <p:txBody>
          <a:bodyPr/>
          <a:lstStyle/>
          <a:p>
            <a:r>
              <a:rPr lang="en-US" dirty="0"/>
              <a:t>Checking for outliers and Normality</a:t>
            </a:r>
          </a:p>
        </p:txBody>
      </p:sp>
      <p:sp>
        <p:nvSpPr>
          <p:cNvPr id="3" name="Content Placeholder 2">
            <a:extLst>
              <a:ext uri="{FF2B5EF4-FFF2-40B4-BE49-F238E27FC236}">
                <a16:creationId xmlns:a16="http://schemas.microsoft.com/office/drawing/2014/main" id="{45027D47-E535-7A3B-003B-800EF042A4C0}"/>
              </a:ext>
            </a:extLst>
          </p:cNvPr>
          <p:cNvSpPr>
            <a:spLocks noGrp="1"/>
          </p:cNvSpPr>
          <p:nvPr>
            <p:ph idx="1"/>
          </p:nvPr>
        </p:nvSpPr>
        <p:spPr/>
        <p:txBody>
          <a:bodyPr/>
          <a:lstStyle/>
          <a:p>
            <a:r>
              <a:rPr lang="en-US" dirty="0"/>
              <a:t>We wanted to analyze the distance parameter for normality. </a:t>
            </a:r>
          </a:p>
          <a:p>
            <a:r>
              <a:rPr lang="en-US" dirty="0"/>
              <a:t>We plotted the histogram and QQ plot.</a:t>
            </a:r>
          </a:p>
        </p:txBody>
      </p:sp>
      <p:sp>
        <p:nvSpPr>
          <p:cNvPr id="4" name="Slide Number Placeholder 3">
            <a:extLst>
              <a:ext uri="{FF2B5EF4-FFF2-40B4-BE49-F238E27FC236}">
                <a16:creationId xmlns:a16="http://schemas.microsoft.com/office/drawing/2014/main" id="{3ED55FF6-4460-36F3-20D8-71E88C439EF9}"/>
              </a:ext>
            </a:extLst>
          </p:cNvPr>
          <p:cNvSpPr>
            <a:spLocks noGrp="1"/>
          </p:cNvSpPr>
          <p:nvPr>
            <p:ph type="sldNum" sz="quarter" idx="12"/>
          </p:nvPr>
        </p:nvSpPr>
        <p:spPr/>
        <p:txBody>
          <a:bodyPr/>
          <a:lstStyle/>
          <a:p>
            <a:fld id="{44C0E520-CB02-FE44-B9CA-49F8729EC252}" type="slidenum">
              <a:rPr lang="en-US" smtClean="0"/>
              <a:pPr/>
              <a:t>11</a:t>
            </a:fld>
            <a:endParaRPr lang="en-US" dirty="0"/>
          </a:p>
        </p:txBody>
      </p:sp>
      <p:pic>
        <p:nvPicPr>
          <p:cNvPr id="5" name="Picture 4">
            <a:extLst>
              <a:ext uri="{FF2B5EF4-FFF2-40B4-BE49-F238E27FC236}">
                <a16:creationId xmlns:a16="http://schemas.microsoft.com/office/drawing/2014/main" id="{C331B204-02D9-1947-A892-24DEC2FB674E}"/>
              </a:ext>
            </a:extLst>
          </p:cNvPr>
          <p:cNvPicPr>
            <a:picLocks noChangeAspect="1"/>
          </p:cNvPicPr>
          <p:nvPr/>
        </p:nvPicPr>
        <p:blipFill>
          <a:blip r:embed="rId2"/>
          <a:stretch>
            <a:fillRect/>
          </a:stretch>
        </p:blipFill>
        <p:spPr>
          <a:xfrm>
            <a:off x="2662378" y="1825624"/>
            <a:ext cx="6867243" cy="4351339"/>
          </a:xfrm>
          <a:prstGeom prst="rect">
            <a:avLst/>
          </a:prstGeom>
        </p:spPr>
      </p:pic>
      <p:sp>
        <p:nvSpPr>
          <p:cNvPr id="6" name="Frame 5">
            <a:extLst>
              <a:ext uri="{FF2B5EF4-FFF2-40B4-BE49-F238E27FC236}">
                <a16:creationId xmlns:a16="http://schemas.microsoft.com/office/drawing/2014/main" id="{4748CABA-6EB6-C29C-F25C-4B62E1E4D2E9}"/>
              </a:ext>
            </a:extLst>
          </p:cNvPr>
          <p:cNvSpPr/>
          <p:nvPr/>
        </p:nvSpPr>
        <p:spPr>
          <a:xfrm>
            <a:off x="3765176" y="5316071"/>
            <a:ext cx="555812" cy="313764"/>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40E4B61E-AAE6-6A04-DB29-AA18F0E085B9}"/>
              </a:ext>
            </a:extLst>
          </p:cNvPr>
          <p:cNvSpPr/>
          <p:nvPr/>
        </p:nvSpPr>
        <p:spPr>
          <a:xfrm>
            <a:off x="8211671" y="2169459"/>
            <a:ext cx="1057835" cy="3146612"/>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C7784EAD-C335-BF69-4BBD-F40F0A028A67}"/>
              </a:ext>
            </a:extLst>
          </p:cNvPr>
          <p:cNvSpPr txBox="1"/>
          <p:nvPr/>
        </p:nvSpPr>
        <p:spPr>
          <a:xfrm>
            <a:off x="968187" y="3343661"/>
            <a:ext cx="9762565" cy="2246769"/>
          </a:xfrm>
          <a:prstGeom prst="rect">
            <a:avLst/>
          </a:prstGeom>
          <a:noFill/>
        </p:spPr>
        <p:txBody>
          <a:bodyPr wrap="square" rtlCol="0">
            <a:spAutoFit/>
          </a:bodyPr>
          <a:lstStyle/>
          <a:p>
            <a:r>
              <a:rPr lang="en-US" sz="2800" dirty="0"/>
              <a:t>We removed the outliers and we were able to see </a:t>
            </a:r>
            <a:r>
              <a:rPr lang="en-US" sz="2800" dirty="0">
                <a:effectLst/>
                <a:latin typeface="CMR17"/>
              </a:rPr>
              <a:t>heavy-tailed distribution - Above the line in lower percentile and below the line in higher percentile. </a:t>
            </a:r>
            <a:endParaRPr lang="en-US" sz="2800" dirty="0"/>
          </a:p>
          <a:p>
            <a:r>
              <a:rPr lang="en-US" sz="2800" dirty="0"/>
              <a:t> </a:t>
            </a:r>
          </a:p>
          <a:p>
            <a:endParaRPr lang="en-US" sz="2800" dirty="0"/>
          </a:p>
        </p:txBody>
      </p:sp>
      <p:pic>
        <p:nvPicPr>
          <p:cNvPr id="9" name="Picture 8">
            <a:extLst>
              <a:ext uri="{FF2B5EF4-FFF2-40B4-BE49-F238E27FC236}">
                <a16:creationId xmlns:a16="http://schemas.microsoft.com/office/drawing/2014/main" id="{C6ABEBD6-00A1-D2E6-A0CE-B0424182768D}"/>
              </a:ext>
            </a:extLst>
          </p:cNvPr>
          <p:cNvPicPr>
            <a:picLocks noChangeAspect="1"/>
          </p:cNvPicPr>
          <p:nvPr/>
        </p:nvPicPr>
        <p:blipFill>
          <a:blip r:embed="rId3"/>
          <a:stretch>
            <a:fillRect/>
          </a:stretch>
        </p:blipFill>
        <p:spPr>
          <a:xfrm>
            <a:off x="2662378" y="1690688"/>
            <a:ext cx="6607127" cy="3939147"/>
          </a:xfrm>
          <a:prstGeom prst="rect">
            <a:avLst/>
          </a:prstGeom>
        </p:spPr>
      </p:pic>
    </p:spTree>
    <p:extLst>
      <p:ext uri="{BB962C8B-B14F-4D97-AF65-F5344CB8AC3E}">
        <p14:creationId xmlns:p14="http://schemas.microsoft.com/office/powerpoint/2010/main" val="239528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7" grpId="0" animBg="1"/>
      <p:bldP spid="7" grpId="1"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58D0-2B27-32B6-0B12-C7A0C380665D}"/>
              </a:ext>
            </a:extLst>
          </p:cNvPr>
          <p:cNvSpPr>
            <a:spLocks noGrp="1"/>
          </p:cNvSpPr>
          <p:nvPr>
            <p:ph type="title"/>
          </p:nvPr>
        </p:nvSpPr>
        <p:spPr/>
        <p:txBody>
          <a:bodyPr/>
          <a:lstStyle/>
          <a:p>
            <a:r>
              <a:rPr lang="en-US" dirty="0"/>
              <a:t>BACKWARD ELEMINATION</a:t>
            </a:r>
          </a:p>
        </p:txBody>
      </p:sp>
      <p:sp>
        <p:nvSpPr>
          <p:cNvPr id="3" name="Content Placeholder 2">
            <a:extLst>
              <a:ext uri="{FF2B5EF4-FFF2-40B4-BE49-F238E27FC236}">
                <a16:creationId xmlns:a16="http://schemas.microsoft.com/office/drawing/2014/main" id="{5A06E89A-1677-0BBF-D6A9-10BE56966F81}"/>
              </a:ext>
            </a:extLst>
          </p:cNvPr>
          <p:cNvSpPr>
            <a:spLocks noGrp="1"/>
          </p:cNvSpPr>
          <p:nvPr>
            <p:ph idx="1"/>
          </p:nvPr>
        </p:nvSpPr>
        <p:spPr/>
        <p:txBody>
          <a:bodyPr>
            <a:normAutofit fontScale="92500" lnSpcReduction="20000"/>
          </a:bodyPr>
          <a:lstStyle/>
          <a:p>
            <a:r>
              <a:rPr lang="en-US" dirty="0"/>
              <a:t>After 4</a:t>
            </a:r>
            <a:r>
              <a:rPr lang="en-US" baseline="30000" dirty="0"/>
              <a:t>th</a:t>
            </a:r>
            <a:r>
              <a:rPr lang="en-US" dirty="0"/>
              <a:t> Step we go the final model as: </a:t>
            </a:r>
          </a:p>
          <a:p>
            <a:r>
              <a:rPr lang="en-US" dirty="0"/>
              <a:t>Regressors: </a:t>
            </a:r>
          </a:p>
          <a:p>
            <a:pPr lvl="1"/>
            <a:r>
              <a:rPr lang="en-US" dirty="0"/>
              <a:t>Delivery_person_Age</a:t>
            </a:r>
          </a:p>
          <a:p>
            <a:pPr lvl="1"/>
            <a:r>
              <a:rPr lang="en-US" dirty="0"/>
              <a:t>Delivery_person_Ratings</a:t>
            </a:r>
          </a:p>
          <a:p>
            <a:pPr lvl="1"/>
            <a:r>
              <a:rPr lang="en-US" dirty="0"/>
              <a:t>Weatherconditions</a:t>
            </a:r>
          </a:p>
          <a:p>
            <a:pPr lvl="1"/>
            <a:r>
              <a:rPr lang="en-US" dirty="0"/>
              <a:t>Road_traffic_density</a:t>
            </a:r>
          </a:p>
          <a:p>
            <a:pPr lvl="1"/>
            <a:r>
              <a:rPr lang="en-US" dirty="0"/>
              <a:t>distance </a:t>
            </a:r>
          </a:p>
          <a:p>
            <a:pPr lvl="1"/>
            <a:r>
              <a:rPr lang="en-US" dirty="0" err="1"/>
              <a:t>EmployeeEfficiency</a:t>
            </a:r>
            <a:endParaRPr lang="en-US" dirty="0"/>
          </a:p>
          <a:p>
            <a:pPr lvl="1"/>
            <a:r>
              <a:rPr lang="en-US" dirty="0"/>
              <a:t>Vehicle_condition</a:t>
            </a:r>
          </a:p>
          <a:p>
            <a:pPr lvl="1"/>
            <a:r>
              <a:rPr lang="en-US" dirty="0"/>
              <a:t>multiple_deliveries</a:t>
            </a:r>
          </a:p>
          <a:p>
            <a:pPr lvl="1"/>
            <a:r>
              <a:rPr lang="en-US" dirty="0"/>
              <a:t>Festival</a:t>
            </a:r>
          </a:p>
          <a:p>
            <a:pPr lvl="1"/>
            <a:r>
              <a:rPr lang="en-US" dirty="0"/>
              <a:t>City</a:t>
            </a:r>
          </a:p>
          <a:p>
            <a:pPr lvl="1"/>
            <a:r>
              <a:rPr lang="en-US" dirty="0" err="1"/>
              <a:t>LateDelivery</a:t>
            </a:r>
            <a:endParaRPr lang="en-US" dirty="0"/>
          </a:p>
        </p:txBody>
      </p:sp>
      <p:sp>
        <p:nvSpPr>
          <p:cNvPr id="4" name="Slide Number Placeholder 3">
            <a:extLst>
              <a:ext uri="{FF2B5EF4-FFF2-40B4-BE49-F238E27FC236}">
                <a16:creationId xmlns:a16="http://schemas.microsoft.com/office/drawing/2014/main" id="{01E5F1AC-75F4-61D5-56EB-F38C3BB1392C}"/>
              </a:ext>
            </a:extLst>
          </p:cNvPr>
          <p:cNvSpPr>
            <a:spLocks noGrp="1"/>
          </p:cNvSpPr>
          <p:nvPr>
            <p:ph type="sldNum" sz="quarter" idx="12"/>
          </p:nvPr>
        </p:nvSpPr>
        <p:spPr/>
        <p:txBody>
          <a:bodyPr/>
          <a:lstStyle/>
          <a:p>
            <a:fld id="{44C0E520-CB02-FE44-B9CA-49F8729EC252}" type="slidenum">
              <a:rPr lang="en-US" smtClean="0"/>
              <a:pPr/>
              <a:t>12</a:t>
            </a:fld>
            <a:endParaRPr lang="en-US" dirty="0"/>
          </a:p>
        </p:txBody>
      </p:sp>
      <p:pic>
        <p:nvPicPr>
          <p:cNvPr id="5" name="Picture 4">
            <a:extLst>
              <a:ext uri="{FF2B5EF4-FFF2-40B4-BE49-F238E27FC236}">
                <a16:creationId xmlns:a16="http://schemas.microsoft.com/office/drawing/2014/main" id="{CAE14C71-2185-4053-B90F-D8CCD89BE816}"/>
              </a:ext>
            </a:extLst>
          </p:cNvPr>
          <p:cNvPicPr>
            <a:picLocks noChangeAspect="1"/>
          </p:cNvPicPr>
          <p:nvPr/>
        </p:nvPicPr>
        <p:blipFill>
          <a:blip r:embed="rId2"/>
          <a:stretch>
            <a:fillRect/>
          </a:stretch>
        </p:blipFill>
        <p:spPr>
          <a:xfrm>
            <a:off x="5021271" y="2257050"/>
            <a:ext cx="5157672" cy="3718953"/>
          </a:xfrm>
          <a:prstGeom prst="rect">
            <a:avLst/>
          </a:prstGeom>
        </p:spPr>
      </p:pic>
    </p:spTree>
    <p:extLst>
      <p:ext uri="{BB962C8B-B14F-4D97-AF65-F5344CB8AC3E}">
        <p14:creationId xmlns:p14="http://schemas.microsoft.com/office/powerpoint/2010/main" val="389302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2BBE-98DF-25BC-3E7B-9167C914ECB8}"/>
              </a:ext>
            </a:extLst>
          </p:cNvPr>
          <p:cNvSpPr>
            <a:spLocks noGrp="1"/>
          </p:cNvSpPr>
          <p:nvPr>
            <p:ph type="title"/>
          </p:nvPr>
        </p:nvSpPr>
        <p:spPr/>
        <p:txBody>
          <a:bodyPr/>
          <a:lstStyle/>
          <a:p>
            <a:r>
              <a:rPr lang="en-US" dirty="0"/>
              <a:t>BACKWARD MODEL RESULTS </a:t>
            </a:r>
          </a:p>
        </p:txBody>
      </p:sp>
      <p:sp>
        <p:nvSpPr>
          <p:cNvPr id="3" name="Content Placeholder 2">
            <a:extLst>
              <a:ext uri="{FF2B5EF4-FFF2-40B4-BE49-F238E27FC236}">
                <a16:creationId xmlns:a16="http://schemas.microsoft.com/office/drawing/2014/main" id="{5FEC87AF-ADC8-3E17-85E6-7FA883DD51E9}"/>
              </a:ext>
            </a:extLst>
          </p:cNvPr>
          <p:cNvSpPr>
            <a:spLocks noGrp="1"/>
          </p:cNvSpPr>
          <p:nvPr>
            <p:ph idx="1"/>
          </p:nvPr>
        </p:nvSpPr>
        <p:spPr/>
        <p:txBody>
          <a:bodyPr/>
          <a:lstStyle/>
          <a:p>
            <a:r>
              <a:rPr lang="en-US" dirty="0"/>
              <a:t>Multiple R-squared: 0.8076,</a:t>
            </a:r>
          </a:p>
          <a:p>
            <a:r>
              <a:rPr lang="en-US" dirty="0"/>
              <a:t>Adjusted R-squared: 0.8074 </a:t>
            </a:r>
          </a:p>
          <a:p>
            <a:r>
              <a:rPr lang="en-US" dirty="0"/>
              <a:t>F-statistic:  4660 on 26 and 28863 DF</a:t>
            </a:r>
          </a:p>
          <a:p>
            <a:r>
              <a:rPr lang="en-US" dirty="0"/>
              <a:t>  p-value: &lt; 2.2e-16</a:t>
            </a:r>
          </a:p>
          <a:p>
            <a:r>
              <a:rPr lang="en-US" dirty="0"/>
              <a:t>MSE: 11.6725</a:t>
            </a:r>
          </a:p>
        </p:txBody>
      </p:sp>
      <p:sp>
        <p:nvSpPr>
          <p:cNvPr id="4" name="Slide Number Placeholder 3">
            <a:extLst>
              <a:ext uri="{FF2B5EF4-FFF2-40B4-BE49-F238E27FC236}">
                <a16:creationId xmlns:a16="http://schemas.microsoft.com/office/drawing/2014/main" id="{89CFC814-9C0F-72E4-6E0B-3E8ED2CC0931}"/>
              </a:ext>
            </a:extLst>
          </p:cNvPr>
          <p:cNvSpPr>
            <a:spLocks noGrp="1"/>
          </p:cNvSpPr>
          <p:nvPr>
            <p:ph type="sldNum" sz="quarter" idx="12"/>
          </p:nvPr>
        </p:nvSpPr>
        <p:spPr/>
        <p:txBody>
          <a:bodyPr/>
          <a:lstStyle/>
          <a:p>
            <a:fld id="{44C0E520-CB02-FE44-B9CA-49F8729EC252}" type="slidenum">
              <a:rPr lang="en-US" smtClean="0"/>
              <a:pPr/>
              <a:t>13</a:t>
            </a:fld>
            <a:endParaRPr lang="en-US" dirty="0"/>
          </a:p>
        </p:txBody>
      </p:sp>
      <p:pic>
        <p:nvPicPr>
          <p:cNvPr id="9" name="Picture 8">
            <a:extLst>
              <a:ext uri="{FF2B5EF4-FFF2-40B4-BE49-F238E27FC236}">
                <a16:creationId xmlns:a16="http://schemas.microsoft.com/office/drawing/2014/main" id="{00560D32-F18F-6562-4E7A-162EAD87C815}"/>
              </a:ext>
            </a:extLst>
          </p:cNvPr>
          <p:cNvPicPr>
            <a:picLocks noChangeAspect="1"/>
          </p:cNvPicPr>
          <p:nvPr/>
        </p:nvPicPr>
        <p:blipFill>
          <a:blip r:embed="rId2"/>
          <a:stretch>
            <a:fillRect/>
          </a:stretch>
        </p:blipFill>
        <p:spPr>
          <a:xfrm>
            <a:off x="6673756" y="1222013"/>
            <a:ext cx="5421894" cy="5134337"/>
          </a:xfrm>
          <a:prstGeom prst="rect">
            <a:avLst/>
          </a:prstGeom>
        </p:spPr>
      </p:pic>
    </p:spTree>
    <p:extLst>
      <p:ext uri="{BB962C8B-B14F-4D97-AF65-F5344CB8AC3E}">
        <p14:creationId xmlns:p14="http://schemas.microsoft.com/office/powerpoint/2010/main" val="136579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F625-35C9-A35F-F05D-6E2CF292255D}"/>
              </a:ext>
            </a:extLst>
          </p:cNvPr>
          <p:cNvSpPr>
            <a:spLocks noGrp="1"/>
          </p:cNvSpPr>
          <p:nvPr>
            <p:ph type="title"/>
          </p:nvPr>
        </p:nvSpPr>
        <p:spPr/>
        <p:txBody>
          <a:bodyPr/>
          <a:lstStyle/>
          <a:p>
            <a:r>
              <a:rPr lang="en-US" dirty="0"/>
              <a:t>Removing outlier from the Backward Model</a:t>
            </a:r>
          </a:p>
        </p:txBody>
      </p:sp>
      <p:sp>
        <p:nvSpPr>
          <p:cNvPr id="3" name="Content Placeholder 2">
            <a:extLst>
              <a:ext uri="{FF2B5EF4-FFF2-40B4-BE49-F238E27FC236}">
                <a16:creationId xmlns:a16="http://schemas.microsoft.com/office/drawing/2014/main" id="{E94531A8-CAF2-4165-CEBC-C77A2FE7B528}"/>
              </a:ext>
            </a:extLst>
          </p:cNvPr>
          <p:cNvSpPr>
            <a:spLocks noGrp="1"/>
          </p:cNvSpPr>
          <p:nvPr>
            <p:ph idx="1"/>
          </p:nvPr>
        </p:nvSpPr>
        <p:spPr>
          <a:xfrm>
            <a:off x="838200" y="2480480"/>
            <a:ext cx="10330543" cy="1897040"/>
          </a:xfrm>
        </p:spPr>
        <p:txBody>
          <a:bodyPr>
            <a:normAutofit/>
          </a:bodyPr>
          <a:lstStyle/>
          <a:p>
            <a:r>
              <a:rPr lang="en-US" dirty="0"/>
              <a:t>After using the DFFITS to find potential outliers, we were able to remove 10456 entries from the dataset. </a:t>
            </a:r>
          </a:p>
          <a:p>
            <a:r>
              <a:rPr lang="en-US" dirty="0"/>
              <a:t>Rejection region: &gt; 2/sqrt(n) = 0.01176674</a:t>
            </a:r>
          </a:p>
          <a:p>
            <a:r>
              <a:rPr lang="en-US" dirty="0"/>
              <a:t>After removing the outliers, we had 18434 entries. </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AB3EB58F-02FB-2A80-98CD-CB948A8C0531}"/>
              </a:ext>
            </a:extLst>
          </p:cNvPr>
          <p:cNvSpPr>
            <a:spLocks noGrp="1"/>
          </p:cNvSpPr>
          <p:nvPr>
            <p:ph type="sldNum" sz="quarter" idx="12"/>
          </p:nvPr>
        </p:nvSpPr>
        <p:spPr/>
        <p:txBody>
          <a:bodyPr/>
          <a:lstStyle/>
          <a:p>
            <a:fld id="{44C0E520-CB02-FE44-B9CA-49F8729EC252}" type="slidenum">
              <a:rPr lang="en-US" smtClean="0"/>
              <a:pPr/>
              <a:t>14</a:t>
            </a:fld>
            <a:endParaRPr lang="en-US" dirty="0"/>
          </a:p>
        </p:txBody>
      </p:sp>
    </p:spTree>
    <p:extLst>
      <p:ext uri="{BB962C8B-B14F-4D97-AF65-F5344CB8AC3E}">
        <p14:creationId xmlns:p14="http://schemas.microsoft.com/office/powerpoint/2010/main" val="179448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2BBE-98DF-25BC-3E7B-9167C914ECB8}"/>
              </a:ext>
            </a:extLst>
          </p:cNvPr>
          <p:cNvSpPr>
            <a:spLocks noGrp="1"/>
          </p:cNvSpPr>
          <p:nvPr>
            <p:ph type="title"/>
          </p:nvPr>
        </p:nvSpPr>
        <p:spPr/>
        <p:txBody>
          <a:bodyPr/>
          <a:lstStyle/>
          <a:p>
            <a:r>
              <a:rPr lang="en-US" dirty="0"/>
              <a:t>BACKWARD MODEL RESULTS AFTER REMOVING OUTLIERS</a:t>
            </a:r>
          </a:p>
        </p:txBody>
      </p:sp>
      <p:sp>
        <p:nvSpPr>
          <p:cNvPr id="3" name="Content Placeholder 2">
            <a:extLst>
              <a:ext uri="{FF2B5EF4-FFF2-40B4-BE49-F238E27FC236}">
                <a16:creationId xmlns:a16="http://schemas.microsoft.com/office/drawing/2014/main" id="{5FEC87AF-ADC8-3E17-85E6-7FA883DD51E9}"/>
              </a:ext>
            </a:extLst>
          </p:cNvPr>
          <p:cNvSpPr>
            <a:spLocks noGrp="1"/>
          </p:cNvSpPr>
          <p:nvPr>
            <p:ph idx="1"/>
          </p:nvPr>
        </p:nvSpPr>
        <p:spPr/>
        <p:txBody>
          <a:bodyPr/>
          <a:lstStyle/>
          <a:p>
            <a:r>
              <a:rPr lang="en-US" dirty="0"/>
              <a:t>Multiple R-squared: 0.8959,</a:t>
            </a:r>
          </a:p>
          <a:p>
            <a:r>
              <a:rPr lang="en-US" dirty="0"/>
              <a:t>Adjusted R-squared: 0.8958 </a:t>
            </a:r>
          </a:p>
          <a:p>
            <a:r>
              <a:rPr lang="en-US" dirty="0"/>
              <a:t>F-statistic:  6095 on 26 and 18407 DF</a:t>
            </a:r>
          </a:p>
          <a:p>
            <a:r>
              <a:rPr lang="en-US" dirty="0"/>
              <a:t>  p-value: &lt; 2.2e-16 </a:t>
            </a:r>
          </a:p>
          <a:p>
            <a:r>
              <a:rPr lang="en-US" dirty="0"/>
              <a:t>MSE: 6.14284</a:t>
            </a:r>
          </a:p>
        </p:txBody>
      </p:sp>
      <p:sp>
        <p:nvSpPr>
          <p:cNvPr id="4" name="Slide Number Placeholder 3">
            <a:extLst>
              <a:ext uri="{FF2B5EF4-FFF2-40B4-BE49-F238E27FC236}">
                <a16:creationId xmlns:a16="http://schemas.microsoft.com/office/drawing/2014/main" id="{89CFC814-9C0F-72E4-6E0B-3E8ED2CC0931}"/>
              </a:ext>
            </a:extLst>
          </p:cNvPr>
          <p:cNvSpPr>
            <a:spLocks noGrp="1"/>
          </p:cNvSpPr>
          <p:nvPr>
            <p:ph type="sldNum" sz="quarter" idx="12"/>
          </p:nvPr>
        </p:nvSpPr>
        <p:spPr/>
        <p:txBody>
          <a:bodyPr/>
          <a:lstStyle/>
          <a:p>
            <a:fld id="{44C0E520-CB02-FE44-B9CA-49F8729EC252}" type="slidenum">
              <a:rPr lang="en-US" smtClean="0"/>
              <a:pPr/>
              <a:t>15</a:t>
            </a:fld>
            <a:endParaRPr lang="en-US" dirty="0"/>
          </a:p>
        </p:txBody>
      </p:sp>
      <p:pic>
        <p:nvPicPr>
          <p:cNvPr id="7" name="Picture 6">
            <a:extLst>
              <a:ext uri="{FF2B5EF4-FFF2-40B4-BE49-F238E27FC236}">
                <a16:creationId xmlns:a16="http://schemas.microsoft.com/office/drawing/2014/main" id="{6C3D8B63-68AD-5C25-C827-8114A1DFD0D6}"/>
              </a:ext>
            </a:extLst>
          </p:cNvPr>
          <p:cNvPicPr>
            <a:picLocks noChangeAspect="1"/>
          </p:cNvPicPr>
          <p:nvPr/>
        </p:nvPicPr>
        <p:blipFill>
          <a:blip r:embed="rId2"/>
          <a:stretch>
            <a:fillRect/>
          </a:stretch>
        </p:blipFill>
        <p:spPr>
          <a:xfrm>
            <a:off x="6962399" y="1027906"/>
            <a:ext cx="4946732" cy="5149057"/>
          </a:xfrm>
          <a:prstGeom prst="rect">
            <a:avLst/>
          </a:prstGeom>
        </p:spPr>
      </p:pic>
    </p:spTree>
    <p:extLst>
      <p:ext uri="{BB962C8B-B14F-4D97-AF65-F5344CB8AC3E}">
        <p14:creationId xmlns:p14="http://schemas.microsoft.com/office/powerpoint/2010/main" val="180081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4C3D-809D-EBA5-95AD-0CD3FD4F8D9C}"/>
              </a:ext>
            </a:extLst>
          </p:cNvPr>
          <p:cNvSpPr>
            <a:spLocks noGrp="1"/>
          </p:cNvSpPr>
          <p:nvPr>
            <p:ph type="title"/>
          </p:nvPr>
        </p:nvSpPr>
        <p:spPr/>
        <p:txBody>
          <a:bodyPr/>
          <a:lstStyle/>
          <a:p>
            <a:r>
              <a:rPr lang="en-US" dirty="0"/>
              <a:t>COMPARISION </a:t>
            </a:r>
          </a:p>
        </p:txBody>
      </p:sp>
      <p:sp>
        <p:nvSpPr>
          <p:cNvPr id="4" name="Slide Number Placeholder 3">
            <a:extLst>
              <a:ext uri="{FF2B5EF4-FFF2-40B4-BE49-F238E27FC236}">
                <a16:creationId xmlns:a16="http://schemas.microsoft.com/office/drawing/2014/main" id="{06AFA19C-9E4A-73EC-0DDF-1590DDDBF5D0}"/>
              </a:ext>
            </a:extLst>
          </p:cNvPr>
          <p:cNvSpPr>
            <a:spLocks noGrp="1"/>
          </p:cNvSpPr>
          <p:nvPr>
            <p:ph type="sldNum" sz="quarter" idx="12"/>
          </p:nvPr>
        </p:nvSpPr>
        <p:spPr/>
        <p:txBody>
          <a:bodyPr/>
          <a:lstStyle/>
          <a:p>
            <a:fld id="{44C0E520-CB02-FE44-B9CA-49F8729EC252}" type="slidenum">
              <a:rPr lang="en-US" smtClean="0"/>
              <a:pPr/>
              <a:t>16</a:t>
            </a:fld>
            <a:endParaRPr lang="en-US" dirty="0"/>
          </a:p>
        </p:txBody>
      </p:sp>
      <p:pic>
        <p:nvPicPr>
          <p:cNvPr id="7" name="Picture 6">
            <a:extLst>
              <a:ext uri="{FF2B5EF4-FFF2-40B4-BE49-F238E27FC236}">
                <a16:creationId xmlns:a16="http://schemas.microsoft.com/office/drawing/2014/main" id="{4EC5E217-99A6-7459-0E16-1173A2A13C39}"/>
              </a:ext>
            </a:extLst>
          </p:cNvPr>
          <p:cNvPicPr>
            <a:picLocks noChangeAspect="1"/>
          </p:cNvPicPr>
          <p:nvPr/>
        </p:nvPicPr>
        <p:blipFill>
          <a:blip r:embed="rId2"/>
          <a:stretch>
            <a:fillRect/>
          </a:stretch>
        </p:blipFill>
        <p:spPr>
          <a:xfrm>
            <a:off x="668738" y="1499619"/>
            <a:ext cx="5427261" cy="4643994"/>
          </a:xfrm>
          <a:prstGeom prst="rect">
            <a:avLst/>
          </a:prstGeom>
        </p:spPr>
      </p:pic>
      <p:pic>
        <p:nvPicPr>
          <p:cNvPr id="8" name="Picture 7">
            <a:extLst>
              <a:ext uri="{FF2B5EF4-FFF2-40B4-BE49-F238E27FC236}">
                <a16:creationId xmlns:a16="http://schemas.microsoft.com/office/drawing/2014/main" id="{C377624D-16F8-25C6-7542-915E51C3B258}"/>
              </a:ext>
            </a:extLst>
          </p:cNvPr>
          <p:cNvPicPr>
            <a:picLocks noChangeAspect="1"/>
          </p:cNvPicPr>
          <p:nvPr/>
        </p:nvPicPr>
        <p:blipFill>
          <a:blip r:embed="rId3"/>
          <a:stretch>
            <a:fillRect/>
          </a:stretch>
        </p:blipFill>
        <p:spPr>
          <a:xfrm>
            <a:off x="6723593" y="1499619"/>
            <a:ext cx="4904300" cy="4675128"/>
          </a:xfrm>
          <a:prstGeom prst="rect">
            <a:avLst/>
          </a:prstGeom>
        </p:spPr>
      </p:pic>
    </p:spTree>
    <p:extLst>
      <p:ext uri="{BB962C8B-B14F-4D97-AF65-F5344CB8AC3E}">
        <p14:creationId xmlns:p14="http://schemas.microsoft.com/office/powerpoint/2010/main" val="3758794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28FB87-E04C-AEF0-9154-79ADBBB503BD}"/>
              </a:ext>
            </a:extLst>
          </p:cNvPr>
          <p:cNvSpPr>
            <a:spLocks noGrp="1"/>
          </p:cNvSpPr>
          <p:nvPr>
            <p:ph type="sldNum" sz="quarter" idx="12"/>
          </p:nvPr>
        </p:nvSpPr>
        <p:spPr/>
        <p:txBody>
          <a:bodyPr/>
          <a:lstStyle/>
          <a:p>
            <a:fld id="{44C0E520-CB02-FE44-B9CA-49F8729EC252}" type="slidenum">
              <a:rPr lang="en-US" smtClean="0"/>
              <a:pPr/>
              <a:t>17</a:t>
            </a:fld>
            <a:endParaRPr lang="en-US" dirty="0"/>
          </a:p>
        </p:txBody>
      </p:sp>
      <p:sp>
        <p:nvSpPr>
          <p:cNvPr id="5" name="Rectangle 4">
            <a:extLst>
              <a:ext uri="{FF2B5EF4-FFF2-40B4-BE49-F238E27FC236}">
                <a16:creationId xmlns:a16="http://schemas.microsoft.com/office/drawing/2014/main" id="{41CEA318-A025-B0DF-AFC7-456A92F380DD}"/>
              </a:ext>
            </a:extLst>
          </p:cNvPr>
          <p:cNvSpPr/>
          <p:nvPr/>
        </p:nvSpPr>
        <p:spPr>
          <a:xfrm>
            <a:off x="4551411" y="2967335"/>
            <a:ext cx="308917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10007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707E-29DA-F29F-CCA6-77D2D8E91E58}"/>
              </a:ext>
            </a:extLst>
          </p:cNvPr>
          <p:cNvSpPr>
            <a:spLocks noGrp="1"/>
          </p:cNvSpPr>
          <p:nvPr>
            <p:ph type="title"/>
          </p:nvPr>
        </p:nvSpPr>
        <p:spPr/>
        <p:txBody>
          <a:bodyPr/>
          <a:lstStyle/>
          <a:p>
            <a:r>
              <a:rPr lang="en-US" b="1" dirty="0"/>
              <a:t>Index</a:t>
            </a:r>
          </a:p>
        </p:txBody>
      </p:sp>
      <p:sp>
        <p:nvSpPr>
          <p:cNvPr id="3" name="Content Placeholder 2">
            <a:extLst>
              <a:ext uri="{FF2B5EF4-FFF2-40B4-BE49-F238E27FC236}">
                <a16:creationId xmlns:a16="http://schemas.microsoft.com/office/drawing/2014/main" id="{F37C4ED8-661F-84A1-EACD-1EA16AAEA200}"/>
              </a:ext>
            </a:extLst>
          </p:cNvPr>
          <p:cNvSpPr>
            <a:spLocks noGrp="1"/>
          </p:cNvSpPr>
          <p:nvPr>
            <p:ph idx="1"/>
          </p:nvPr>
        </p:nvSpPr>
        <p:spPr/>
        <p:txBody>
          <a:bodyPr>
            <a:normAutofit fontScale="77500" lnSpcReduction="20000"/>
          </a:bodyPr>
          <a:lstStyle/>
          <a:p>
            <a:r>
              <a:rPr lang="en-US" dirty="0"/>
              <a:t>Goal</a:t>
            </a:r>
          </a:p>
          <a:p>
            <a:r>
              <a:rPr lang="en-US" dirty="0"/>
              <a:t>Regressors</a:t>
            </a:r>
          </a:p>
          <a:p>
            <a:r>
              <a:rPr lang="en-US" dirty="0"/>
              <a:t>Data Cleaning </a:t>
            </a:r>
          </a:p>
          <a:p>
            <a:r>
              <a:rPr lang="en-US" dirty="0"/>
              <a:t>Running Base Model</a:t>
            </a:r>
          </a:p>
          <a:p>
            <a:r>
              <a:rPr lang="en-US" dirty="0"/>
              <a:t>Base Model Results Discussion </a:t>
            </a:r>
          </a:p>
          <a:p>
            <a:r>
              <a:rPr lang="en-US" dirty="0"/>
              <a:t>Removing Outliers</a:t>
            </a:r>
          </a:p>
          <a:p>
            <a:r>
              <a:rPr lang="en-US" dirty="0"/>
              <a:t>Feature Engineering </a:t>
            </a:r>
          </a:p>
          <a:p>
            <a:r>
              <a:rPr lang="en-US" dirty="0"/>
              <a:t>Checking for outlier and normality</a:t>
            </a:r>
          </a:p>
          <a:p>
            <a:r>
              <a:rPr lang="en-US" dirty="0"/>
              <a:t>Running Backward model</a:t>
            </a:r>
          </a:p>
          <a:p>
            <a:r>
              <a:rPr lang="en-US" dirty="0"/>
              <a:t>Removing Outliers</a:t>
            </a:r>
          </a:p>
          <a:p>
            <a:r>
              <a:rPr lang="en-US" dirty="0"/>
              <a:t>Final Model</a:t>
            </a:r>
          </a:p>
          <a:p>
            <a:r>
              <a:rPr lang="en-US" dirty="0"/>
              <a:t>Comparison</a:t>
            </a:r>
          </a:p>
          <a:p>
            <a:endParaRPr lang="en-US" dirty="0"/>
          </a:p>
          <a:p>
            <a:endParaRPr lang="en-US" dirty="0"/>
          </a:p>
        </p:txBody>
      </p:sp>
      <p:sp>
        <p:nvSpPr>
          <p:cNvPr id="4" name="Slide Number Placeholder 3">
            <a:extLst>
              <a:ext uri="{FF2B5EF4-FFF2-40B4-BE49-F238E27FC236}">
                <a16:creationId xmlns:a16="http://schemas.microsoft.com/office/drawing/2014/main" id="{6B01EC80-7686-F44C-DDCA-8BA97EBC662E}"/>
              </a:ext>
            </a:extLst>
          </p:cNvPr>
          <p:cNvSpPr>
            <a:spLocks noGrp="1"/>
          </p:cNvSpPr>
          <p:nvPr>
            <p:ph type="sldNum" sz="quarter" idx="12"/>
          </p:nvPr>
        </p:nvSpPr>
        <p:spPr/>
        <p:txBody>
          <a:bodyPr/>
          <a:lstStyle/>
          <a:p>
            <a:fld id="{44C0E520-CB02-FE44-B9CA-49F8729EC252}" type="slidenum">
              <a:rPr lang="en-US" smtClean="0"/>
              <a:pPr/>
              <a:t>2</a:t>
            </a:fld>
            <a:endParaRPr lang="en-US" dirty="0"/>
          </a:p>
        </p:txBody>
      </p:sp>
    </p:spTree>
    <p:extLst>
      <p:ext uri="{BB962C8B-B14F-4D97-AF65-F5344CB8AC3E}">
        <p14:creationId xmlns:p14="http://schemas.microsoft.com/office/powerpoint/2010/main" val="141159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B1FF-43E2-BCD6-A87C-922A47F9FBAC}"/>
              </a:ext>
            </a:extLst>
          </p:cNvPr>
          <p:cNvSpPr>
            <a:spLocks noGrp="1"/>
          </p:cNvSpPr>
          <p:nvPr>
            <p:ph type="title"/>
          </p:nvPr>
        </p:nvSpPr>
        <p:spPr/>
        <p:txBody>
          <a:bodyPr/>
          <a:lstStyle/>
          <a:p>
            <a:r>
              <a:rPr lang="en-US" b="1" dirty="0"/>
              <a:t>Goal</a:t>
            </a:r>
          </a:p>
        </p:txBody>
      </p:sp>
      <p:sp>
        <p:nvSpPr>
          <p:cNvPr id="3" name="Content Placeholder 2">
            <a:extLst>
              <a:ext uri="{FF2B5EF4-FFF2-40B4-BE49-F238E27FC236}">
                <a16:creationId xmlns:a16="http://schemas.microsoft.com/office/drawing/2014/main" id="{C26FE418-7EF1-6A5A-B1BF-2E33E79A826A}"/>
              </a:ext>
            </a:extLst>
          </p:cNvPr>
          <p:cNvSpPr>
            <a:spLocks noGrp="1"/>
          </p:cNvSpPr>
          <p:nvPr>
            <p:ph idx="1"/>
          </p:nvPr>
        </p:nvSpPr>
        <p:spPr/>
        <p:txBody>
          <a:bodyPr/>
          <a:lstStyle/>
          <a:p>
            <a:r>
              <a:rPr lang="en-US" dirty="0"/>
              <a:t>The goal of this project is to predict the delivery time of food orders based on various factors including weather conditions, road traffic density, type of vehicle used, and the geographic coordinates of the restaurant and delivery locations. This analysis will help optimize delivery operations and improve customer satisfaction.</a:t>
            </a:r>
          </a:p>
          <a:p>
            <a:r>
              <a:rPr lang="en-US" dirty="0"/>
              <a:t>General perception is that the delivery time depends on the traffic, however, based on our analysis we found out that the delivery time depends on other factors as well. </a:t>
            </a:r>
          </a:p>
          <a:p>
            <a:pPr marL="0" indent="0">
              <a:buNone/>
            </a:pPr>
            <a:endParaRPr lang="en-US" dirty="0"/>
          </a:p>
        </p:txBody>
      </p:sp>
      <p:sp>
        <p:nvSpPr>
          <p:cNvPr id="4" name="Slide Number Placeholder 3">
            <a:extLst>
              <a:ext uri="{FF2B5EF4-FFF2-40B4-BE49-F238E27FC236}">
                <a16:creationId xmlns:a16="http://schemas.microsoft.com/office/drawing/2014/main" id="{3E9B1A07-6685-0764-B56E-9429017946CB}"/>
              </a:ext>
            </a:extLst>
          </p:cNvPr>
          <p:cNvSpPr>
            <a:spLocks noGrp="1"/>
          </p:cNvSpPr>
          <p:nvPr>
            <p:ph type="sldNum" sz="quarter" idx="12"/>
          </p:nvPr>
        </p:nvSpPr>
        <p:spPr/>
        <p:txBody>
          <a:bodyPr/>
          <a:lstStyle/>
          <a:p>
            <a:fld id="{44C0E520-CB02-FE44-B9CA-49F8729EC252}" type="slidenum">
              <a:rPr lang="en-US" smtClean="0"/>
              <a:pPr/>
              <a:t>3</a:t>
            </a:fld>
            <a:endParaRPr lang="en-US" dirty="0"/>
          </a:p>
        </p:txBody>
      </p:sp>
    </p:spTree>
    <p:extLst>
      <p:ext uri="{BB962C8B-B14F-4D97-AF65-F5344CB8AC3E}">
        <p14:creationId xmlns:p14="http://schemas.microsoft.com/office/powerpoint/2010/main" val="162303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7642-ABCE-11C2-D7B4-17BFD3B20C49}"/>
              </a:ext>
            </a:extLst>
          </p:cNvPr>
          <p:cNvSpPr>
            <a:spLocks noGrp="1"/>
          </p:cNvSpPr>
          <p:nvPr>
            <p:ph type="title"/>
          </p:nvPr>
        </p:nvSpPr>
        <p:spPr/>
        <p:txBody>
          <a:bodyPr/>
          <a:lstStyle/>
          <a:p>
            <a:r>
              <a:rPr lang="en-US" dirty="0"/>
              <a:t>Regressors</a:t>
            </a:r>
          </a:p>
        </p:txBody>
      </p:sp>
      <p:sp>
        <p:nvSpPr>
          <p:cNvPr id="3" name="Content Placeholder 2">
            <a:extLst>
              <a:ext uri="{FF2B5EF4-FFF2-40B4-BE49-F238E27FC236}">
                <a16:creationId xmlns:a16="http://schemas.microsoft.com/office/drawing/2014/main" id="{4D32B30C-C845-E146-CCE8-770D31B9E84B}"/>
              </a:ext>
            </a:extLst>
          </p:cNvPr>
          <p:cNvSpPr>
            <a:spLocks noGrp="1"/>
          </p:cNvSpPr>
          <p:nvPr>
            <p:ph idx="1"/>
          </p:nvPr>
        </p:nvSpPr>
        <p:spPr/>
        <p:txBody>
          <a:bodyPr>
            <a:normAutofit fontScale="92500" lnSpcReduction="10000"/>
          </a:bodyPr>
          <a:lstStyle/>
          <a:p>
            <a:r>
              <a:rPr lang="en-US" b="1" dirty="0"/>
              <a:t>Delivery Person Age</a:t>
            </a:r>
            <a:r>
              <a:rPr lang="en-US" dirty="0"/>
              <a:t>: Numeric range from 15 to 50.</a:t>
            </a:r>
          </a:p>
          <a:p>
            <a:r>
              <a:rPr lang="en-US" b="1" dirty="0"/>
              <a:t>Delivery Person Ratings: Categorical data </a:t>
            </a:r>
            <a:r>
              <a:rPr lang="en-US" dirty="0"/>
              <a:t>ranging from 1 to 5.</a:t>
            </a:r>
          </a:p>
          <a:p>
            <a:r>
              <a:rPr lang="en-US" b="1" dirty="0"/>
              <a:t>Weather Conditions: Categories</a:t>
            </a:r>
            <a:r>
              <a:rPr lang="en-US" dirty="0"/>
              <a:t> include Sunny, Stormy, Sandstorms, Cloudy, Fog, and Windy.</a:t>
            </a:r>
          </a:p>
          <a:p>
            <a:r>
              <a:rPr lang="en-US" b="1" dirty="0"/>
              <a:t>Road Traffic Density: Categorical levels </a:t>
            </a:r>
            <a:r>
              <a:rPr lang="en-US" dirty="0"/>
              <a:t>are High, Jam, Low, and Medium.</a:t>
            </a:r>
          </a:p>
          <a:p>
            <a:r>
              <a:rPr lang="en-US" b="1" dirty="0"/>
              <a:t>Vehicle Condition: Categorical scale </a:t>
            </a:r>
            <a:r>
              <a:rPr lang="en-US" dirty="0"/>
              <a:t>from 0 (poor) to 3 (good).</a:t>
            </a:r>
          </a:p>
          <a:p>
            <a:r>
              <a:rPr lang="en-US" b="1" dirty="0"/>
              <a:t>Type of Order: Categories</a:t>
            </a:r>
            <a:r>
              <a:rPr lang="en-US" dirty="0"/>
              <a:t> are Snack, Drinks, Buffet, and Meal.</a:t>
            </a:r>
          </a:p>
          <a:p>
            <a:r>
              <a:rPr lang="en-US" b="1" dirty="0"/>
              <a:t>Type of Vehicle</a:t>
            </a:r>
            <a:r>
              <a:rPr lang="en-US" dirty="0"/>
              <a:t>: Includes motorcycle, scooter, electric scooter, and bicycle.</a:t>
            </a:r>
          </a:p>
          <a:p>
            <a:r>
              <a:rPr lang="en-US" b="1" dirty="0"/>
              <a:t>Multiple Deliveries: INT 0, 1, 2, 3</a:t>
            </a:r>
            <a:r>
              <a:rPr lang="en-US" dirty="0"/>
              <a:t>.</a:t>
            </a:r>
          </a:p>
          <a:p>
            <a:r>
              <a:rPr lang="en-US" b="1" dirty="0"/>
              <a:t>Festival: Binary categorical</a:t>
            </a:r>
            <a:r>
              <a:rPr lang="en-US" dirty="0"/>
              <a:t>, YES or NO.</a:t>
            </a:r>
          </a:p>
        </p:txBody>
      </p:sp>
      <p:sp>
        <p:nvSpPr>
          <p:cNvPr id="4" name="Slide Number Placeholder 3">
            <a:extLst>
              <a:ext uri="{FF2B5EF4-FFF2-40B4-BE49-F238E27FC236}">
                <a16:creationId xmlns:a16="http://schemas.microsoft.com/office/drawing/2014/main" id="{CB9EEC7F-A25A-DA96-D346-DA8EBB7C35C5}"/>
              </a:ext>
            </a:extLst>
          </p:cNvPr>
          <p:cNvSpPr>
            <a:spLocks noGrp="1"/>
          </p:cNvSpPr>
          <p:nvPr>
            <p:ph type="sldNum" sz="quarter" idx="12"/>
          </p:nvPr>
        </p:nvSpPr>
        <p:spPr/>
        <p:txBody>
          <a:bodyPr/>
          <a:lstStyle/>
          <a:p>
            <a:fld id="{44C0E520-CB02-FE44-B9CA-49F8729EC252}" type="slidenum">
              <a:rPr lang="en-US" smtClean="0"/>
              <a:pPr/>
              <a:t>4</a:t>
            </a:fld>
            <a:endParaRPr lang="en-US" dirty="0"/>
          </a:p>
        </p:txBody>
      </p:sp>
    </p:spTree>
    <p:extLst>
      <p:ext uri="{BB962C8B-B14F-4D97-AF65-F5344CB8AC3E}">
        <p14:creationId xmlns:p14="http://schemas.microsoft.com/office/powerpoint/2010/main" val="374743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C480-2628-EE7C-205D-19503057C38C}"/>
              </a:ext>
            </a:extLst>
          </p:cNvPr>
          <p:cNvSpPr>
            <a:spLocks noGrp="1"/>
          </p:cNvSpPr>
          <p:nvPr>
            <p:ph type="title"/>
          </p:nvPr>
        </p:nvSpPr>
        <p:spPr>
          <a:xfrm>
            <a:off x="838200" y="879989"/>
            <a:ext cx="10515600" cy="764428"/>
          </a:xfrm>
        </p:spPr>
        <p:txBody>
          <a:bodyPr/>
          <a:lstStyle/>
          <a:p>
            <a:r>
              <a:rPr lang="en-US" dirty="0"/>
              <a:t>Data Cleaning</a:t>
            </a:r>
          </a:p>
        </p:txBody>
      </p:sp>
      <p:sp>
        <p:nvSpPr>
          <p:cNvPr id="3" name="Content Placeholder 2">
            <a:extLst>
              <a:ext uri="{FF2B5EF4-FFF2-40B4-BE49-F238E27FC236}">
                <a16:creationId xmlns:a16="http://schemas.microsoft.com/office/drawing/2014/main" id="{61FDFE34-0E09-0625-27F4-0E50965C3269}"/>
              </a:ext>
            </a:extLst>
          </p:cNvPr>
          <p:cNvSpPr>
            <a:spLocks noGrp="1"/>
          </p:cNvSpPr>
          <p:nvPr>
            <p:ph idx="1"/>
          </p:nvPr>
        </p:nvSpPr>
        <p:spPr>
          <a:xfrm>
            <a:off x="838200" y="2022756"/>
            <a:ext cx="10515600" cy="2812487"/>
          </a:xfrm>
        </p:spPr>
        <p:txBody>
          <a:bodyPr>
            <a:normAutofit/>
          </a:bodyPr>
          <a:lstStyle/>
          <a:p>
            <a:pPr>
              <a:lnSpc>
                <a:spcPct val="100000"/>
              </a:lnSpc>
            </a:pPr>
            <a:r>
              <a:rPr lang="en-US" sz="1600" b="1" dirty="0"/>
              <a:t>Extract Delivery Time to numeric format: </a:t>
            </a:r>
            <a:r>
              <a:rPr lang="en-US" sz="1600" dirty="0"/>
              <a:t>Convert </a:t>
            </a:r>
            <a:r>
              <a:rPr lang="en-US" sz="1600" b="1" dirty="0" err="1"/>
              <a:t>Time_taken</a:t>
            </a:r>
            <a:r>
              <a:rPr lang="en-US" sz="1600" b="1" dirty="0"/>
              <a:t>(min)</a:t>
            </a:r>
            <a:r>
              <a:rPr lang="en-US" sz="1600" dirty="0"/>
              <a:t> to numeric format, stripping unnecessary text.</a:t>
            </a:r>
          </a:p>
          <a:p>
            <a:pPr>
              <a:lnSpc>
                <a:spcPct val="100000"/>
              </a:lnSpc>
            </a:pPr>
            <a:r>
              <a:rPr lang="en-US" sz="1600" b="1" dirty="0"/>
              <a:t>Normalize Weather Conditions: </a:t>
            </a:r>
            <a:r>
              <a:rPr lang="en-US" sz="1600" dirty="0"/>
              <a:t>Remove the extra text "conditions " from the `Weatherconditions` field for uniformity.</a:t>
            </a:r>
          </a:p>
          <a:p>
            <a:pPr>
              <a:lnSpc>
                <a:spcPct val="100000"/>
              </a:lnSpc>
            </a:pPr>
            <a:r>
              <a:rPr lang="en-US" sz="1600" b="1" dirty="0"/>
              <a:t>Date Conversion: Convert `</a:t>
            </a:r>
            <a:r>
              <a:rPr lang="en-US" sz="1600" b="1" dirty="0" err="1"/>
              <a:t>Order_Date</a:t>
            </a:r>
            <a:r>
              <a:rPr lang="en-US" sz="1600" b="1" dirty="0"/>
              <a:t>` from string format to a date object.</a:t>
            </a:r>
          </a:p>
          <a:p>
            <a:pPr>
              <a:lnSpc>
                <a:spcPct val="100000"/>
              </a:lnSpc>
            </a:pPr>
            <a:r>
              <a:rPr lang="en-US" sz="1600" b="1" dirty="0"/>
              <a:t>Add Day of the Week: </a:t>
            </a:r>
            <a:r>
              <a:rPr lang="en-US" sz="1600" dirty="0"/>
              <a:t>Create a new variable `day` to represent the day of the week for each order date.</a:t>
            </a:r>
          </a:p>
          <a:p>
            <a:pPr>
              <a:lnSpc>
                <a:spcPct val="100000"/>
              </a:lnSpc>
            </a:pPr>
            <a:r>
              <a:rPr lang="en-US" sz="1600" b="1" dirty="0"/>
              <a:t>Filter Non-Numerical Entries: </a:t>
            </a:r>
            <a:r>
              <a:rPr lang="en-US" sz="1600" dirty="0"/>
              <a:t>Remove entries where categorical variables (`Festival`, `City`, `Weatherconditions`, `Road_traffic_density`) incorrectly contain "</a:t>
            </a:r>
            <a:r>
              <a:rPr lang="en-US" sz="1600" dirty="0" err="1"/>
              <a:t>NaN</a:t>
            </a:r>
            <a:r>
              <a:rPr lang="en-US" sz="1600" dirty="0"/>
              <a:t> ".</a:t>
            </a:r>
          </a:p>
          <a:p>
            <a:pPr>
              <a:lnSpc>
                <a:spcPct val="100000"/>
              </a:lnSpc>
            </a:pPr>
            <a:r>
              <a:rPr lang="en-US" sz="1600" b="1" dirty="0"/>
              <a:t>Categorize Variables: </a:t>
            </a:r>
            <a:r>
              <a:rPr lang="en-US" sz="1600" dirty="0"/>
              <a:t>Convert variables (`Weatherconditions`, `Road_traffic_density`, `Vehicle_condition`, `Type_of_order`, `Type_of_vehicle`, `multiple_deliveries`, `Festival`, `City`) to categorical data types.</a:t>
            </a:r>
          </a:p>
        </p:txBody>
      </p:sp>
      <p:sp>
        <p:nvSpPr>
          <p:cNvPr id="4" name="Slide Number Placeholder 3">
            <a:extLst>
              <a:ext uri="{FF2B5EF4-FFF2-40B4-BE49-F238E27FC236}">
                <a16:creationId xmlns:a16="http://schemas.microsoft.com/office/drawing/2014/main" id="{C96AC3CA-95D6-A7DF-0AD1-A22DEDBE2BF2}"/>
              </a:ext>
            </a:extLst>
          </p:cNvPr>
          <p:cNvSpPr>
            <a:spLocks noGrp="1"/>
          </p:cNvSpPr>
          <p:nvPr>
            <p:ph type="sldNum" sz="quarter" idx="12"/>
          </p:nvPr>
        </p:nvSpPr>
        <p:spPr/>
        <p:txBody>
          <a:bodyPr/>
          <a:lstStyle/>
          <a:p>
            <a:fld id="{44C0E520-CB02-FE44-B9CA-49F8729EC252}" type="slidenum">
              <a:rPr lang="en-US" smtClean="0"/>
              <a:pPr/>
              <a:t>5</a:t>
            </a:fld>
            <a:endParaRPr lang="en-US" dirty="0"/>
          </a:p>
        </p:txBody>
      </p:sp>
    </p:spTree>
    <p:extLst>
      <p:ext uri="{BB962C8B-B14F-4D97-AF65-F5344CB8AC3E}">
        <p14:creationId xmlns:p14="http://schemas.microsoft.com/office/powerpoint/2010/main" val="408315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05F8-D9F4-9740-C82D-E60BC0182CD0}"/>
              </a:ext>
            </a:extLst>
          </p:cNvPr>
          <p:cNvSpPr>
            <a:spLocks noGrp="1"/>
          </p:cNvSpPr>
          <p:nvPr>
            <p:ph type="title"/>
          </p:nvPr>
        </p:nvSpPr>
        <p:spPr>
          <a:xfrm>
            <a:off x="838200" y="136526"/>
            <a:ext cx="10515600" cy="681056"/>
          </a:xfrm>
        </p:spPr>
        <p:txBody>
          <a:bodyPr>
            <a:normAutofit fontScale="90000"/>
          </a:bodyPr>
          <a:lstStyle/>
          <a:p>
            <a:r>
              <a:rPr lang="en-US" b="1" dirty="0"/>
              <a:t>Running the Base Model</a:t>
            </a:r>
          </a:p>
        </p:txBody>
      </p:sp>
      <p:sp>
        <p:nvSpPr>
          <p:cNvPr id="3" name="Content Placeholder 2">
            <a:extLst>
              <a:ext uri="{FF2B5EF4-FFF2-40B4-BE49-F238E27FC236}">
                <a16:creationId xmlns:a16="http://schemas.microsoft.com/office/drawing/2014/main" id="{2A023E7B-68A4-1290-DB66-86D8C8242B65}"/>
              </a:ext>
            </a:extLst>
          </p:cNvPr>
          <p:cNvSpPr>
            <a:spLocks noGrp="1"/>
          </p:cNvSpPr>
          <p:nvPr>
            <p:ph idx="1"/>
          </p:nvPr>
        </p:nvSpPr>
        <p:spPr>
          <a:xfrm>
            <a:off x="838200" y="817582"/>
            <a:ext cx="10515600" cy="5359381"/>
          </a:xfrm>
        </p:spPr>
        <p:txBody>
          <a:bodyPr/>
          <a:lstStyle/>
          <a:p>
            <a:r>
              <a:rPr lang="en-US" dirty="0"/>
              <a:t>We ran the base model with the following factors keeping Time taken in mins as Dependent variable: </a:t>
            </a:r>
          </a:p>
          <a:p>
            <a:pPr lvl="1"/>
            <a:r>
              <a:rPr lang="en-US" dirty="0"/>
              <a:t>Delivery_person_Age</a:t>
            </a:r>
          </a:p>
          <a:p>
            <a:pPr lvl="1"/>
            <a:r>
              <a:rPr lang="en-US" dirty="0"/>
              <a:t>Delivery_person_Ratings</a:t>
            </a:r>
          </a:p>
          <a:p>
            <a:pPr lvl="1"/>
            <a:r>
              <a:rPr lang="en-US" dirty="0"/>
              <a:t>Weatherconditions </a:t>
            </a:r>
          </a:p>
          <a:p>
            <a:pPr lvl="1"/>
            <a:r>
              <a:rPr lang="en-US" dirty="0"/>
              <a:t>Road_traffic_density </a:t>
            </a:r>
          </a:p>
          <a:p>
            <a:pPr lvl="1"/>
            <a:r>
              <a:rPr lang="en-US" dirty="0"/>
              <a:t>Vehicle_condition </a:t>
            </a:r>
          </a:p>
          <a:p>
            <a:pPr lvl="1"/>
            <a:r>
              <a:rPr lang="en-US" dirty="0"/>
              <a:t>Type_of_order</a:t>
            </a:r>
          </a:p>
          <a:p>
            <a:pPr lvl="1"/>
            <a:r>
              <a:rPr lang="en-US" dirty="0"/>
              <a:t>Type_of_vehicle</a:t>
            </a:r>
          </a:p>
          <a:p>
            <a:pPr lvl="1"/>
            <a:r>
              <a:rPr lang="en-US" dirty="0"/>
              <a:t>multiple_deliveries</a:t>
            </a:r>
          </a:p>
          <a:p>
            <a:pPr lvl="1"/>
            <a:r>
              <a:rPr lang="en-US" dirty="0"/>
              <a:t>Festival</a:t>
            </a:r>
          </a:p>
          <a:p>
            <a:pPr lvl="1"/>
            <a:r>
              <a:rPr lang="en-US" dirty="0"/>
              <a:t>City</a:t>
            </a:r>
          </a:p>
        </p:txBody>
      </p:sp>
      <p:sp>
        <p:nvSpPr>
          <p:cNvPr id="4" name="Slide Number Placeholder 3">
            <a:extLst>
              <a:ext uri="{FF2B5EF4-FFF2-40B4-BE49-F238E27FC236}">
                <a16:creationId xmlns:a16="http://schemas.microsoft.com/office/drawing/2014/main" id="{9B5CEFD6-3548-CB3A-90C4-834AC41DD372}"/>
              </a:ext>
            </a:extLst>
          </p:cNvPr>
          <p:cNvSpPr>
            <a:spLocks noGrp="1"/>
          </p:cNvSpPr>
          <p:nvPr>
            <p:ph type="sldNum" sz="quarter" idx="12"/>
          </p:nvPr>
        </p:nvSpPr>
        <p:spPr/>
        <p:txBody>
          <a:bodyPr/>
          <a:lstStyle/>
          <a:p>
            <a:fld id="{44C0E520-CB02-FE44-B9CA-49F8729EC252}" type="slidenum">
              <a:rPr lang="en-US" smtClean="0"/>
              <a:pPr/>
              <a:t>6</a:t>
            </a:fld>
            <a:endParaRPr lang="en-US" dirty="0"/>
          </a:p>
        </p:txBody>
      </p:sp>
    </p:spTree>
    <p:extLst>
      <p:ext uri="{BB962C8B-B14F-4D97-AF65-F5344CB8AC3E}">
        <p14:creationId xmlns:p14="http://schemas.microsoft.com/office/powerpoint/2010/main" val="167133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91BE60-EACA-5707-A84A-2D862A66D3A9}"/>
              </a:ext>
            </a:extLst>
          </p:cNvPr>
          <p:cNvSpPr>
            <a:spLocks noGrp="1"/>
          </p:cNvSpPr>
          <p:nvPr>
            <p:ph type="sldNum" sz="quarter" idx="12"/>
          </p:nvPr>
        </p:nvSpPr>
        <p:spPr/>
        <p:txBody>
          <a:bodyPr/>
          <a:lstStyle/>
          <a:p>
            <a:fld id="{44C0E520-CB02-FE44-B9CA-49F8729EC252}" type="slidenum">
              <a:rPr lang="en-US" smtClean="0"/>
              <a:pPr/>
              <a:t>7</a:t>
            </a:fld>
            <a:endParaRPr lang="en-US" dirty="0"/>
          </a:p>
        </p:txBody>
      </p:sp>
      <p:pic>
        <p:nvPicPr>
          <p:cNvPr id="5" name="Picture 4">
            <a:extLst>
              <a:ext uri="{FF2B5EF4-FFF2-40B4-BE49-F238E27FC236}">
                <a16:creationId xmlns:a16="http://schemas.microsoft.com/office/drawing/2014/main" id="{9EBC73DE-AB53-D7F2-3268-E8091A6DFFED}"/>
              </a:ext>
            </a:extLst>
          </p:cNvPr>
          <p:cNvPicPr>
            <a:picLocks noChangeAspect="1"/>
          </p:cNvPicPr>
          <p:nvPr/>
        </p:nvPicPr>
        <p:blipFill>
          <a:blip r:embed="rId2"/>
          <a:stretch>
            <a:fillRect/>
          </a:stretch>
        </p:blipFill>
        <p:spPr>
          <a:xfrm>
            <a:off x="2637933" y="5142"/>
            <a:ext cx="7302500" cy="6852857"/>
          </a:xfrm>
          <a:prstGeom prst="rect">
            <a:avLst/>
          </a:prstGeom>
        </p:spPr>
      </p:pic>
      <p:sp>
        <p:nvSpPr>
          <p:cNvPr id="29" name="Double Bracket 28">
            <a:extLst>
              <a:ext uri="{FF2B5EF4-FFF2-40B4-BE49-F238E27FC236}">
                <a16:creationId xmlns:a16="http://schemas.microsoft.com/office/drawing/2014/main" id="{FC4F3473-850E-7C6A-A929-7F96A731E4C6}"/>
              </a:ext>
            </a:extLst>
          </p:cNvPr>
          <p:cNvSpPr/>
          <p:nvPr/>
        </p:nvSpPr>
        <p:spPr>
          <a:xfrm>
            <a:off x="2395471" y="502274"/>
            <a:ext cx="7772400" cy="1096507"/>
          </a:xfrm>
          <a:prstGeom prst="bracketPair">
            <a:avLst>
              <a:gd name="adj" fmla="val 21318"/>
            </a:avLst>
          </a:prstGeom>
          <a:ln w="41275">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30" name="Double Bracket 29">
            <a:extLst>
              <a:ext uri="{FF2B5EF4-FFF2-40B4-BE49-F238E27FC236}">
                <a16:creationId xmlns:a16="http://schemas.microsoft.com/office/drawing/2014/main" id="{FA535A0C-0A0D-848D-A1A0-65452FFA4991}"/>
              </a:ext>
            </a:extLst>
          </p:cNvPr>
          <p:cNvSpPr/>
          <p:nvPr/>
        </p:nvSpPr>
        <p:spPr>
          <a:xfrm>
            <a:off x="2395471" y="2095914"/>
            <a:ext cx="7772400" cy="721564"/>
          </a:xfrm>
          <a:prstGeom prst="bracketPair">
            <a:avLst>
              <a:gd name="adj" fmla="val 21318"/>
            </a:avLst>
          </a:prstGeom>
          <a:ln w="41275">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31" name="Double Bracket 30">
            <a:extLst>
              <a:ext uri="{FF2B5EF4-FFF2-40B4-BE49-F238E27FC236}">
                <a16:creationId xmlns:a16="http://schemas.microsoft.com/office/drawing/2014/main" id="{D1DDFAD5-4EF9-9633-760F-7BF15C02615D}"/>
              </a:ext>
            </a:extLst>
          </p:cNvPr>
          <p:cNvSpPr/>
          <p:nvPr/>
        </p:nvSpPr>
        <p:spPr>
          <a:xfrm>
            <a:off x="2395471" y="4886338"/>
            <a:ext cx="7772400" cy="721564"/>
          </a:xfrm>
          <a:prstGeom prst="bracketPair">
            <a:avLst>
              <a:gd name="adj" fmla="val 21318"/>
            </a:avLst>
          </a:prstGeom>
          <a:ln w="41275">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32" name="Double Bracket 31">
            <a:extLst>
              <a:ext uri="{FF2B5EF4-FFF2-40B4-BE49-F238E27FC236}">
                <a16:creationId xmlns:a16="http://schemas.microsoft.com/office/drawing/2014/main" id="{6D6FF9EB-A034-CB67-715D-41B1E16A1307}"/>
              </a:ext>
            </a:extLst>
          </p:cNvPr>
          <p:cNvSpPr/>
          <p:nvPr/>
        </p:nvSpPr>
        <p:spPr>
          <a:xfrm>
            <a:off x="2464068" y="5822888"/>
            <a:ext cx="7703803" cy="532838"/>
          </a:xfrm>
          <a:prstGeom prst="bracketPair">
            <a:avLst>
              <a:gd name="adj" fmla="val 21318"/>
            </a:avLst>
          </a:prstGeom>
          <a:ln w="41275">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33" name="Double Bracket 32">
            <a:extLst>
              <a:ext uri="{FF2B5EF4-FFF2-40B4-BE49-F238E27FC236}">
                <a16:creationId xmlns:a16="http://schemas.microsoft.com/office/drawing/2014/main" id="{B6F9ADED-3165-4DA0-7000-63AEE1CAFDFF}"/>
              </a:ext>
            </a:extLst>
          </p:cNvPr>
          <p:cNvSpPr/>
          <p:nvPr/>
        </p:nvSpPr>
        <p:spPr>
          <a:xfrm>
            <a:off x="2464067" y="3051272"/>
            <a:ext cx="7703803" cy="263339"/>
          </a:xfrm>
          <a:prstGeom prst="bracketPair">
            <a:avLst>
              <a:gd name="adj" fmla="val 21318"/>
            </a:avLst>
          </a:prstGeom>
          <a:ln w="41275">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6003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5374-C3FE-4E95-8FAF-228A602FCA9D}"/>
              </a:ext>
            </a:extLst>
          </p:cNvPr>
          <p:cNvSpPr>
            <a:spLocks noGrp="1"/>
          </p:cNvSpPr>
          <p:nvPr>
            <p:ph type="title"/>
          </p:nvPr>
        </p:nvSpPr>
        <p:spPr/>
        <p:txBody>
          <a:bodyPr/>
          <a:lstStyle/>
          <a:p>
            <a:r>
              <a:rPr lang="en-US" dirty="0"/>
              <a:t>Base Model Results</a:t>
            </a:r>
          </a:p>
        </p:txBody>
      </p:sp>
      <p:sp>
        <p:nvSpPr>
          <p:cNvPr id="3" name="Content Placeholder 2">
            <a:extLst>
              <a:ext uri="{FF2B5EF4-FFF2-40B4-BE49-F238E27FC236}">
                <a16:creationId xmlns:a16="http://schemas.microsoft.com/office/drawing/2014/main" id="{137AFC97-50FF-7F61-ABEB-B34909E83F12}"/>
              </a:ext>
            </a:extLst>
          </p:cNvPr>
          <p:cNvSpPr>
            <a:spLocks noGrp="1"/>
          </p:cNvSpPr>
          <p:nvPr>
            <p:ph idx="1"/>
          </p:nvPr>
        </p:nvSpPr>
        <p:spPr/>
        <p:txBody>
          <a:bodyPr/>
          <a:lstStyle/>
          <a:p>
            <a:r>
              <a:rPr lang="en-US" dirty="0"/>
              <a:t>Multiple R-squared: 0.5907,</a:t>
            </a:r>
          </a:p>
          <a:p>
            <a:r>
              <a:rPr lang="en-US" dirty="0"/>
              <a:t>Adjusted R-squared: 0.5903 </a:t>
            </a:r>
          </a:p>
          <a:p>
            <a:r>
              <a:rPr lang="en-US" dirty="0"/>
              <a:t>F-statistic:  1657 on 27 and 30998 DF,  </a:t>
            </a:r>
          </a:p>
          <a:p>
            <a:r>
              <a:rPr lang="en-US" dirty="0"/>
              <a:t>p-value: &lt; 0.00000000000000022 </a:t>
            </a:r>
          </a:p>
          <a:p>
            <a:r>
              <a:rPr lang="en-US" dirty="0"/>
              <a:t>QQ PLOT ADD</a:t>
            </a:r>
          </a:p>
          <a:p>
            <a:r>
              <a:rPr lang="en-US" dirty="0"/>
              <a:t>MSE: 35.86135</a:t>
            </a:r>
          </a:p>
        </p:txBody>
      </p:sp>
      <p:sp>
        <p:nvSpPr>
          <p:cNvPr id="4" name="Slide Number Placeholder 3">
            <a:extLst>
              <a:ext uri="{FF2B5EF4-FFF2-40B4-BE49-F238E27FC236}">
                <a16:creationId xmlns:a16="http://schemas.microsoft.com/office/drawing/2014/main" id="{41C4A8A8-F0D4-C21D-FD9C-0011D456EB23}"/>
              </a:ext>
            </a:extLst>
          </p:cNvPr>
          <p:cNvSpPr>
            <a:spLocks noGrp="1"/>
          </p:cNvSpPr>
          <p:nvPr>
            <p:ph type="sldNum" sz="quarter" idx="12"/>
          </p:nvPr>
        </p:nvSpPr>
        <p:spPr/>
        <p:txBody>
          <a:bodyPr/>
          <a:lstStyle/>
          <a:p>
            <a:fld id="{44C0E520-CB02-FE44-B9CA-49F8729EC252}" type="slidenum">
              <a:rPr lang="en-US" smtClean="0"/>
              <a:pPr/>
              <a:t>8</a:t>
            </a:fld>
            <a:endParaRPr lang="en-US" dirty="0"/>
          </a:p>
        </p:txBody>
      </p:sp>
      <p:pic>
        <p:nvPicPr>
          <p:cNvPr id="6" name="Picture 5">
            <a:extLst>
              <a:ext uri="{FF2B5EF4-FFF2-40B4-BE49-F238E27FC236}">
                <a16:creationId xmlns:a16="http://schemas.microsoft.com/office/drawing/2014/main" id="{41B824DC-ED52-87C5-B565-19F1A71912EF}"/>
              </a:ext>
            </a:extLst>
          </p:cNvPr>
          <p:cNvPicPr>
            <a:picLocks noChangeAspect="1"/>
          </p:cNvPicPr>
          <p:nvPr/>
        </p:nvPicPr>
        <p:blipFill>
          <a:blip r:embed="rId3"/>
          <a:stretch>
            <a:fillRect/>
          </a:stretch>
        </p:blipFill>
        <p:spPr>
          <a:xfrm>
            <a:off x="6635383" y="66811"/>
            <a:ext cx="5105264" cy="6199846"/>
          </a:xfrm>
          <a:prstGeom prst="rect">
            <a:avLst/>
          </a:prstGeom>
        </p:spPr>
      </p:pic>
    </p:spTree>
    <p:extLst>
      <p:ext uri="{BB962C8B-B14F-4D97-AF65-F5344CB8AC3E}">
        <p14:creationId xmlns:p14="http://schemas.microsoft.com/office/powerpoint/2010/main" val="329144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1B9D-9918-BBDC-DACC-3BC9982A6F29}"/>
              </a:ext>
            </a:extLst>
          </p:cNvPr>
          <p:cNvSpPr>
            <a:spLocks noGrp="1"/>
          </p:cNvSpPr>
          <p:nvPr>
            <p:ph type="title"/>
          </p:nvPr>
        </p:nvSpPr>
        <p:spPr/>
        <p:txBody>
          <a:bodyPr/>
          <a:lstStyle/>
          <a:p>
            <a:r>
              <a:rPr lang="en-US" dirty="0"/>
              <a:t>Removing Outliers</a:t>
            </a:r>
          </a:p>
        </p:txBody>
      </p:sp>
      <p:sp>
        <p:nvSpPr>
          <p:cNvPr id="3" name="Content Placeholder 2">
            <a:extLst>
              <a:ext uri="{FF2B5EF4-FFF2-40B4-BE49-F238E27FC236}">
                <a16:creationId xmlns:a16="http://schemas.microsoft.com/office/drawing/2014/main" id="{3815EF31-5475-9BC4-93F5-44078BEB0E2B}"/>
              </a:ext>
            </a:extLst>
          </p:cNvPr>
          <p:cNvSpPr>
            <a:spLocks noGrp="1"/>
          </p:cNvSpPr>
          <p:nvPr>
            <p:ph idx="1"/>
          </p:nvPr>
        </p:nvSpPr>
        <p:spPr>
          <a:xfrm>
            <a:off x="838200" y="2087656"/>
            <a:ext cx="10515600" cy="2243233"/>
          </a:xfrm>
        </p:spPr>
        <p:txBody>
          <a:bodyPr>
            <a:normAutofit/>
          </a:bodyPr>
          <a:lstStyle/>
          <a:p>
            <a:r>
              <a:rPr lang="en-US" dirty="0"/>
              <a:t>After using the DFFITS to find potential outliers, we were able to remove 13748 entries from the dataset. </a:t>
            </a:r>
          </a:p>
          <a:p>
            <a:r>
              <a:rPr lang="en-US" dirty="0"/>
              <a:t>Rejection region: &gt; 2/sqrt(n) = 0.01174359</a:t>
            </a:r>
          </a:p>
          <a:p>
            <a:r>
              <a:rPr lang="en-US" dirty="0"/>
              <a:t>After removing the outliers, we had 29004 entries. </a:t>
            </a:r>
          </a:p>
          <a:p>
            <a:pPr marL="0" indent="0">
              <a:buNone/>
            </a:pPr>
            <a:endParaRPr lang="en-US" dirty="0"/>
          </a:p>
        </p:txBody>
      </p:sp>
      <p:sp>
        <p:nvSpPr>
          <p:cNvPr id="4" name="Slide Number Placeholder 3">
            <a:extLst>
              <a:ext uri="{FF2B5EF4-FFF2-40B4-BE49-F238E27FC236}">
                <a16:creationId xmlns:a16="http://schemas.microsoft.com/office/drawing/2014/main" id="{6F42ACCB-9673-21F1-400A-4B581CA87265}"/>
              </a:ext>
            </a:extLst>
          </p:cNvPr>
          <p:cNvSpPr>
            <a:spLocks noGrp="1"/>
          </p:cNvSpPr>
          <p:nvPr>
            <p:ph type="sldNum" sz="quarter" idx="12"/>
          </p:nvPr>
        </p:nvSpPr>
        <p:spPr/>
        <p:txBody>
          <a:bodyPr/>
          <a:lstStyle/>
          <a:p>
            <a:fld id="{44C0E520-CB02-FE44-B9CA-49F8729EC252}" type="slidenum">
              <a:rPr lang="en-US" smtClean="0"/>
              <a:pPr/>
              <a:t>9</a:t>
            </a:fld>
            <a:endParaRPr lang="en-US" dirty="0"/>
          </a:p>
        </p:txBody>
      </p:sp>
    </p:spTree>
    <p:extLst>
      <p:ext uri="{BB962C8B-B14F-4D97-AF65-F5344CB8AC3E}">
        <p14:creationId xmlns:p14="http://schemas.microsoft.com/office/powerpoint/2010/main" val="4123406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2B450FAE13DF428D452D28570B249E" ma:contentTypeVersion="15" ma:contentTypeDescription="Create a new document." ma:contentTypeScope="" ma:versionID="acc5181032226024b42f023245fbb7bd">
  <xsd:schema xmlns:xsd="http://www.w3.org/2001/XMLSchema" xmlns:xs="http://www.w3.org/2001/XMLSchema" xmlns:p="http://schemas.microsoft.com/office/2006/metadata/properties" xmlns:ns2="a33f785e-8cd0-4eb1-bd43-936013fb505f" xmlns:ns3="0acb89b9-13e1-4bcb-8949-0c302db1e852" targetNamespace="http://schemas.microsoft.com/office/2006/metadata/properties" ma:root="true" ma:fieldsID="8a2069dc581b6c5ef561e76a3107df64" ns2:_="" ns3:_="">
    <xsd:import namespace="a33f785e-8cd0-4eb1-bd43-936013fb505f"/>
    <xsd:import namespace="0acb89b9-13e1-4bcb-8949-0c302db1e85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3f785e-8cd0-4eb1-bd43-936013fb50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f48fd182-3af3-4b45-858c-95346ee1bc1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cb89b9-13e1-4bcb-8949-0c302db1e85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58248cbd-dc44-4ecb-8e65-f550d39050a7}" ma:internalName="TaxCatchAll" ma:showField="CatchAllData" ma:web="0acb89b9-13e1-4bcb-8949-0c302db1e8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33f785e-8cd0-4eb1-bd43-936013fb505f">
      <Terms xmlns="http://schemas.microsoft.com/office/infopath/2007/PartnerControls"/>
    </lcf76f155ced4ddcb4097134ff3c332f>
    <TaxCatchAll xmlns="0acb89b9-13e1-4bcb-8949-0c302db1e852" xsi:nil="true"/>
  </documentManagement>
</p:properties>
</file>

<file path=customXml/itemProps1.xml><?xml version="1.0" encoding="utf-8"?>
<ds:datastoreItem xmlns:ds="http://schemas.openxmlformats.org/officeDocument/2006/customXml" ds:itemID="{136B5A75-0F56-4095-B840-2D387E84D3B9}">
  <ds:schemaRefs>
    <ds:schemaRef ds:uri="http://schemas.microsoft.com/sharepoint/v3/contenttype/forms"/>
  </ds:schemaRefs>
</ds:datastoreItem>
</file>

<file path=customXml/itemProps2.xml><?xml version="1.0" encoding="utf-8"?>
<ds:datastoreItem xmlns:ds="http://schemas.openxmlformats.org/officeDocument/2006/customXml" ds:itemID="{CD3866E6-0173-42B4-B9AC-453BCC6D53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3f785e-8cd0-4eb1-bd43-936013fb505f"/>
    <ds:schemaRef ds:uri="0acb89b9-13e1-4bcb-8949-0c302db1e8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FD4C-82F6-4C8D-BAAD-38AC624A6EC8}">
  <ds:schemaRefs>
    <ds:schemaRef ds:uri="a33f785e-8cd0-4eb1-bd43-936013fb505f"/>
    <ds:schemaRef ds:uri="http://purl.org/dc/elements/1.1/"/>
    <ds:schemaRef ds:uri="0acb89b9-13e1-4bcb-8949-0c302db1e852"/>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1558</TotalTime>
  <Words>911</Words>
  <Application>Microsoft Macintosh PowerPoint</Application>
  <PresentationFormat>Widescreen</PresentationFormat>
  <Paragraphs>131</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CMR17</vt:lpstr>
      <vt:lpstr>Office Theme</vt:lpstr>
      <vt:lpstr>Time Series and Regression Final Project “Analyzing delivery lead time using Regressive Techniques”</vt:lpstr>
      <vt:lpstr>Index</vt:lpstr>
      <vt:lpstr>Goal</vt:lpstr>
      <vt:lpstr>Regressors</vt:lpstr>
      <vt:lpstr>Data Cleaning</vt:lpstr>
      <vt:lpstr>Running the Base Model</vt:lpstr>
      <vt:lpstr>PowerPoint Presentation</vt:lpstr>
      <vt:lpstr>Base Model Results</vt:lpstr>
      <vt:lpstr>Removing Outliers</vt:lpstr>
      <vt:lpstr>Feature Engineering </vt:lpstr>
      <vt:lpstr>Checking for outliers and Normality</vt:lpstr>
      <vt:lpstr>BACKWARD ELEMINATION</vt:lpstr>
      <vt:lpstr>BACKWARD MODEL RESULTS </vt:lpstr>
      <vt:lpstr>Removing outlier from the Backward Model</vt:lpstr>
      <vt:lpstr>BACKWARD MODEL RESULTS AFTER REMOVING OUTLIERS</vt:lpstr>
      <vt:lpstr>COMPARISION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Hall</dc:creator>
  <cp:lastModifiedBy>Naman Singh</cp:lastModifiedBy>
  <cp:revision>44</cp:revision>
  <dcterms:created xsi:type="dcterms:W3CDTF">2023-10-19T18:22:44Z</dcterms:created>
  <dcterms:modified xsi:type="dcterms:W3CDTF">2024-05-08T23:18:47Z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0x010100B92B450FAE13DF428D452D28570B249E</vt:lpwstr>
  </property>
</Properties>
</file>