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72" r:id="rId5"/>
    <p:sldId id="262" r:id="rId6"/>
    <p:sldId id="263" r:id="rId7"/>
    <p:sldId id="264" r:id="rId8"/>
    <p:sldId id="265" r:id="rId9"/>
    <p:sldId id="266" r:id="rId10"/>
    <p:sldId id="267" r:id="rId11"/>
    <p:sldId id="268" r:id="rId12"/>
    <p:sldId id="269" r:id="rId13"/>
    <p:sldId id="270"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0B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934"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E8CC-424A-4ED9-4C8C-154F702F9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E0DD17-E7F8-A985-C898-9B14AD0CB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A81B21-526B-657A-191C-4C367E085182}"/>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5" name="Footer Placeholder 4">
            <a:extLst>
              <a:ext uri="{FF2B5EF4-FFF2-40B4-BE49-F238E27FC236}">
                <a16:creationId xmlns:a16="http://schemas.microsoft.com/office/drawing/2014/main" id="{DD7563EF-EF1C-9E59-6B03-66876B701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524729-7D17-85E9-F89C-B45E4DBF345A}"/>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79994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DF0C-0F18-1B91-13B9-D897305E5F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6A1CAC-2B07-9081-948D-03D08F1AB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72C9F3-E344-5AE0-0784-AA92FFC0E6DB}"/>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5" name="Footer Placeholder 4">
            <a:extLst>
              <a:ext uri="{FF2B5EF4-FFF2-40B4-BE49-F238E27FC236}">
                <a16:creationId xmlns:a16="http://schemas.microsoft.com/office/drawing/2014/main" id="{7AB9FD62-2801-2CBF-17AF-5BCAD6BAB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24E6-E8CF-6493-4C67-12838144B21A}"/>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28131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1255A-F2A7-DCA2-BEE9-512B7CA86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72902D-6324-04E5-8A4D-FED8C303C4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91CCD3-3078-1758-C3BA-EA2A6B9A1787}"/>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5" name="Footer Placeholder 4">
            <a:extLst>
              <a:ext uri="{FF2B5EF4-FFF2-40B4-BE49-F238E27FC236}">
                <a16:creationId xmlns:a16="http://schemas.microsoft.com/office/drawing/2014/main" id="{F9095017-1C04-A611-128B-FB6C4974E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06E293-D799-4AB0-9E12-1F9553D06EBE}"/>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241904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4E5F-680F-26D0-B13C-E8FD9DF943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A56D46-F5C5-86DF-9E50-11A943430F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9E98E-1F48-75C3-2ECF-FA23F19021C6}"/>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5" name="Footer Placeholder 4">
            <a:extLst>
              <a:ext uri="{FF2B5EF4-FFF2-40B4-BE49-F238E27FC236}">
                <a16:creationId xmlns:a16="http://schemas.microsoft.com/office/drawing/2014/main" id="{E6A4568A-0415-4650-7000-BA4B640C0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F7BF0-B788-387F-BFF9-1DFF949F0A81}"/>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293399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04DF-01DB-4E05-E587-D309BBF11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9FCC32-6174-1374-29A8-86B0E08C22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EB276F-79D8-1154-ABC7-E25F76A26ED2}"/>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5" name="Footer Placeholder 4">
            <a:extLst>
              <a:ext uri="{FF2B5EF4-FFF2-40B4-BE49-F238E27FC236}">
                <a16:creationId xmlns:a16="http://schemas.microsoft.com/office/drawing/2014/main" id="{9BFA2B5A-0E1D-DC18-4A82-E35FA152A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775A8-525D-1C7A-2C14-ADDFB82B0C2C}"/>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220053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BEE2-54CD-D48E-E10F-47300019C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48C41-2860-B559-8EFB-FA14F73356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B46D86-E566-02E3-F139-171FA29C3F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4B6D94-16EE-0B25-1DF1-3DF77A319F33}"/>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6" name="Footer Placeholder 5">
            <a:extLst>
              <a:ext uri="{FF2B5EF4-FFF2-40B4-BE49-F238E27FC236}">
                <a16:creationId xmlns:a16="http://schemas.microsoft.com/office/drawing/2014/main" id="{CA02EC1F-6565-64A6-9812-8863F06C8A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7DF8C-0607-8550-6786-E7DF4E4F4CBA}"/>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191437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16EB-8223-F5F1-8854-D2C7A9974C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A0B600-6F22-7BDF-C581-D52F56236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8D9F5-D630-95D6-C525-2C069EA789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8EB03C-471D-D154-CD81-874E8F3E7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14B6F5-F131-BFB9-7D71-4EA1AC24C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6F5048-BE22-BCBF-DE27-714E21F468E0}"/>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8" name="Footer Placeholder 7">
            <a:extLst>
              <a:ext uri="{FF2B5EF4-FFF2-40B4-BE49-F238E27FC236}">
                <a16:creationId xmlns:a16="http://schemas.microsoft.com/office/drawing/2014/main" id="{4FC703B8-7EDD-1D30-EB29-132F7348E7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B18167-5FB0-AD50-64EB-77F7805E5411}"/>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270270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2735-AD36-3BE5-D8F0-EB2CC67E10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32017B-F9D1-C66A-D16D-7D7FD67B661F}"/>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4" name="Footer Placeholder 3">
            <a:extLst>
              <a:ext uri="{FF2B5EF4-FFF2-40B4-BE49-F238E27FC236}">
                <a16:creationId xmlns:a16="http://schemas.microsoft.com/office/drawing/2014/main" id="{D340A44E-B24C-A0FB-C92A-FC6C9671C1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ADCFC5-77F1-5A0E-1DB5-95F51F42A58A}"/>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308054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95692-8DF8-123C-AC3E-99FC3A60FB5E}"/>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3" name="Footer Placeholder 2">
            <a:extLst>
              <a:ext uri="{FF2B5EF4-FFF2-40B4-BE49-F238E27FC236}">
                <a16:creationId xmlns:a16="http://schemas.microsoft.com/office/drawing/2014/main" id="{5EC1F29C-9112-36C0-0891-951A4C0A78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A1FE9B-2238-B582-B7FD-E0815CEC7E75}"/>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285931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BB4A-70AD-D050-7D68-97FF9B689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600706-2736-423B-EFAC-3A0646970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4A43ED-1C4C-D347-4921-22D87BD81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05835-7524-F6A6-22A2-B1E2E3908B0B}"/>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6" name="Footer Placeholder 5">
            <a:extLst>
              <a:ext uri="{FF2B5EF4-FFF2-40B4-BE49-F238E27FC236}">
                <a16:creationId xmlns:a16="http://schemas.microsoft.com/office/drawing/2014/main" id="{41B0AEF9-4F72-1FDF-0D85-5BA3E8E035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120DD-18F7-A509-6CA9-DA79067914F9}"/>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91893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EE-9D3E-FF75-12CA-E3306AB15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220443-459F-6078-2571-BD49EC5D7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99A25A-5ADE-64E9-1654-D9C5F0B2E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FAA5C-F2CF-1A09-CFD1-60947F74516A}"/>
              </a:ext>
            </a:extLst>
          </p:cNvPr>
          <p:cNvSpPr>
            <a:spLocks noGrp="1"/>
          </p:cNvSpPr>
          <p:nvPr>
            <p:ph type="dt" sz="half" idx="10"/>
          </p:nvPr>
        </p:nvSpPr>
        <p:spPr/>
        <p:txBody>
          <a:bodyPr/>
          <a:lstStyle/>
          <a:p>
            <a:fld id="{D3AA8579-4A81-48F5-BE96-CE0B3072F22F}" type="datetimeFigureOut">
              <a:rPr lang="en-IN" smtClean="0"/>
              <a:t>24-04-2024</a:t>
            </a:fld>
            <a:endParaRPr lang="en-IN"/>
          </a:p>
        </p:txBody>
      </p:sp>
      <p:sp>
        <p:nvSpPr>
          <p:cNvPr id="6" name="Footer Placeholder 5">
            <a:extLst>
              <a:ext uri="{FF2B5EF4-FFF2-40B4-BE49-F238E27FC236}">
                <a16:creationId xmlns:a16="http://schemas.microsoft.com/office/drawing/2014/main" id="{41BB93C1-8318-879B-1B7B-A766058530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7CD459-F55B-1555-11AA-8309FB9C86EF}"/>
              </a:ext>
            </a:extLst>
          </p:cNvPr>
          <p:cNvSpPr>
            <a:spLocks noGrp="1"/>
          </p:cNvSpPr>
          <p:nvPr>
            <p:ph type="sldNum" sz="quarter" idx="12"/>
          </p:nvPr>
        </p:nvSpPr>
        <p:spPr/>
        <p:txBody>
          <a:bodyPr/>
          <a:lstStyle/>
          <a:p>
            <a:fld id="{014BEBF6-A4C2-4E2D-9906-CB1B5F3CA546}" type="slidenum">
              <a:rPr lang="en-IN" smtClean="0"/>
              <a:t>‹#›</a:t>
            </a:fld>
            <a:endParaRPr lang="en-IN"/>
          </a:p>
        </p:txBody>
      </p:sp>
    </p:spTree>
    <p:extLst>
      <p:ext uri="{BB962C8B-B14F-4D97-AF65-F5344CB8AC3E}">
        <p14:creationId xmlns:p14="http://schemas.microsoft.com/office/powerpoint/2010/main" val="213745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9DABB-AA1D-3804-A86D-A8243A8D7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4907AE-DA68-8211-B992-71D2191A6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16D605-BA81-C298-200E-62C6F9BEA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A8579-4A81-48F5-BE96-CE0B3072F22F}" type="datetimeFigureOut">
              <a:rPr lang="en-IN" smtClean="0"/>
              <a:t>24-04-2024</a:t>
            </a:fld>
            <a:endParaRPr lang="en-IN"/>
          </a:p>
        </p:txBody>
      </p:sp>
      <p:sp>
        <p:nvSpPr>
          <p:cNvPr id="5" name="Footer Placeholder 4">
            <a:extLst>
              <a:ext uri="{FF2B5EF4-FFF2-40B4-BE49-F238E27FC236}">
                <a16:creationId xmlns:a16="http://schemas.microsoft.com/office/drawing/2014/main" id="{600B3321-3DD9-73AE-6836-122ACDE66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6F041A-98F9-FF61-B183-A3F384D13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BEBF6-A4C2-4E2D-9906-CB1B5F3CA546}" type="slidenum">
              <a:rPr lang="en-IN" smtClean="0"/>
              <a:t>‹#›</a:t>
            </a:fld>
            <a:endParaRPr lang="en-IN"/>
          </a:p>
        </p:txBody>
      </p:sp>
    </p:spTree>
    <p:extLst>
      <p:ext uri="{BB962C8B-B14F-4D97-AF65-F5344CB8AC3E}">
        <p14:creationId xmlns:p14="http://schemas.microsoft.com/office/powerpoint/2010/main" val="3640616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0587DF-224E-1955-7BF4-B59E2017557E}"/>
              </a:ext>
            </a:extLst>
          </p:cNvPr>
          <p:cNvSpPr/>
          <p:nvPr/>
        </p:nvSpPr>
        <p:spPr>
          <a:xfrm>
            <a:off x="-14749" y="0"/>
            <a:ext cx="12221497" cy="68580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4F7AF289-4BC2-6FC5-79ED-F1AF3430401F}"/>
              </a:ext>
            </a:extLst>
          </p:cNvPr>
          <p:cNvSpPr>
            <a:spLocks noGrp="1"/>
          </p:cNvSpPr>
          <p:nvPr>
            <p:ph type="title"/>
          </p:nvPr>
        </p:nvSpPr>
        <p:spPr>
          <a:xfrm>
            <a:off x="0" y="185195"/>
            <a:ext cx="12192000" cy="1325563"/>
          </a:xfrm>
        </p:spPr>
        <p:txBody>
          <a:bodyPr>
            <a:normAutofit/>
          </a:bodyPr>
          <a:lstStyle/>
          <a:p>
            <a:pPr algn="ctr"/>
            <a:r>
              <a:rPr lang="en-IN" sz="4000" b="1" dirty="0">
                <a:latin typeface="Bodoni MT" panose="02070603080606020203" pitchFamily="18" charset="0"/>
              </a:rPr>
              <a:t> </a:t>
            </a:r>
            <a:r>
              <a:rPr lang="en-IN" sz="4000" b="1" dirty="0">
                <a:solidFill>
                  <a:srgbClr val="002060"/>
                </a:solidFill>
                <a:latin typeface="Bodoni MT" panose="02070603080606020203" pitchFamily="18" charset="0"/>
              </a:rPr>
              <a:t>NATURAL LANGUAGE PROCESSING IN SOCIAL MEDIA</a:t>
            </a:r>
          </a:p>
        </p:txBody>
      </p:sp>
      <p:sp>
        <p:nvSpPr>
          <p:cNvPr id="4" name="TextBox 3">
            <a:extLst>
              <a:ext uri="{FF2B5EF4-FFF2-40B4-BE49-F238E27FC236}">
                <a16:creationId xmlns:a16="http://schemas.microsoft.com/office/drawing/2014/main" id="{63C457CF-B73B-C27E-08CE-A48D1BC2DF96}"/>
              </a:ext>
            </a:extLst>
          </p:cNvPr>
          <p:cNvSpPr txBox="1"/>
          <p:nvPr/>
        </p:nvSpPr>
        <p:spPr>
          <a:xfrm>
            <a:off x="0" y="4580387"/>
            <a:ext cx="5946474" cy="2523768"/>
          </a:xfrm>
          <a:prstGeom prst="rect">
            <a:avLst/>
          </a:prstGeom>
          <a:noFill/>
        </p:spPr>
        <p:txBody>
          <a:bodyPr wrap="square" rtlCol="0">
            <a:spAutoFit/>
          </a:bodyPr>
          <a:lstStyle/>
          <a:p>
            <a:r>
              <a:rPr lang="en-IN" sz="2800" b="1" dirty="0">
                <a:latin typeface="Bell MT" panose="02020503060305020303" pitchFamily="18" charset="0"/>
              </a:rPr>
              <a:t>Student’s Name: </a:t>
            </a:r>
            <a:r>
              <a:rPr lang="en-IN" sz="2800" b="1" dirty="0">
                <a:solidFill>
                  <a:schemeClr val="accent2">
                    <a:lumMod val="50000"/>
                  </a:schemeClr>
                </a:solidFill>
                <a:latin typeface="Bell MT" panose="02020503060305020303" pitchFamily="18" charset="0"/>
              </a:rPr>
              <a:t>Naman Singhal</a:t>
            </a:r>
          </a:p>
          <a:p>
            <a:r>
              <a:rPr lang="en-IN" sz="2800" b="1" dirty="0">
                <a:latin typeface="Bell MT" panose="02020503060305020303" pitchFamily="18" charset="0"/>
              </a:rPr>
              <a:t>Section: </a:t>
            </a:r>
            <a:r>
              <a:rPr lang="en-IN" sz="2800" b="1" dirty="0">
                <a:solidFill>
                  <a:schemeClr val="accent2">
                    <a:lumMod val="50000"/>
                  </a:schemeClr>
                </a:solidFill>
                <a:latin typeface="Bell MT" panose="02020503060305020303" pitchFamily="18" charset="0"/>
              </a:rPr>
              <a:t>G</a:t>
            </a:r>
            <a:r>
              <a:rPr lang="en-IN" sz="2800" b="1" dirty="0">
                <a:latin typeface="Bell MT" panose="02020503060305020303" pitchFamily="18" charset="0"/>
              </a:rPr>
              <a:t>                                         Course: </a:t>
            </a:r>
            <a:r>
              <a:rPr lang="en-IN" sz="2800" b="1" dirty="0" err="1">
                <a:solidFill>
                  <a:schemeClr val="accent2">
                    <a:lumMod val="50000"/>
                  </a:schemeClr>
                </a:solidFill>
                <a:latin typeface="Bell MT" panose="02020503060305020303" pitchFamily="18" charset="0"/>
              </a:rPr>
              <a:t>B.Tech</a:t>
            </a:r>
            <a:endParaRPr lang="en-IN" sz="2800" b="1" dirty="0">
              <a:solidFill>
                <a:schemeClr val="accent2">
                  <a:lumMod val="50000"/>
                </a:schemeClr>
              </a:solidFill>
              <a:latin typeface="Bell MT" panose="02020503060305020303" pitchFamily="18" charset="0"/>
            </a:endParaRPr>
          </a:p>
          <a:p>
            <a:r>
              <a:rPr lang="en-IN" sz="2800" b="1" dirty="0">
                <a:latin typeface="Bell MT" panose="02020503060305020303" pitchFamily="18" charset="0"/>
              </a:rPr>
              <a:t>Branch: </a:t>
            </a:r>
            <a:r>
              <a:rPr lang="en-IN" sz="2800" b="1" dirty="0">
                <a:solidFill>
                  <a:schemeClr val="accent2">
                    <a:lumMod val="50000"/>
                  </a:schemeClr>
                </a:solidFill>
                <a:latin typeface="Bell MT" panose="02020503060305020303" pitchFamily="18" charset="0"/>
              </a:rPr>
              <a:t>CSE</a:t>
            </a:r>
          </a:p>
          <a:p>
            <a:r>
              <a:rPr lang="en-IN" sz="2800" b="1" dirty="0">
                <a:latin typeface="Bell MT" panose="02020503060305020303" pitchFamily="18" charset="0"/>
              </a:rPr>
              <a:t>University Roll no.: </a:t>
            </a:r>
            <a:r>
              <a:rPr lang="en-IN" sz="2800" b="1" dirty="0">
                <a:solidFill>
                  <a:schemeClr val="accent2">
                    <a:lumMod val="50000"/>
                  </a:schemeClr>
                </a:solidFill>
                <a:latin typeface="Bell MT" panose="02020503060305020303" pitchFamily="18" charset="0"/>
              </a:rPr>
              <a:t>2018953</a:t>
            </a:r>
          </a:p>
          <a:p>
            <a:endParaRPr lang="en-IN" dirty="0"/>
          </a:p>
        </p:txBody>
      </p:sp>
      <p:sp>
        <p:nvSpPr>
          <p:cNvPr id="8" name="Rectangle 7">
            <a:extLst>
              <a:ext uri="{FF2B5EF4-FFF2-40B4-BE49-F238E27FC236}">
                <a16:creationId xmlns:a16="http://schemas.microsoft.com/office/drawing/2014/main" id="{14D233EE-63C8-D1B1-22D0-9B54A823F3E3}"/>
              </a:ext>
            </a:extLst>
          </p:cNvPr>
          <p:cNvSpPr/>
          <p:nvPr/>
        </p:nvSpPr>
        <p:spPr>
          <a:xfrm>
            <a:off x="8218220" y="5288340"/>
            <a:ext cx="3973780" cy="1569660"/>
          </a:xfrm>
          <a:prstGeom prst="rect">
            <a:avLst/>
          </a:prstGeom>
          <a:noFill/>
        </p:spPr>
        <p:txBody>
          <a:bodyPr wrap="none" lIns="91440" tIns="45720" rIns="91440" bIns="45720">
            <a:spAutoFit/>
          </a:bodyPr>
          <a:lstStyle/>
          <a:p>
            <a:pPr algn="r"/>
            <a:r>
              <a:rPr lang="en-IN" sz="3200" b="1" dirty="0">
                <a:latin typeface="Bell MT" panose="02020503060305020303" pitchFamily="18" charset="0"/>
              </a:rPr>
              <a:t>Name of the mentor:</a:t>
            </a:r>
          </a:p>
          <a:p>
            <a:pPr algn="r"/>
            <a:r>
              <a:rPr lang="en-IN" sz="3200" b="1" dirty="0">
                <a:latin typeface="Bell MT" panose="02020503060305020303" pitchFamily="18" charset="0"/>
              </a:rPr>
              <a:t> </a:t>
            </a:r>
            <a:r>
              <a:rPr lang="en-IN" sz="3200" b="1" dirty="0" err="1">
                <a:solidFill>
                  <a:schemeClr val="accent2">
                    <a:lumMod val="50000"/>
                  </a:schemeClr>
                </a:solidFill>
                <a:latin typeface="Bell MT" panose="02020503060305020303" pitchFamily="18" charset="0"/>
              </a:rPr>
              <a:t>Kireet</a:t>
            </a:r>
            <a:r>
              <a:rPr lang="en-IN" sz="3200" b="1" dirty="0">
                <a:solidFill>
                  <a:schemeClr val="accent2">
                    <a:lumMod val="50000"/>
                  </a:schemeClr>
                </a:solidFill>
                <a:latin typeface="Bell MT" panose="02020503060305020303" pitchFamily="18" charset="0"/>
              </a:rPr>
              <a:t> Joshi sir</a:t>
            </a:r>
          </a:p>
          <a:p>
            <a:pPr algn="r"/>
            <a:r>
              <a:rPr lang="en-IN" sz="3200" b="1" dirty="0">
                <a:solidFill>
                  <a:schemeClr val="accent2">
                    <a:lumMod val="50000"/>
                  </a:schemeClr>
                </a:solidFill>
                <a:latin typeface="Bell MT" panose="02020503060305020303" pitchFamily="18" charset="0"/>
              </a:rPr>
              <a:t>Assistant Professor</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63632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l="-3000" r="-3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47EB5C-1FDD-154F-0FC5-249D44070A77}"/>
              </a:ext>
            </a:extLst>
          </p:cNvPr>
          <p:cNvSpPr txBox="1"/>
          <p:nvPr/>
        </p:nvSpPr>
        <p:spPr>
          <a:xfrm>
            <a:off x="514350" y="820594"/>
            <a:ext cx="11391900" cy="5864875"/>
          </a:xfrm>
          <a:prstGeom prst="rect">
            <a:avLst/>
          </a:prstGeom>
          <a:noFill/>
        </p:spPr>
        <p:txBody>
          <a:bodyPr wrap="square">
            <a:spAutoFit/>
          </a:bodyPr>
          <a:lstStyle/>
          <a:p>
            <a:pPr>
              <a:lnSpc>
                <a:spcPct val="150000"/>
              </a:lnSpc>
            </a:pPr>
            <a:endParaRPr lang="en-US" sz="1800" dirty="0">
              <a:effectLst/>
              <a:latin typeface="Times New Roman" panose="02020603050405020304" pitchFamily="18" charset="0"/>
              <a:ea typeface="Times New Roman" panose="02020603050405020304" pitchFamily="18" charset="0"/>
            </a:endParaRPr>
          </a:p>
          <a:p>
            <a:pPr>
              <a:lnSpc>
                <a:spcPct val="150000"/>
              </a:lnSpc>
            </a:pPr>
            <a:endParaRPr lang="en-US" dirty="0">
              <a:latin typeface="Times New Roman" panose="02020603050405020304" pitchFamily="18" charset="0"/>
              <a:ea typeface="Times New Roman" panose="02020603050405020304" pitchFamily="18" charset="0"/>
            </a:endParaRPr>
          </a:p>
          <a:p>
            <a:pPr>
              <a:lnSpc>
                <a:spcPct val="150000"/>
              </a:lnSpc>
            </a:pPr>
            <a:endParaRPr lang="en-US" sz="1800" dirty="0">
              <a:effectLst/>
              <a:latin typeface="Times New Roman" panose="02020603050405020304" pitchFamily="18" charset="0"/>
              <a:ea typeface="Times New Roman" panose="02020603050405020304" pitchFamily="18" charset="0"/>
            </a:endParaRPr>
          </a:p>
          <a:p>
            <a:pPr>
              <a:lnSpc>
                <a:spcPct val="150000"/>
              </a:lnSpc>
            </a:pPr>
            <a:endParaRPr lang="en-US" dirty="0">
              <a:latin typeface="Times New Roman" panose="02020603050405020304" pitchFamily="18" charset="0"/>
              <a:ea typeface="Times New Roman" panose="02020603050405020304" pitchFamily="18" charset="0"/>
            </a:endParaRPr>
          </a:p>
          <a:p>
            <a:pPr>
              <a:lnSpc>
                <a:spcPct val="150000"/>
              </a:lnSpc>
            </a:pPr>
            <a:endParaRPr lang="en-US" sz="1800" dirty="0">
              <a:effectLst/>
              <a:latin typeface="Times New Roman" panose="02020603050405020304" pitchFamily="18" charset="0"/>
              <a:ea typeface="Times New Roman" panose="02020603050405020304" pitchFamily="18" charset="0"/>
            </a:endParaRPr>
          </a:p>
          <a:p>
            <a:pPr>
              <a:lnSpc>
                <a:spcPct val="150000"/>
              </a:lnSpc>
            </a:pPr>
            <a:endParaRPr lang="en-US" dirty="0">
              <a:latin typeface="Times New Roman" panose="02020603050405020304" pitchFamily="18" charset="0"/>
              <a:ea typeface="Times New Roman" panose="02020603050405020304" pitchFamily="18" charset="0"/>
            </a:endParaRPr>
          </a:p>
          <a:p>
            <a:pPr>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The graph shows the relation between the particular hashtag and its frequency of first the positive words and then of the negative hashtags. Through this, one can judge the sentiments of the tweets knowing the occurrence of each positive and negative words and then comparing the count from every graph. The dataset is split into X and Y label for training. Finally the accuracy of the model is predicted by importing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rPr>
              <a:t>accuracy_score</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 from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rPr>
              <a:t>sklearn.metrics</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 which help to predict the performance of a particular model or tool</a:t>
            </a:r>
            <a:endParaRPr lang="en-IN" b="1" dirty="0">
              <a:solidFill>
                <a:schemeClr val="accent6">
                  <a:lumMod val="50000"/>
                </a:schemeClr>
              </a:solidFill>
            </a:endParaRPr>
          </a:p>
          <a:p>
            <a:pPr>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Logistic Regression is used to predict the result using the previous information from data as the basis and generates a specific output unlike linear regression where the output is analyzed  using equations and relationships among the different variables.</a:t>
            </a:r>
            <a:endParaRPr lang="en-IN" b="1" dirty="0">
              <a:solidFill>
                <a:schemeClr val="accent6">
                  <a:lumMod val="50000"/>
                </a:schemeClr>
              </a:solidFill>
            </a:endParaRPr>
          </a:p>
        </p:txBody>
      </p:sp>
      <p:pic>
        <p:nvPicPr>
          <p:cNvPr id="5" name="Picture 4">
            <a:extLst>
              <a:ext uri="{FF2B5EF4-FFF2-40B4-BE49-F238E27FC236}">
                <a16:creationId xmlns:a16="http://schemas.microsoft.com/office/drawing/2014/main" id="{8359D7E1-20AE-CA12-654A-4E1C67CE4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176" y="137533"/>
            <a:ext cx="5291624" cy="3291467"/>
          </a:xfrm>
          <a:prstGeom prst="rect">
            <a:avLst/>
          </a:prstGeom>
        </p:spPr>
      </p:pic>
    </p:spTree>
    <p:extLst>
      <p:ext uri="{BB962C8B-B14F-4D97-AF65-F5344CB8AC3E}">
        <p14:creationId xmlns:p14="http://schemas.microsoft.com/office/powerpoint/2010/main" val="33141707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5000" b="-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9D2EC-9151-4389-9816-660024FB2A20}"/>
              </a:ext>
            </a:extLst>
          </p:cNvPr>
          <p:cNvSpPr txBox="1"/>
          <p:nvPr/>
        </p:nvSpPr>
        <p:spPr>
          <a:xfrm>
            <a:off x="266700" y="480519"/>
            <a:ext cx="11258550" cy="8918082"/>
          </a:xfrm>
          <a:prstGeom prst="rect">
            <a:avLst/>
          </a:prstGeom>
          <a:noFill/>
        </p:spPr>
        <p:txBody>
          <a:bodyPr wrap="square">
            <a:spAutoFit/>
          </a:bodyPr>
          <a:lstStyle/>
          <a:p>
            <a:pPr algn="ctr">
              <a:lnSpc>
                <a:spcPct val="150000"/>
              </a:lnSpc>
            </a:pPr>
            <a:r>
              <a:rPr lang="en-US" sz="4000" b="1" dirty="0">
                <a:solidFill>
                  <a:srgbClr val="7030A0"/>
                </a:solidFill>
                <a:effectLst/>
                <a:latin typeface="Times New Roman" panose="02020603050405020304" pitchFamily="18" charset="0"/>
                <a:ea typeface="Times New Roman" panose="02020603050405020304" pitchFamily="18" charset="0"/>
              </a:rPr>
              <a:t>Result and Discussion</a:t>
            </a:r>
            <a:endParaRPr lang="en-IN" sz="4000" dirty="0">
              <a:solidFill>
                <a:srgbClr val="7030A0"/>
              </a:solidFill>
              <a:effectLst/>
              <a:latin typeface="Calibri" panose="020F0502020204030204" pitchFamily="34" charset="0"/>
              <a:ea typeface="Calibri" panose="020F0502020204030204" pitchFamily="34" charset="0"/>
            </a:endParaRPr>
          </a:p>
          <a:p>
            <a:pPr>
              <a:lnSpc>
                <a:spcPct val="150000"/>
              </a:lnSpc>
            </a:pPr>
            <a:endParaRPr lang="en-US" sz="1800" dirty="0">
              <a:effectLst/>
              <a:latin typeface="Times New Roman" panose="02020603050405020304" pitchFamily="18" charset="0"/>
              <a:ea typeface="Times New Roman" panose="02020603050405020304" pitchFamily="18" charset="0"/>
            </a:endParaRPr>
          </a:p>
          <a:p>
            <a:pPr>
              <a:lnSpc>
                <a:spcPct val="150000"/>
              </a:lnSpc>
            </a:pPr>
            <a:r>
              <a:rPr lang="en-US" sz="1800" b="1" dirty="0">
                <a:solidFill>
                  <a:schemeClr val="accent3">
                    <a:lumMod val="50000"/>
                  </a:schemeClr>
                </a:solidFill>
                <a:effectLst/>
                <a:latin typeface="Times New Roman" panose="02020603050405020304" pitchFamily="18" charset="0"/>
                <a:ea typeface="Times New Roman" panose="02020603050405020304" pitchFamily="18" charset="0"/>
              </a:rPr>
              <a:t>The sentiments of the tweets is successfully analyzed with 0.94 accuracy and finally the graphs are plotted between the root words extracted from the tweets and their count or the frequency. Various modules of the python is imported like pandas, </a:t>
            </a:r>
            <a:r>
              <a:rPr lang="en-US" sz="1800" b="1" dirty="0" err="1">
                <a:solidFill>
                  <a:schemeClr val="accent3">
                    <a:lumMod val="50000"/>
                  </a:schemeClr>
                </a:solidFill>
                <a:effectLst/>
                <a:latin typeface="Times New Roman" panose="02020603050405020304" pitchFamily="18" charset="0"/>
                <a:ea typeface="Times New Roman" panose="02020603050405020304" pitchFamily="18" charset="0"/>
              </a:rPr>
              <a:t>numpy</a:t>
            </a:r>
            <a:r>
              <a:rPr lang="en-US" sz="1800" b="1" dirty="0">
                <a:solidFill>
                  <a:schemeClr val="accent3">
                    <a:lumMod val="50000"/>
                  </a:schemeClr>
                </a:solidFill>
                <a:effectLst/>
                <a:latin typeface="Times New Roman" panose="02020603050405020304" pitchFamily="18" charset="0"/>
                <a:ea typeface="Times New Roman" panose="02020603050405020304" pitchFamily="18" charset="0"/>
              </a:rPr>
              <a:t>, </a:t>
            </a:r>
            <a:r>
              <a:rPr lang="en-US" sz="1800" b="1" dirty="0" err="1">
                <a:solidFill>
                  <a:schemeClr val="accent3">
                    <a:lumMod val="50000"/>
                  </a:schemeClr>
                </a:solidFill>
                <a:effectLst/>
                <a:latin typeface="Times New Roman" panose="02020603050405020304" pitchFamily="18" charset="0"/>
                <a:ea typeface="Times New Roman" panose="02020603050405020304" pitchFamily="18" charset="0"/>
              </a:rPr>
              <a:t>matplotlib.pyplot</a:t>
            </a:r>
            <a:r>
              <a:rPr lang="en-US" sz="1800" b="1" dirty="0">
                <a:solidFill>
                  <a:schemeClr val="accent3">
                    <a:lumMod val="50000"/>
                  </a:schemeClr>
                </a:solidFill>
                <a:effectLst/>
                <a:latin typeface="Times New Roman" panose="02020603050405020304" pitchFamily="18" charset="0"/>
                <a:ea typeface="Times New Roman" panose="02020603050405020304" pitchFamily="18" charset="0"/>
              </a:rPr>
              <a:t>, seaborn etc. The re module is to check for the similar patterns occurring in the data. The warnings which can be generated are ignored using </a:t>
            </a:r>
            <a:r>
              <a:rPr lang="en-US" sz="1800" b="1" dirty="0" err="1">
                <a:solidFill>
                  <a:schemeClr val="accent3">
                    <a:lumMod val="50000"/>
                  </a:schemeClr>
                </a:solidFill>
                <a:effectLst/>
                <a:latin typeface="Times New Roman" panose="02020603050405020304" pitchFamily="18" charset="0"/>
                <a:ea typeface="Times New Roman" panose="02020603050405020304" pitchFamily="18" charset="0"/>
              </a:rPr>
              <a:t>warning.filterwarnings</a:t>
            </a:r>
            <a:r>
              <a:rPr lang="en-US" sz="1800" b="1" dirty="0">
                <a:solidFill>
                  <a:schemeClr val="accent3">
                    <a:lumMod val="50000"/>
                  </a:schemeClr>
                </a:solidFill>
                <a:effectLst/>
                <a:latin typeface="Times New Roman" panose="02020603050405020304" pitchFamily="18" charset="0"/>
                <a:ea typeface="Times New Roman" panose="02020603050405020304" pitchFamily="18" charset="0"/>
              </a:rPr>
              <a:t>(‘ignore’).Logistic Regression is used to predict the result using the previous information from data. Using word cloud those words are generated which are given 0 as positive label and 1 as negative label.</a:t>
            </a:r>
          </a:p>
          <a:p>
            <a:pPr algn="just">
              <a:lnSpc>
                <a:spcPct val="150000"/>
              </a:lnSpc>
            </a:pPr>
            <a:r>
              <a:rPr lang="en-US" sz="1800" b="1" dirty="0">
                <a:solidFill>
                  <a:schemeClr val="accent3">
                    <a:lumMod val="50000"/>
                  </a:schemeClr>
                </a:solidFill>
                <a:effectLst/>
                <a:latin typeface="Times New Roman" panose="02020603050405020304" pitchFamily="18" charset="0"/>
                <a:ea typeface="Times New Roman" panose="02020603050405020304" pitchFamily="18" charset="0"/>
              </a:rPr>
              <a:t>The graph shows the relation between the particular hashtag and its frequency of first the positive words and then of the negative hashtags. The sentiments of the tweets is judged by knowing the frequency of each positive and negative hashtags and then comparing the count from every graph.</a:t>
            </a:r>
          </a:p>
          <a:p>
            <a:pPr algn="just">
              <a:lnSpc>
                <a:spcPct val="150000"/>
              </a:lnSpc>
            </a:pPr>
            <a:endParaRPr lang="en-US" dirty="0">
              <a:latin typeface="Times New Roman" panose="02020603050405020304" pitchFamily="18" charset="0"/>
              <a:ea typeface="Calibri" panose="020F0502020204030204" pitchFamily="34" charset="0"/>
            </a:endParaRPr>
          </a:p>
          <a:p>
            <a:pPr algn="just">
              <a:lnSpc>
                <a:spcPct val="150000"/>
              </a:lnSpc>
            </a:pPr>
            <a:endParaRPr lang="en-US" sz="1600" dirty="0">
              <a:effectLst/>
              <a:latin typeface="Times New Roman" panose="02020603050405020304" pitchFamily="18" charset="0"/>
              <a:ea typeface="Calibri" panose="020F0502020204030204" pitchFamily="34" charset="0"/>
            </a:endParaRPr>
          </a:p>
          <a:p>
            <a:pPr algn="just">
              <a:lnSpc>
                <a:spcPct val="150000"/>
              </a:lnSpc>
            </a:pPr>
            <a:endParaRPr lang="en-US" sz="1600" dirty="0">
              <a:latin typeface="Times New Roman" panose="02020603050405020304" pitchFamily="18" charset="0"/>
              <a:ea typeface="Calibri" panose="020F0502020204030204" pitchFamily="34" charset="0"/>
            </a:endParaRPr>
          </a:p>
          <a:p>
            <a:pPr algn="just">
              <a:lnSpc>
                <a:spcPct val="150000"/>
              </a:lnSpc>
            </a:pPr>
            <a:endParaRPr lang="en-US" sz="1600" dirty="0">
              <a:effectLst/>
              <a:latin typeface="Times New Roman" panose="02020603050405020304" pitchFamily="18" charset="0"/>
              <a:ea typeface="Calibri" panose="020F0502020204030204" pitchFamily="34" charset="0"/>
            </a:endParaRPr>
          </a:p>
          <a:p>
            <a:pPr algn="just">
              <a:lnSpc>
                <a:spcPct val="150000"/>
              </a:lnSpc>
            </a:pPr>
            <a:endParaRPr lang="en-US" sz="1600" dirty="0">
              <a:latin typeface="Times New Roman" panose="02020603050405020304" pitchFamily="18" charset="0"/>
              <a:ea typeface="Calibri" panose="020F0502020204030204" pitchFamily="34" charset="0"/>
            </a:endParaRPr>
          </a:p>
          <a:p>
            <a:pPr algn="just">
              <a:lnSpc>
                <a:spcPct val="150000"/>
              </a:lnSpc>
            </a:pPr>
            <a:endParaRPr lang="en-US" sz="1600" dirty="0">
              <a:effectLst/>
              <a:latin typeface="Times New Roman" panose="02020603050405020304" pitchFamily="18" charset="0"/>
              <a:ea typeface="Calibri" panose="020F0502020204030204" pitchFamily="34" charset="0"/>
            </a:endParaRPr>
          </a:p>
          <a:p>
            <a:pPr algn="just">
              <a:lnSpc>
                <a:spcPct val="150000"/>
              </a:lnSpc>
            </a:pPr>
            <a:endParaRPr lang="en-US" sz="1600" dirty="0">
              <a:latin typeface="Times New Roman" panose="02020603050405020304" pitchFamily="18" charset="0"/>
              <a:ea typeface="Calibri" panose="020F0502020204030204" pitchFamily="34" charset="0"/>
            </a:endParaRPr>
          </a:p>
          <a:p>
            <a:pPr algn="just">
              <a:lnSpc>
                <a:spcPct val="150000"/>
              </a:lnSpc>
            </a:pPr>
            <a:endParaRPr lang="en-US" sz="1600" dirty="0">
              <a:effectLst/>
              <a:latin typeface="Times New Roman" panose="02020603050405020304" pitchFamily="18" charset="0"/>
              <a:ea typeface="Calibri" panose="020F0502020204030204" pitchFamily="34" charset="0"/>
            </a:endParaRPr>
          </a:p>
          <a:p>
            <a:pPr algn="just">
              <a:lnSpc>
                <a:spcPct val="150000"/>
              </a:lnSpc>
            </a:pP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26159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4" dur="500"/>
                                        <p:tgtEl>
                                          <p:spTgt spid="3">
                                            <p:txEl>
                                              <p:pRg st="2" end="2"/>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30C9F6-78AA-AE7E-E47D-5B183E55C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2056954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102FFE-AC89-4C86-68F3-D567A5C8C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3976610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l="-10000" r="-10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6CC6FD-E39D-84FB-34F5-F90AAC8C59C2}"/>
              </a:ext>
            </a:extLst>
          </p:cNvPr>
          <p:cNvSpPr txBox="1"/>
          <p:nvPr/>
        </p:nvSpPr>
        <p:spPr>
          <a:xfrm>
            <a:off x="266699" y="337123"/>
            <a:ext cx="11791951" cy="5218544"/>
          </a:xfrm>
          <a:prstGeom prst="rect">
            <a:avLst/>
          </a:prstGeom>
          <a:noFill/>
        </p:spPr>
        <p:txBody>
          <a:bodyPr wrap="square">
            <a:spAutoFit/>
          </a:bodyPr>
          <a:lstStyle/>
          <a:p>
            <a:pPr algn="ctr">
              <a:lnSpc>
                <a:spcPct val="150000"/>
              </a:lnSpc>
            </a:pPr>
            <a:r>
              <a:rPr lang="en-US" sz="4400" b="1" dirty="0">
                <a:solidFill>
                  <a:schemeClr val="accent5">
                    <a:lumMod val="75000"/>
                  </a:schemeClr>
                </a:solidFill>
                <a:effectLst/>
                <a:latin typeface="Times New Roman" panose="02020603050405020304" pitchFamily="18" charset="0"/>
                <a:ea typeface="Times New Roman" panose="02020603050405020304" pitchFamily="18" charset="0"/>
              </a:rPr>
              <a:t>Conclusion and Future Work </a:t>
            </a:r>
            <a:endParaRPr lang="en-IN" sz="4400" dirty="0">
              <a:solidFill>
                <a:schemeClr val="accent5">
                  <a:lumMod val="75000"/>
                </a:schemeClr>
              </a:solidFill>
              <a:effectLst/>
              <a:latin typeface="Calibri" panose="020F0502020204030204" pitchFamily="34" charset="0"/>
              <a:ea typeface="Calibri" panose="020F0502020204030204" pitchFamily="34" charset="0"/>
            </a:endParaRPr>
          </a:p>
          <a:p>
            <a:pPr>
              <a:lnSpc>
                <a:spcPct val="150000"/>
              </a:lnSpc>
            </a:pPr>
            <a:endParaRPr lang="en-US" sz="1800" dirty="0">
              <a:effectLst/>
              <a:latin typeface="Times New Roman" panose="02020603050405020304" pitchFamily="18" charset="0"/>
              <a:ea typeface="Times New Roman" panose="02020603050405020304" pitchFamily="18" charset="0"/>
            </a:endParaRPr>
          </a:p>
          <a:p>
            <a:pPr>
              <a:lnSpc>
                <a:spcPct val="150000"/>
              </a:lnSpc>
            </a:pPr>
            <a:r>
              <a:rPr lang="en-US" sz="1800" b="1" dirty="0">
                <a:solidFill>
                  <a:srgbClr val="750B61"/>
                </a:solidFill>
                <a:effectLst/>
                <a:latin typeface="Times New Roman" panose="02020603050405020304" pitchFamily="18" charset="0"/>
                <a:ea typeface="Times New Roman" panose="02020603050405020304" pitchFamily="18" charset="0"/>
              </a:rPr>
              <a:t>The accuracy of the tweets analyzed is 0.94 which is successfully done on 31,962 tweets. The code is run on </a:t>
            </a:r>
            <a:r>
              <a:rPr lang="en-US" sz="1800" b="1" dirty="0" err="1">
                <a:solidFill>
                  <a:srgbClr val="750B61"/>
                </a:solidFill>
                <a:effectLst/>
                <a:latin typeface="Times New Roman" panose="02020603050405020304" pitchFamily="18" charset="0"/>
                <a:ea typeface="Times New Roman" panose="02020603050405020304" pitchFamily="18" charset="0"/>
              </a:rPr>
              <a:t>jupyter</a:t>
            </a:r>
            <a:r>
              <a:rPr lang="en-US" sz="1800" b="1" dirty="0">
                <a:solidFill>
                  <a:srgbClr val="750B61"/>
                </a:solidFill>
                <a:effectLst/>
                <a:latin typeface="Times New Roman" panose="02020603050405020304" pitchFamily="18" charset="0"/>
                <a:ea typeface="Times New Roman" panose="02020603050405020304" pitchFamily="18" charset="0"/>
              </a:rPr>
              <a:t> notebook which is an efficient platform for easy and smooth work. I have used logistic regression to predict that if in future more datasets need to be added then how accurately can it predict whether a particular tweet is positive or negative. For example if a data set is added having beautiful as one of the words then there are 94 percent chances that it will predict it as a positive word.</a:t>
            </a:r>
            <a:endParaRPr lang="en-IN" sz="1600" b="1" dirty="0">
              <a:solidFill>
                <a:srgbClr val="750B61"/>
              </a:solidFill>
              <a:effectLst/>
              <a:latin typeface="Calibri" panose="020F0502020204030204" pitchFamily="34" charset="0"/>
              <a:ea typeface="Calibri" panose="020F0502020204030204" pitchFamily="34" charset="0"/>
            </a:endParaRPr>
          </a:p>
          <a:p>
            <a:pPr>
              <a:lnSpc>
                <a:spcPct val="150000"/>
              </a:lnSpc>
            </a:pPr>
            <a:r>
              <a:rPr lang="en-US" sz="1800" b="1" dirty="0">
                <a:solidFill>
                  <a:srgbClr val="750B61"/>
                </a:solidFill>
                <a:effectLst/>
                <a:latin typeface="Times New Roman" panose="02020603050405020304" pitchFamily="18" charset="0"/>
                <a:ea typeface="Times New Roman" panose="02020603050405020304" pitchFamily="18" charset="0"/>
              </a:rPr>
              <a:t>In future, I would like to increase and enhance my work in this domain to research more deeper regarding this particular topic by developing new tools that could better perform and is less time consuming than the present searches.</a:t>
            </a:r>
            <a:endParaRPr lang="en-IN" sz="1600" b="1" dirty="0">
              <a:solidFill>
                <a:srgbClr val="750B61"/>
              </a:solidFill>
              <a:effectLst/>
              <a:latin typeface="Calibri" panose="020F0502020204030204" pitchFamily="34" charset="0"/>
              <a:ea typeface="Calibri" panose="020F0502020204030204" pitchFamily="34" charset="0"/>
            </a:endParaRPr>
          </a:p>
          <a:p>
            <a:pPr>
              <a:lnSpc>
                <a:spcPct val="150000"/>
              </a:lnSpc>
            </a:pPr>
            <a:r>
              <a:rPr lang="en-US" sz="1800" b="1" dirty="0">
                <a:solidFill>
                  <a:srgbClr val="750B61"/>
                </a:solidFill>
                <a:effectLst/>
                <a:latin typeface="Times New Roman" panose="02020603050405020304" pitchFamily="18" charset="0"/>
                <a:ea typeface="Times New Roman" panose="02020603050405020304" pitchFamily="18" charset="0"/>
              </a:rPr>
              <a:t>I would like to write my own research paper and add a more level towards development and technology.</a:t>
            </a:r>
            <a:endParaRPr lang="en-IN" sz="1600" b="1" dirty="0">
              <a:solidFill>
                <a:srgbClr val="750B6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803690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A4C079-A9B7-9FC5-0CCE-A7D21D8CB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12902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7978-7C8E-2518-77DC-863F74C6FEEC}"/>
              </a:ext>
            </a:extLst>
          </p:cNvPr>
          <p:cNvSpPr>
            <a:spLocks noGrp="1"/>
          </p:cNvSpPr>
          <p:nvPr>
            <p:ph type="title"/>
          </p:nvPr>
        </p:nvSpPr>
        <p:spPr/>
        <p:txBody>
          <a:bodyPr/>
          <a:lstStyle/>
          <a:p>
            <a:pPr algn="ctr"/>
            <a:r>
              <a:rPr lang="en-IN" dirty="0">
                <a:solidFill>
                  <a:schemeClr val="accent3">
                    <a:lumMod val="50000"/>
                  </a:schemeClr>
                </a:solidFill>
                <a:latin typeface="Algerian" panose="04020705040A02060702" pitchFamily="82" charset="0"/>
              </a:rPr>
              <a:t>INTRODUCTION</a:t>
            </a:r>
            <a:br>
              <a:rPr lang="en-IN" dirty="0">
                <a:latin typeface="Algerian" panose="04020705040A02060702" pitchFamily="82" charset="0"/>
              </a:rPr>
            </a:b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4C2DB16A-EC79-6871-B517-5205A68DAA8A}"/>
              </a:ext>
            </a:extLst>
          </p:cNvPr>
          <p:cNvSpPr txBox="1"/>
          <p:nvPr/>
        </p:nvSpPr>
        <p:spPr>
          <a:xfrm>
            <a:off x="570271" y="1190686"/>
            <a:ext cx="11051458" cy="5546647"/>
          </a:xfrm>
          <a:prstGeom prst="rect">
            <a:avLst/>
          </a:prstGeom>
          <a:noFill/>
        </p:spPr>
        <p:txBody>
          <a:bodyPr wrap="square" rtlCol="0">
            <a:spAutoFit/>
          </a:bodyPr>
          <a:lstStyle/>
          <a:p>
            <a:pPr algn="just">
              <a:lnSpc>
                <a:spcPct val="150000"/>
              </a:lnSpc>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Sentimental analysis is a natural language processing text mining technique </a:t>
            </a:r>
          </a:p>
          <a:p>
            <a:pPr algn="just">
              <a:lnSpc>
                <a:spcPct val="150000"/>
              </a:lnSpc>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that uses mathematics and other machine learning tools to determine </a:t>
            </a:r>
            <a:endPar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 emotional meaning of communications.</a:t>
            </a:r>
            <a:r>
              <a:rPr lang="en-US"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Natural language processing is used</a:t>
            </a:r>
          </a:p>
          <a:p>
            <a:pPr algn="just">
              <a:lnSpc>
                <a:spcPct val="150000"/>
              </a:lnSpc>
            </a:pPr>
            <a:r>
              <a:rPr lang="en-US"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to determine sentiments of human understandable languages as a computer cannot understand human languages directly. Sentimental Analysis can be done using both supervised learning and unsupervised learning approaches. Supervised learning uses labelled data whereas unsupervised learning uses unlabeled data.</a:t>
            </a:r>
            <a:endParaRPr lang="en-IN"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b="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a very powerful method to </a:t>
            </a:r>
            <a:r>
              <a:rPr lang="en-US" sz="1800" b="1"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1800" b="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various situations. Some points to remember is:</a:t>
            </a:r>
            <a:endParaRPr lang="en-IN"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b="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Key aspects of a specific product and service that are important to customers.</a:t>
            </a:r>
            <a:endParaRPr lang="en-IN"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50000"/>
              </a:lnSpc>
              <a:spcAft>
                <a:spcPts val="800"/>
              </a:spcAft>
              <a:buFont typeface="Symbol" panose="05050102010706020507" pitchFamily="18" charset="2"/>
              <a:buChar char=""/>
            </a:pPr>
            <a:r>
              <a:rPr lang="en-US" sz="1800" b="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Consumers intentions and reactions about those aspects.</a:t>
            </a:r>
            <a:endParaRPr lang="en-IN"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Sentimental analysis is used in many domains like education, healthcare, various organizations etc. It is used to connect more strongly to the society and organizations. Most of the data is generated and extracted from social media for the studies as the social media acts as a huge pool of data and information for various studies and research that are going on.</a:t>
            </a:r>
            <a:endParaRPr lang="en-IN" b="1"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C1A8AB-8D38-E243-77B1-4BF9806E1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3727" y="99579"/>
            <a:ext cx="3275397" cy="2253096"/>
          </a:xfrm>
          <a:prstGeom prst="rect">
            <a:avLst/>
          </a:prstGeom>
        </p:spPr>
      </p:pic>
    </p:spTree>
    <p:extLst>
      <p:ext uri="{BB962C8B-B14F-4D97-AF65-F5344CB8AC3E}">
        <p14:creationId xmlns:p14="http://schemas.microsoft.com/office/powerpoint/2010/main" val="3840193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3000" b="-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D385-521D-A33F-BD18-E25408D0CF68}"/>
              </a:ext>
            </a:extLst>
          </p:cNvPr>
          <p:cNvSpPr txBox="1"/>
          <p:nvPr/>
        </p:nvSpPr>
        <p:spPr>
          <a:xfrm>
            <a:off x="276225" y="238125"/>
            <a:ext cx="11561814" cy="8202245"/>
          </a:xfrm>
          <a:prstGeom prst="rect">
            <a:avLst/>
          </a:prstGeom>
          <a:noFill/>
        </p:spPr>
        <p:txBody>
          <a:bodyPr wrap="square" rtlCol="0">
            <a:spAutoFit/>
          </a:bodyPr>
          <a:lstStyle/>
          <a:p>
            <a:pPr>
              <a:lnSpc>
                <a:spcPct val="150000"/>
              </a:lnSpc>
            </a:pPr>
            <a:r>
              <a:rPr lang="en-US" sz="1800" b="1" spc="-5"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Natural language processing works on input and generates output after processing it and converting it into list of root words. </a:t>
            </a:r>
            <a:r>
              <a:rPr lang="en-IN" sz="1800" b="1" spc="-5"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It involves collecting data and then cleaning it using various tools to break into useful data for final result generation. While purchasing any product it is necessary to analyse whether that particular product meets the demand of the customer. </a:t>
            </a:r>
            <a:r>
              <a:rPr lang="en-IN" sz="1800" b="1" spc="-5"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b="1" spc="-5"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is an interactive platform for performing and analysing the sentiments in various regions easily.</a:t>
            </a:r>
          </a:p>
          <a:p>
            <a:pPr>
              <a:lnSpc>
                <a:spcPct val="150000"/>
              </a:lnSpc>
            </a:pPr>
            <a:r>
              <a:rPr lang="en-US"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Various modules of the python is imported like pandas, </a:t>
            </a:r>
            <a:r>
              <a:rPr lang="en-US" sz="1800" b="1"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matplotlib.pyplot</a:t>
            </a:r>
            <a:r>
              <a:rPr lang="en-US"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 seaborn etc. Word clouds which are a collection of words of various sizes are used for easy visualization which represent how frequently a particular word came or appeared in the tweets. Bilinear interpolation is used to plot graph and show relation between two labels or inputs X and Y label. The application of sentimental analysis are:</a:t>
            </a:r>
            <a:endParaRPr lang="en-IN"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To recommend movies and books.</a:t>
            </a:r>
            <a:endParaRPr lang="en-IN"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To conduct research in market places.</a:t>
            </a:r>
            <a:endParaRPr lang="en-IN"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To know whether a customer liked a specific product.</a:t>
            </a:r>
            <a:endParaRPr lang="en-IN"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To </a:t>
            </a:r>
            <a:r>
              <a:rPr lang="en-US" sz="1800" b="1"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analyse</a:t>
            </a:r>
            <a:r>
              <a:rPr lang="en-US"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 the success rate of any campaign.</a:t>
            </a:r>
            <a:endParaRPr lang="en-IN"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spc="-5"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To identify the scope and performance of a product in market.</a:t>
            </a:r>
          </a:p>
          <a:p>
            <a:pPr>
              <a:lnSpc>
                <a:spcPct val="150000"/>
              </a:lnSpc>
              <a:spcBef>
                <a:spcPts val="600"/>
              </a:spcBef>
              <a:spcAft>
                <a:spcPts val="600"/>
              </a:spcAft>
            </a:pPr>
            <a:endParaRPr lang="en-US" sz="2400" b="1" dirty="0">
              <a:effectLst/>
              <a:latin typeface="Algerian" panose="04020705040A02060702" pitchFamily="82" charset="0"/>
              <a:ea typeface="Calibri" panose="020F0502020204030204" pitchFamily="34" charset="0"/>
            </a:endParaRPr>
          </a:p>
          <a:p>
            <a:pPr lvl="0" algn="just">
              <a:lnSpc>
                <a:spcPct val="150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6887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blip>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0D0D52-9B27-9ED5-C866-7CAF77E35474}"/>
              </a:ext>
            </a:extLst>
          </p:cNvPr>
          <p:cNvSpPr txBox="1"/>
          <p:nvPr/>
        </p:nvSpPr>
        <p:spPr>
          <a:xfrm>
            <a:off x="836930" y="3662045"/>
            <a:ext cx="11731625" cy="2657138"/>
          </a:xfrm>
          <a:prstGeom prst="rect">
            <a:avLst/>
          </a:prstGeom>
          <a:noFill/>
        </p:spPr>
        <p:txBody>
          <a:bodyPr wrap="square">
            <a:spAutoFit/>
          </a:bodyPr>
          <a:lstStyle/>
          <a:p>
            <a:pPr>
              <a:lnSpc>
                <a:spcPct val="150000"/>
              </a:lnSpc>
              <a:spcBef>
                <a:spcPts val="600"/>
              </a:spcBef>
              <a:spcAft>
                <a:spcPts val="600"/>
              </a:spcAft>
            </a:pPr>
            <a:r>
              <a:rPr lang="en-US" sz="2400" b="1" dirty="0">
                <a:solidFill>
                  <a:schemeClr val="accent3">
                    <a:lumMod val="50000"/>
                  </a:schemeClr>
                </a:solidFill>
                <a:effectLst/>
                <a:latin typeface="Algerian" panose="04020705040A02060702" pitchFamily="82" charset="0"/>
                <a:ea typeface="Calibri" panose="020F0502020204030204" pitchFamily="34" charset="0"/>
              </a:rPr>
              <a:t>Problem Statement</a:t>
            </a:r>
            <a:r>
              <a:rPr lang="en-US" sz="2400" b="1" dirty="0">
                <a:solidFill>
                  <a:schemeClr val="accent3">
                    <a:lumMod val="50000"/>
                  </a:schemeClr>
                </a:solidFill>
                <a:latin typeface="Algerian" panose="04020705040A02060702" pitchFamily="82" charset="0"/>
                <a:ea typeface="Calibri" panose="020F0502020204030204" pitchFamily="34" charset="0"/>
              </a:rPr>
              <a:t>:</a:t>
            </a:r>
            <a:endParaRPr lang="en-IN" sz="2400" b="1" dirty="0">
              <a:solidFill>
                <a:schemeClr val="accent3">
                  <a:lumMod val="50000"/>
                </a:schemeClr>
              </a:solidFill>
              <a:latin typeface="Algerian" panose="04020705040A02060702" pitchFamily="82" charset="0"/>
              <a:ea typeface="Calibri" panose="020F0502020204030204" pitchFamily="34" charset="0"/>
            </a:endParaRPr>
          </a:p>
          <a:p>
            <a:pPr algn="ctr">
              <a:lnSpc>
                <a:spcPct val="150000"/>
              </a:lnSpc>
              <a:spcBef>
                <a:spcPts val="600"/>
              </a:spcBef>
              <a:spcAft>
                <a:spcPts val="60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Sentimental Analysis using Python to determine the polarity and nature of tweets </a:t>
            </a:r>
          </a:p>
          <a:p>
            <a:pPr algn="ctr">
              <a:lnSpc>
                <a:spcPct val="150000"/>
              </a:lnSpc>
              <a:spcBef>
                <a:spcPts val="600"/>
              </a:spcBef>
              <a:spcAft>
                <a:spcPts val="60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data and classify them as </a:t>
            </a:r>
            <a:r>
              <a:rPr lang="en-US" sz="180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Positive,Neutral</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or Negative??</a:t>
            </a:r>
            <a:endPar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pPr>
            <a:endPar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D99B24D-2A27-54B9-A46D-CA966BF11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774" y="538817"/>
            <a:ext cx="4125251" cy="2889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36749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1" end="1"/>
                                            </p:txEl>
                                          </p:spTgt>
                                        </p:tgtEl>
                                      </p:cBhvr>
                                    </p:animEffect>
                                    <p:animScale>
                                      <p:cBhvr>
                                        <p:cTn id="10" dur="250" autoRev="1" fill="hold"/>
                                        <p:tgtEl>
                                          <p:spTgt spid="3">
                                            <p:txEl>
                                              <p:pRg st="1" end="1"/>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2" end="2"/>
                                            </p:txEl>
                                          </p:spTgt>
                                        </p:tgtEl>
                                      </p:cBhvr>
                                    </p:animEffect>
                                    <p:animScale>
                                      <p:cBhvr>
                                        <p:cTn id="13"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340958-91A6-408E-6C87-2BFD372C3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98890"/>
          </a:xfrm>
          <a:prstGeom prst="rect">
            <a:avLst/>
          </a:prstGeom>
        </p:spPr>
      </p:pic>
    </p:spTree>
    <p:extLst>
      <p:ext uri="{BB962C8B-B14F-4D97-AF65-F5344CB8AC3E}">
        <p14:creationId xmlns:p14="http://schemas.microsoft.com/office/powerpoint/2010/main" val="23810688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440D9-F5A5-01A1-1A40-5753D7891B40}"/>
              </a:ext>
            </a:extLst>
          </p:cNvPr>
          <p:cNvSpPr txBox="1"/>
          <p:nvPr/>
        </p:nvSpPr>
        <p:spPr>
          <a:xfrm>
            <a:off x="238125" y="242646"/>
            <a:ext cx="11420475" cy="6794104"/>
          </a:xfrm>
          <a:prstGeom prst="rect">
            <a:avLst/>
          </a:prstGeom>
          <a:noFill/>
        </p:spPr>
        <p:txBody>
          <a:bodyPr wrap="square" rtlCol="0">
            <a:spAutoFit/>
          </a:bodyPr>
          <a:lstStyle/>
          <a:p>
            <a:pPr marL="1828800" indent="457200">
              <a:lnSpc>
                <a:spcPct val="150000"/>
              </a:lnSpc>
            </a:pPr>
            <a:r>
              <a:rPr lang="en-US" sz="4000" b="1" dirty="0">
                <a:solidFill>
                  <a:schemeClr val="accent2">
                    <a:lumMod val="50000"/>
                  </a:schemeClr>
                </a:solidFill>
                <a:effectLst/>
                <a:latin typeface="Times New Roman" panose="02020603050405020304" pitchFamily="18" charset="0"/>
                <a:ea typeface="Times New Roman" panose="02020603050405020304" pitchFamily="18" charset="0"/>
              </a:rPr>
              <a:t>Methodology </a:t>
            </a:r>
            <a:endParaRPr lang="en-IN" sz="4000" dirty="0">
              <a:solidFill>
                <a:schemeClr val="accent2">
                  <a:lumMod val="50000"/>
                </a:schemeClr>
              </a:solidFill>
              <a:effectLst/>
              <a:latin typeface="Calibri" panose="020F0502020204030204" pitchFamily="34" charset="0"/>
              <a:ea typeface="Calibri" panose="020F0502020204030204" pitchFamily="34" charset="0"/>
            </a:endParaRPr>
          </a:p>
          <a:p>
            <a:pPr>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language that is used is Python and its libraries. This project is done on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notebook using the analysis of the data of 31k-41k tweets. As we cannot predict the sentiment directly using the tweets so converting them to other form and breaking them down is necessary. Now the biggest question that arises that how it works. So here is the stepwise procedure:</a:t>
            </a:r>
            <a:endParaRPr lang="en-IN"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TOKENIZATION :</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means to break the sentence or paragraph into individual words and separate them</a:t>
            </a:r>
            <a:endPar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means to remove special characters </a:t>
            </a:r>
            <a:r>
              <a:rPr lang="en-US" sz="1800" b="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like @.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from the given set so that we can work with main data words.</a:t>
            </a:r>
            <a:endParaRPr lang="en-IN"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REMOVE THE STOP WORDS:</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this step, we have removed the words which do not contribute anything towards the analysis of sentiments . Here we have removed the popular conjunctions and interjections. We have finally kept those words with us that will be actually used in judging the sentiments of the tweets made and ignored other characters and words.</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pPr>
            <a:r>
              <a:rPr lang="en-US" b="1" dirty="0">
                <a:latin typeface="Bell MT" panose="02020503060305020303" pitchFamily="18" charset="0"/>
                <a:ea typeface="Times New Roman" panose="02020603050405020304" pitchFamily="18" charset="0"/>
              </a:rPr>
              <a:t>        </a:t>
            </a:r>
            <a:endParaRPr lang="en-IN" b="1" dirty="0">
              <a:latin typeface="Bell MT" panose="02020503060305020303" pitchFamily="18" charset="0"/>
            </a:endParaRPr>
          </a:p>
        </p:txBody>
      </p:sp>
    </p:spTree>
    <p:extLst>
      <p:ext uri="{BB962C8B-B14F-4D97-AF65-F5344CB8AC3E}">
        <p14:creationId xmlns:p14="http://schemas.microsoft.com/office/powerpoint/2010/main" val="641292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p:cTn id="1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3" dur="500"/>
                                        <p:tgtEl>
                                          <p:spTgt spid="2">
                                            <p:txEl>
                                              <p:pRg st="1" end="1"/>
                                            </p:txEl>
                                          </p:spTgt>
                                        </p:tgtEl>
                                      </p:cBhvr>
                                    </p:animEffect>
                                  </p:childTnLst>
                                </p:cTn>
                              </p:par>
                              <p:par>
                                <p:cTn id="14" presetID="53" presetClass="entr" presetSubtype="16"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p:cTn id="16"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2">
                                            <p:txEl>
                                              <p:pRg st="2" end="2"/>
                                            </p:txEl>
                                          </p:spTgt>
                                        </p:tgtEl>
                                      </p:cBhvr>
                                    </p:animEffect>
                                  </p:childTnLst>
                                </p:cTn>
                              </p:par>
                              <p:par>
                                <p:cTn id="19" presetID="53" presetClass="entr" presetSubtype="16"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2">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p:cTn id="26"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2">
                                            <p:txEl>
                                              <p:pRg st="4" end="4"/>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p:cTn id="31"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2">
                                            <p:txEl>
                                              <p:pRg st="5" end="5"/>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 calcmode="lin" valueType="num">
                                      <p:cBhvr>
                                        <p:cTn id="36"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2">
                                            <p:txEl>
                                              <p:pRg st="6" end="6"/>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p:cTn id="41"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4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10000" b="-10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18104-C234-2E31-695C-6DADCC2BFD9A}"/>
              </a:ext>
            </a:extLst>
          </p:cNvPr>
          <p:cNvSpPr txBox="1"/>
          <p:nvPr/>
        </p:nvSpPr>
        <p:spPr>
          <a:xfrm>
            <a:off x="438150" y="476250"/>
            <a:ext cx="11410950" cy="6263253"/>
          </a:xfrm>
          <a:prstGeom prst="rect">
            <a:avLst/>
          </a:prstGeom>
          <a:noFill/>
        </p:spPr>
        <p:txBody>
          <a:bodyPr wrap="square" rtlCol="0">
            <a:spAutoFit/>
          </a:bodyPr>
          <a:lstStyle/>
          <a:p>
            <a:pPr lvl="0" algn="just">
              <a:lnSpc>
                <a:spcPct val="150000"/>
              </a:lnSpc>
            </a:pPr>
            <a:r>
              <a:rPr lang="en-US" sz="1800" dirty="0">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AND SCORING:</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Here we classify the words by assigning them a number 0,1 depending upon whether they are positive or negative respectively. Supervised learning algorithm for model training and to predict future work.</a:t>
            </a:r>
            <a:endParaRPr lang="en-IN"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600"/>
              </a:spcAft>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done to calculate the total and final score of the words that we got after collecting the and separating the words. Based on this final score we judge a particular tweet as positive, negative or neutral.</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Various modules of the python is imported like pandas,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matplotlib.pyplot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seaborn etc. The re module is to check for the similar patterns occurring in the data. The warnings which can be generated are ignored </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using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warning.filterwarnings</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(‘ignore’).Here only first five rows of the dataset has been shown for easy understanding. After collecting the tweets preprocessing is done to remove twitter handles and “@” symbols which will not contribute anything towards analysis of the sentiments of the tweets. Words whose length is not more than 3 are also ignored and removed because the do not reflect to any </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sentiments. It is converted into Bag of words which represents the occurrence of a particular word. It does not takes into account the order in which each word occur.</a:t>
            </a:r>
            <a:endParaRPr lang="en-IN"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99341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7000" b="-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746889-E497-392A-C82D-039DA88EFAEF}"/>
              </a:ext>
            </a:extLst>
          </p:cNvPr>
          <p:cNvSpPr txBox="1"/>
          <p:nvPr/>
        </p:nvSpPr>
        <p:spPr>
          <a:xfrm>
            <a:off x="357187" y="166370"/>
            <a:ext cx="11477625" cy="6878806"/>
          </a:xfrm>
          <a:prstGeom prst="rect">
            <a:avLst/>
          </a:prstGeom>
          <a:noFill/>
        </p:spPr>
        <p:txBody>
          <a:bodyPr wrap="square" rtlCol="0">
            <a:spAutoFit/>
          </a:bodyPr>
          <a:lstStyle/>
          <a:p>
            <a:pPr>
              <a:lnSpc>
                <a:spcPct val="150000"/>
              </a:lnSpc>
            </a:pP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Then using split function, the finalized tweet is separated into list of individual words as we first need to convert it into list of elements to convert each word extracted into root or main word from which it is derived so that similar words come into same category and respond to one and same type of sentiment. Word clouds which are a collection of words of various sizes are used for easy visualization which represent how frequently a particular word came or appeared in the tweets.</a:t>
            </a:r>
          </a:p>
          <a:p>
            <a:pPr>
              <a:lnSpc>
                <a:spcPct val="150000"/>
              </a:lnSpc>
            </a:pPr>
            <a:endParaRPr lang="en-US" b="1" dirty="0">
              <a:solidFill>
                <a:schemeClr val="accent6">
                  <a:lumMod val="50000"/>
                </a:schemeClr>
              </a:solidFill>
              <a:latin typeface="Bell MT" panose="02020503060305020303" pitchFamily="18" charset="0"/>
              <a:ea typeface="Times New Roman" panose="02020603050405020304" pitchFamily="18" charset="0"/>
            </a:endParaRPr>
          </a:p>
          <a:p>
            <a:pPr>
              <a:lnSpc>
                <a:spcPct val="150000"/>
              </a:lnSpc>
            </a:pPr>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ABEF791-A7CF-557E-D372-141CCC4A3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234" y="2275977"/>
            <a:ext cx="7201772" cy="4503918"/>
          </a:xfrm>
          <a:prstGeom prst="rect">
            <a:avLst/>
          </a:prstGeom>
        </p:spPr>
      </p:pic>
    </p:spTree>
    <p:extLst>
      <p:ext uri="{BB962C8B-B14F-4D97-AF65-F5344CB8AC3E}">
        <p14:creationId xmlns:p14="http://schemas.microsoft.com/office/powerpoint/2010/main" val="1867942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5F471-E5F5-7E18-6ECD-4BBCCCAD767B}"/>
              </a:ext>
            </a:extLst>
          </p:cNvPr>
          <p:cNvSpPr txBox="1"/>
          <p:nvPr/>
        </p:nvSpPr>
        <p:spPr>
          <a:xfrm>
            <a:off x="171450" y="232886"/>
            <a:ext cx="11668126" cy="7112845"/>
          </a:xfrm>
          <a:prstGeom prst="rect">
            <a:avLst/>
          </a:prstGeom>
          <a:noFill/>
        </p:spPr>
        <p:txBody>
          <a:bodyPr wrap="square">
            <a:spAutoFit/>
          </a:bodyPr>
          <a:lstStyle/>
          <a:p>
            <a:pPr>
              <a:lnSpc>
                <a:spcPct val="150000"/>
              </a:lnSpc>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The words are generated using these word clouds which represents each root word in a particular size to show the occurrence of that particular root word in the tweets made by the people. Bilinear interpolation is used to </a:t>
            </a:r>
            <a:endParaRPr lang="en-IN" sz="1800" dirty="0">
              <a:solidFill>
                <a:schemeClr val="accent6">
                  <a:lumMod val="50000"/>
                </a:schemeClr>
              </a:solidFill>
              <a:effectLst/>
              <a:latin typeface="Calibri" panose="020F0502020204030204" pitchFamily="34" charset="0"/>
              <a:ea typeface="Calibri" panose="020F0502020204030204" pitchFamily="34" charset="0"/>
            </a:endParaRPr>
          </a:p>
          <a:p>
            <a:pPr>
              <a:lnSpc>
                <a:spcPct val="150000"/>
              </a:lnSpc>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plot graph and show relation between two labels or inputs X and Y label. The height and the width of the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wordcloud</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is specified according to the display size. Using word cloud those words are generated which are given 0 as positive label and 1 as negative label. The hashtags are extracted from non racist and racist words and displayed only first five data with their count that how many times that particular root word came up. Hashtags are represented as the list of keys of the tweet and the count is the corresponding value of that key and stored in the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tokenized_tweet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variable.</a:t>
            </a:r>
          </a:p>
          <a:p>
            <a:pPr>
              <a:lnSpc>
                <a:spcPct val="150000"/>
              </a:lnSpc>
            </a:pPr>
            <a:endParaRPr lang="en-US" dirty="0">
              <a:solidFill>
                <a:schemeClr val="accent6">
                  <a:lumMod val="50000"/>
                </a:schemeClr>
              </a:solidFill>
              <a:latin typeface="Times New Roman" panose="02020603050405020304" pitchFamily="18" charset="0"/>
              <a:ea typeface="Calibri" panose="020F0502020204030204" pitchFamily="34" charset="0"/>
            </a:endParaRPr>
          </a:p>
          <a:p>
            <a:pPr>
              <a:lnSpc>
                <a:spcPct val="150000"/>
              </a:lnSpc>
            </a:pPr>
            <a:endParaRPr lang="en-US" sz="1800" dirty="0">
              <a:effectLst/>
              <a:latin typeface="Times New Roman" panose="02020603050405020304" pitchFamily="18" charset="0"/>
              <a:ea typeface="Calibri" panose="020F0502020204030204" pitchFamily="34" charset="0"/>
            </a:endParaRPr>
          </a:p>
          <a:p>
            <a:pPr>
              <a:lnSpc>
                <a:spcPct val="150000"/>
              </a:lnSpc>
            </a:pPr>
            <a:endParaRPr lang="en-US" dirty="0">
              <a:latin typeface="Times New Roman" panose="02020603050405020304" pitchFamily="18" charset="0"/>
              <a:ea typeface="Calibri" panose="020F0502020204030204" pitchFamily="34" charset="0"/>
            </a:endParaRPr>
          </a:p>
          <a:p>
            <a:pPr>
              <a:lnSpc>
                <a:spcPct val="150000"/>
              </a:lnSpc>
            </a:pPr>
            <a:endParaRPr lang="en-US" sz="1800" dirty="0">
              <a:effectLst/>
              <a:latin typeface="Times New Roman" panose="02020603050405020304" pitchFamily="18" charset="0"/>
              <a:ea typeface="Calibri" panose="020F0502020204030204" pitchFamily="34" charset="0"/>
            </a:endParaRPr>
          </a:p>
          <a:p>
            <a:pPr>
              <a:lnSpc>
                <a:spcPct val="150000"/>
              </a:lnSpc>
            </a:pPr>
            <a:endParaRPr lang="en-US" dirty="0">
              <a:latin typeface="Times New Roman" panose="02020603050405020304" pitchFamily="18" charset="0"/>
              <a:ea typeface="Calibri" panose="020F0502020204030204" pitchFamily="34" charset="0"/>
            </a:endParaRPr>
          </a:p>
          <a:p>
            <a:pPr>
              <a:lnSpc>
                <a:spcPct val="150000"/>
              </a:lnSpc>
            </a:pPr>
            <a:endParaRPr lang="en-US" sz="1800" dirty="0">
              <a:effectLst/>
              <a:latin typeface="Times New Roman" panose="02020603050405020304" pitchFamily="18" charset="0"/>
              <a:ea typeface="Calibri" panose="020F0502020204030204" pitchFamily="34" charset="0"/>
            </a:endParaRPr>
          </a:p>
          <a:p>
            <a:pPr>
              <a:lnSpc>
                <a:spcPct val="150000"/>
              </a:lnSpc>
            </a:pPr>
            <a:endParaRPr lang="en-US" dirty="0">
              <a:latin typeface="Times New Roman" panose="02020603050405020304" pitchFamily="18" charset="0"/>
              <a:ea typeface="Calibri" panose="020F0502020204030204" pitchFamily="34" charset="0"/>
            </a:endParaRPr>
          </a:p>
          <a:p>
            <a:pPr>
              <a:lnSpc>
                <a:spcPct val="150000"/>
              </a:lnSpc>
            </a:pPr>
            <a:endParaRPr lang="en-US" sz="1800" dirty="0">
              <a:effectLst/>
              <a:latin typeface="Times New Roman" panose="02020603050405020304" pitchFamily="18" charset="0"/>
              <a:ea typeface="Calibri" panose="020F0502020204030204" pitchFamily="34" charset="0"/>
            </a:endParaRPr>
          </a:p>
          <a:p>
            <a:pPr>
              <a:lnSpc>
                <a:spcPct val="150000"/>
              </a:lnSpc>
            </a:pPr>
            <a:endParaRPr lang="en-US" dirty="0">
              <a:latin typeface="Times New Roman" panose="02020603050405020304" pitchFamily="18" charset="0"/>
              <a:ea typeface="Calibri" panose="020F0502020204030204" pitchFamily="34" charset="0"/>
            </a:endParaRPr>
          </a:p>
          <a:p>
            <a:pPr>
              <a:lnSpc>
                <a:spcPct val="150000"/>
              </a:lnSpc>
            </a:pPr>
            <a:endParaRPr lang="en-IN" sz="18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4610862B-F488-5438-8A0C-4E441A23F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8475" y="3171824"/>
            <a:ext cx="5686425" cy="3552825"/>
          </a:xfrm>
          <a:prstGeom prst="rect">
            <a:avLst/>
          </a:prstGeom>
        </p:spPr>
      </p:pic>
    </p:spTree>
    <p:extLst>
      <p:ext uri="{BB962C8B-B14F-4D97-AF65-F5344CB8AC3E}">
        <p14:creationId xmlns:p14="http://schemas.microsoft.com/office/powerpoint/2010/main" val="3785557167"/>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1547</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Bell MT</vt:lpstr>
      <vt:lpstr>Bodoni MT</vt:lpstr>
      <vt:lpstr>Calibri</vt:lpstr>
      <vt:lpstr>Calibri Light</vt:lpstr>
      <vt:lpstr>Symbol</vt:lpstr>
      <vt:lpstr>Times New Roman</vt:lpstr>
      <vt:lpstr>Office Theme</vt:lpstr>
      <vt:lpstr> NATURAL LANGUAGE PROCESSING IN SOCIAL MEDIA</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IN SOCIAL MEDIA</dc:title>
  <dc:creator>Payal Jain</dc:creator>
  <cp:lastModifiedBy>NAMAN Singhal</cp:lastModifiedBy>
  <cp:revision>2</cp:revision>
  <dcterms:created xsi:type="dcterms:W3CDTF">2023-01-25T11:32:40Z</dcterms:created>
  <dcterms:modified xsi:type="dcterms:W3CDTF">2024-04-24T09:47:29Z</dcterms:modified>
</cp:coreProperties>
</file>