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78" r:id="rId5"/>
    <p:sldId id="279" r:id="rId6"/>
    <p:sldId id="280" r:id="rId7"/>
    <p:sldId id="281" r:id="rId8"/>
    <p:sldId id="282" r:id="rId9"/>
    <p:sldId id="283" r:id="rId10"/>
    <p:sldId id="284" r:id="rId11"/>
    <p:sldId id="285" r:id="rId12"/>
    <p:sldId id="286" r:id="rId13"/>
    <p:sldId id="287" r:id="rId14"/>
    <p:sldId id="28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19" autoAdjust="0"/>
  </p:normalViewPr>
  <p:slideViewPr>
    <p:cSldViewPr snapToGrid="0">
      <p:cViewPr varScale="1">
        <p:scale>
          <a:sx n="78" d="100"/>
          <a:sy n="78" d="100"/>
        </p:scale>
        <p:origin x="78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3T07:38:20.840"/>
    </inkml:context>
    <inkml:brush xml:id="br0">
      <inkml:brushProperty name="width" value="0.35" units="cm"/>
      <inkml:brushProperty name="height" value="0.35" units="cm"/>
      <inkml:brushProperty name="color" value="#FFFFFF"/>
    </inkml:brush>
  </inkml:definitions>
  <inkml:trace contextRef="#ctx0" brushRef="#br0">1 72 24575,'272'-11'0,"-32"1"0,1076 7 0,-677 5 0,-611 0 0,48 8 0,-47-6 0,45 3 0,897-8 0,-952 0 0,0-1 0,-1-1 0,1-1 0,25-8 0,-25 5 0,1 2 0,1 1 0,29-3 0,-1 5 0,-12 2 0,69-11 0,-64 5 0,1 2 0,1 1 0,-1 3 0,48 5 0,-70-2 0,0 1 0,-1 0 0,25 10 0,-16 1-1365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4/24/2024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459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4/24/2024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4/24/2024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hyperlink" Target="https://pursuit.unimelb.edu.au/live/replay-our-blog-future-of-work-conference-2016" TargetMode="External"/><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hyperlink" Target="https://www.flickr.com/photos/152824664@N07/30212411048"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Question Answering System</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1600" dirty="0"/>
              <a:t>Student name : Naman Singhal</a:t>
            </a:r>
          </a:p>
          <a:p>
            <a:pPr algn="l"/>
            <a:r>
              <a:rPr lang="en-US" sz="1600" dirty="0"/>
              <a:t>Mentor name : Dr. S Samant</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1C1E8-6245-FBC8-20A3-4DA7159D65E0}"/>
              </a:ext>
            </a:extLst>
          </p:cNvPr>
          <p:cNvSpPr>
            <a:spLocks noGrp="1"/>
          </p:cNvSpPr>
          <p:nvPr>
            <p:ph type="title"/>
          </p:nvPr>
        </p:nvSpPr>
        <p:spPr/>
        <p:txBody>
          <a:bodyPr/>
          <a:lstStyle/>
          <a:p>
            <a:r>
              <a:rPr lang="en-US" dirty="0"/>
              <a:t>Future Work</a:t>
            </a:r>
            <a:endParaRPr lang="en-IN" dirty="0"/>
          </a:p>
        </p:txBody>
      </p:sp>
      <p:sp>
        <p:nvSpPr>
          <p:cNvPr id="3" name="Content Placeholder 2">
            <a:extLst>
              <a:ext uri="{FF2B5EF4-FFF2-40B4-BE49-F238E27FC236}">
                <a16:creationId xmlns:a16="http://schemas.microsoft.com/office/drawing/2014/main" id="{324E4771-4E36-37BC-06DB-5FC712C1E269}"/>
              </a:ext>
            </a:extLst>
          </p:cNvPr>
          <p:cNvSpPr>
            <a:spLocks noGrp="1"/>
          </p:cNvSpPr>
          <p:nvPr>
            <p:ph idx="1"/>
          </p:nvPr>
        </p:nvSpPr>
        <p:spPr/>
        <p:txBody>
          <a:bodyPr>
            <a:normAutofit/>
          </a:bodyPr>
          <a:lstStyle/>
          <a:p>
            <a:r>
              <a:rPr lang="en-US" dirty="0"/>
              <a:t>Enhancing the system's capacity to handle complicated queries .</a:t>
            </a:r>
            <a:r>
              <a:rPr lang="en-US" b="0" i="0" dirty="0">
                <a:solidFill>
                  <a:schemeClr val="tx1"/>
                </a:solidFill>
                <a:effectLst/>
                <a:latin typeface="Söhne"/>
              </a:rPr>
              <a:t> </a:t>
            </a:r>
          </a:p>
          <a:p>
            <a:r>
              <a:rPr lang="en-US" dirty="0"/>
              <a:t>Applications in Healthcare &amp; Education .</a:t>
            </a:r>
          </a:p>
          <a:p>
            <a:r>
              <a:rPr lang="en-US" dirty="0"/>
              <a:t>Updates made in real-time.</a:t>
            </a:r>
          </a:p>
          <a:p>
            <a:r>
              <a:rPr lang="en-US" dirty="0"/>
              <a:t> Support for numerous languages.</a:t>
            </a:r>
          </a:p>
          <a:p>
            <a:r>
              <a:rPr lang="en-US" dirty="0"/>
              <a:t>Integration with Smart Devices and Virtual Assistants.</a:t>
            </a:r>
          </a:p>
        </p:txBody>
      </p:sp>
      <p:pic>
        <p:nvPicPr>
          <p:cNvPr id="5" name="Picture 4">
            <a:extLst>
              <a:ext uri="{FF2B5EF4-FFF2-40B4-BE49-F238E27FC236}">
                <a16:creationId xmlns:a16="http://schemas.microsoft.com/office/drawing/2014/main" id="{38C1E2B7-D15A-7070-5875-FC80E9F5E51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028168" y="3677479"/>
            <a:ext cx="3657600" cy="192024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679843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4" name="Content Placeholder 12">
            <a:extLst>
              <a:ext uri="{FF2B5EF4-FFF2-40B4-BE49-F238E27FC236}">
                <a16:creationId xmlns:a16="http://schemas.microsoft.com/office/drawing/2014/main" id="{C5AD9146-D396-6D02-E0FA-1F123B7D88C7}"/>
              </a:ext>
            </a:extLst>
          </p:cNvPr>
          <p:cNvPicPr>
            <a:picLocks noGrp="1" noChangeAspect="1"/>
          </p:cNvPicPr>
          <p:nvPr>
            <p:ph idx="1"/>
          </p:nvPr>
        </p:nvPicPr>
        <p:blipFill>
          <a:blip r:embed="rId4"/>
          <a:stretch>
            <a:fillRect/>
          </a:stretch>
        </p:blipFill>
        <p:spPr>
          <a:xfrm>
            <a:off x="7795190" y="1844446"/>
            <a:ext cx="2941636" cy="2941636"/>
          </a:xfrm>
          <a:prstGeom prst="snip2DiagRect">
            <a:avLst>
              <a:gd name="adj1" fmla="val 0"/>
              <a:gd name="adj2" fmla="val 16667"/>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64632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u="sng" dirty="0"/>
              <a:t>Outlines-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endParaRPr lang="en-US" sz="2400" dirty="0"/>
          </a:p>
          <a:p>
            <a:pPr marL="36900" lvl="0" indent="0">
              <a:buNone/>
            </a:pPr>
            <a:r>
              <a:rPr lang="en-US" sz="2400" dirty="0"/>
              <a:t>Introduction &amp; Problem Statement</a:t>
            </a:r>
          </a:p>
          <a:p>
            <a:pPr marL="36900" lvl="0" indent="0">
              <a:buNone/>
            </a:pPr>
            <a:r>
              <a:rPr lang="en-US" sz="2400" dirty="0"/>
              <a:t>Methodology</a:t>
            </a:r>
          </a:p>
          <a:p>
            <a:pPr marL="36900" lvl="0" indent="0">
              <a:buNone/>
            </a:pPr>
            <a:r>
              <a:rPr lang="en-US" sz="2400" dirty="0"/>
              <a:t>Result &amp; Discussion</a:t>
            </a:r>
          </a:p>
          <a:p>
            <a:pPr marL="36900" lvl="0" indent="0">
              <a:buNone/>
            </a:pPr>
            <a:r>
              <a:rPr lang="en-US" sz="2400" dirty="0"/>
              <a:t>Conclusion &amp; Future Work</a:t>
            </a:r>
          </a:p>
          <a:p>
            <a:pPr marL="36900" indent="0">
              <a:buNone/>
            </a:pPr>
            <a:r>
              <a:rPr lang="en-US" sz="2400" dirty="0"/>
              <a:t>References</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17F7D-E084-3F65-A87E-9883144B58FA}"/>
              </a:ext>
            </a:extLst>
          </p:cNvPr>
          <p:cNvSpPr>
            <a:spLocks noGrp="1"/>
          </p:cNvSpPr>
          <p:nvPr>
            <p:ph type="title"/>
          </p:nvPr>
        </p:nvSpPr>
        <p:spPr/>
        <p:txBody>
          <a:bodyPr/>
          <a:lstStyle/>
          <a:p>
            <a:r>
              <a:rPr lang="en-US" dirty="0"/>
              <a:t>Problem Statement</a:t>
            </a:r>
            <a:endParaRPr lang="en-IN" dirty="0"/>
          </a:p>
        </p:txBody>
      </p:sp>
      <p:sp>
        <p:nvSpPr>
          <p:cNvPr id="7" name="TextBox 6">
            <a:extLst>
              <a:ext uri="{FF2B5EF4-FFF2-40B4-BE49-F238E27FC236}">
                <a16:creationId xmlns:a16="http://schemas.microsoft.com/office/drawing/2014/main" id="{68CF8D33-2381-D0A9-742B-8806FA581F42}"/>
              </a:ext>
            </a:extLst>
          </p:cNvPr>
          <p:cNvSpPr txBox="1"/>
          <p:nvPr/>
        </p:nvSpPr>
        <p:spPr>
          <a:xfrm>
            <a:off x="1407381" y="2202511"/>
            <a:ext cx="5375082" cy="2031325"/>
          </a:xfrm>
          <a:prstGeom prst="rect">
            <a:avLst/>
          </a:prstGeom>
          <a:noFill/>
        </p:spPr>
        <p:txBody>
          <a:bodyPr wrap="square" rtlCol="0">
            <a:spAutoFit/>
          </a:bodyPr>
          <a:lstStyle/>
          <a:p>
            <a:r>
              <a:rPr lang="en-US"/>
              <a:t>Create a system that can accurately understand and reply to a variety of user inquiries from multiple domains, giving information that is both relevant and trustworthy. The system should be able to take into account the intricacies of natural language, comprehend the context, extract relevant information, and produce succinct and correct answers.</a:t>
            </a:r>
            <a:endParaRPr lang="en-IN" dirty="0"/>
          </a:p>
        </p:txBody>
      </p:sp>
      <p:pic>
        <p:nvPicPr>
          <p:cNvPr id="11" name="Content Placeholder 10">
            <a:extLst>
              <a:ext uri="{FF2B5EF4-FFF2-40B4-BE49-F238E27FC236}">
                <a16:creationId xmlns:a16="http://schemas.microsoft.com/office/drawing/2014/main" id="{6A9BE278-24E7-6599-B293-E5FDB714589E}"/>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7087799" y="1968825"/>
            <a:ext cx="4339565" cy="364479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53257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A6F5A-EF08-7BFF-F6FB-96F343AB1EBA}"/>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D80BB80-E109-16E1-83D4-42107FE6BB64}"/>
              </a:ext>
            </a:extLst>
          </p:cNvPr>
          <p:cNvSpPr>
            <a:spLocks noGrp="1"/>
          </p:cNvSpPr>
          <p:nvPr>
            <p:ph idx="1"/>
          </p:nvPr>
        </p:nvSpPr>
        <p:spPr/>
        <p:txBody>
          <a:bodyPr/>
          <a:lstStyle/>
          <a:p>
            <a:r>
              <a:rPr lang="en-US" dirty="0"/>
              <a:t>NLP includes the field of Natural Language Understanding (NLU), which includes the question-answering (QA) subfield. It attempts to put into practice systems that, given a question in natural language, can draw out pertinent information from supplied data and provide it in the form of a natural language response.</a:t>
            </a:r>
          </a:p>
          <a:p>
            <a:r>
              <a:rPr lang="en-US" dirty="0"/>
              <a:t>In our project we will use Abstractive question-answering. </a:t>
            </a:r>
          </a:p>
          <a:p>
            <a:pPr marL="36900" indent="0">
              <a:buNone/>
            </a:pPr>
            <a:r>
              <a:rPr lang="en-US" dirty="0"/>
              <a:t>It focuses on the generation of multi-sentence answers to </a:t>
            </a:r>
          </a:p>
          <a:p>
            <a:pPr marL="36900" indent="0">
              <a:buNone/>
            </a:pPr>
            <a:r>
              <a:rPr lang="en-US" dirty="0"/>
              <a:t>open-ended questions.</a:t>
            </a:r>
          </a:p>
          <a:p>
            <a:pPr marL="36900" indent="0">
              <a:buNone/>
            </a:pPr>
            <a:endParaRPr lang="en-IN" dirty="0"/>
          </a:p>
        </p:txBody>
      </p:sp>
      <p:pic>
        <p:nvPicPr>
          <p:cNvPr id="5" name="Picture 4">
            <a:extLst>
              <a:ext uri="{FF2B5EF4-FFF2-40B4-BE49-F238E27FC236}">
                <a16:creationId xmlns:a16="http://schemas.microsoft.com/office/drawing/2014/main" id="{AEAEB3B5-6971-CEC1-DAD7-981F902A81AD}"/>
              </a:ext>
            </a:extLst>
          </p:cNvPr>
          <p:cNvPicPr>
            <a:picLocks noChangeAspect="1"/>
          </p:cNvPicPr>
          <p:nvPr/>
        </p:nvPicPr>
        <p:blipFill>
          <a:blip r:embed="rId2"/>
          <a:stretch>
            <a:fillRect/>
          </a:stretch>
        </p:blipFill>
        <p:spPr>
          <a:xfrm>
            <a:off x="8388953" y="4033914"/>
            <a:ext cx="3198979" cy="1966836"/>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2318551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21B2F-F26B-2EB7-6B6B-EA4A3DBACB32}"/>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E7405453-562E-2545-46CC-30C9151F9288}"/>
              </a:ext>
            </a:extLst>
          </p:cNvPr>
          <p:cNvSpPr>
            <a:spLocks noGrp="1"/>
          </p:cNvSpPr>
          <p:nvPr>
            <p:ph idx="1"/>
          </p:nvPr>
        </p:nvSpPr>
        <p:spPr/>
        <p:txBody>
          <a:bodyPr/>
          <a:lstStyle/>
          <a:p>
            <a:r>
              <a:rPr lang="en-US" dirty="0"/>
              <a:t>Abstractive question-answering focuses on the generation of multi-sentence answers to open ended questions. It usually works by searching massive document stores for relevant information and then using this information to synthetically generate answers. This notebook demonstrates how Pinecone helps you build an abstractive question-answering system. We need three main components: </a:t>
            </a:r>
          </a:p>
          <a:p>
            <a:r>
              <a:rPr lang="en-US" dirty="0"/>
              <a:t> A vector index to store and run semantic search.  </a:t>
            </a:r>
          </a:p>
          <a:p>
            <a:r>
              <a:rPr lang="en-US" dirty="0"/>
              <a:t>A retriever model for embedding context passages.  </a:t>
            </a:r>
          </a:p>
          <a:p>
            <a:r>
              <a:rPr lang="en-US" dirty="0"/>
              <a:t>A generator model to generate answers.</a:t>
            </a:r>
            <a:endParaRPr lang="en-IN" dirty="0"/>
          </a:p>
        </p:txBody>
      </p:sp>
    </p:spTree>
    <p:extLst>
      <p:ext uri="{BB962C8B-B14F-4D97-AF65-F5344CB8AC3E}">
        <p14:creationId xmlns:p14="http://schemas.microsoft.com/office/powerpoint/2010/main" val="4025646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1BE0-BF95-B6C9-35DA-30AE722AC39C}"/>
              </a:ext>
            </a:extLst>
          </p:cNvPr>
          <p:cNvSpPr>
            <a:spLocks noGrp="1"/>
          </p:cNvSpPr>
          <p:nvPr>
            <p:ph type="title"/>
          </p:nvPr>
        </p:nvSpPr>
        <p:spPr/>
        <p:txBody>
          <a:bodyPr/>
          <a:lstStyle/>
          <a:p>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D4A3765B-6181-65EA-DA2D-1A128E7E527E}"/>
              </a:ext>
            </a:extLst>
          </p:cNvPr>
          <p:cNvSpPr>
            <a:spLocks noGrp="1"/>
          </p:cNvSpPr>
          <p:nvPr>
            <p:ph idx="1"/>
          </p:nvPr>
        </p:nvSpPr>
        <p:spPr/>
        <p:txBody>
          <a:bodyPr/>
          <a:lstStyle/>
          <a:p>
            <a:r>
              <a:rPr lang="en-IN" dirty="0"/>
              <a:t>Install dependencies.</a:t>
            </a:r>
            <a:endParaRPr lang="en-US" dirty="0"/>
          </a:p>
          <a:p>
            <a:r>
              <a:rPr lang="en-US" dirty="0"/>
              <a:t>Load &amp; prepare dataset.</a:t>
            </a:r>
          </a:p>
          <a:p>
            <a:r>
              <a:rPr lang="en-US" dirty="0"/>
              <a:t>Initialize Pinecone index.</a:t>
            </a:r>
          </a:p>
          <a:p>
            <a:r>
              <a:rPr lang="en-US" dirty="0"/>
              <a:t>Testing &amp; Implementation.</a:t>
            </a:r>
          </a:p>
          <a:p>
            <a:r>
              <a:rPr lang="en-US" dirty="0"/>
              <a:t>Generate answers.</a:t>
            </a:r>
            <a:endParaRPr lang="en-IN" dirty="0"/>
          </a:p>
        </p:txBody>
      </p:sp>
      <p:pic>
        <p:nvPicPr>
          <p:cNvPr id="5" name="Picture 4">
            <a:extLst>
              <a:ext uri="{FF2B5EF4-FFF2-40B4-BE49-F238E27FC236}">
                <a16:creationId xmlns:a16="http://schemas.microsoft.com/office/drawing/2014/main" id="{1C03006D-3FBC-0658-B65C-1FD6FC905ECE}"/>
              </a:ext>
            </a:extLst>
          </p:cNvPr>
          <p:cNvPicPr>
            <a:picLocks noChangeAspect="1"/>
          </p:cNvPicPr>
          <p:nvPr/>
        </p:nvPicPr>
        <p:blipFill>
          <a:blip r:embed="rId2"/>
          <a:stretch>
            <a:fillRect/>
          </a:stretch>
        </p:blipFill>
        <p:spPr>
          <a:xfrm>
            <a:off x="5706388" y="2010024"/>
            <a:ext cx="4431526" cy="318355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960108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14E9-E1EF-D15A-584A-BAABDE4A0BFA}"/>
              </a:ext>
            </a:extLst>
          </p:cNvPr>
          <p:cNvSpPr>
            <a:spLocks noGrp="1"/>
          </p:cNvSpPr>
          <p:nvPr>
            <p:ph type="title"/>
          </p:nvPr>
        </p:nvSpPr>
        <p:spPr/>
        <p:txBody>
          <a:bodyPr>
            <a:normAutofit fontScale="90000"/>
          </a:bodyPr>
          <a:lstStyle/>
          <a:p>
            <a:r>
              <a:rPr lang="en-US" dirty="0"/>
              <a:t>Result &amp; Discussion</a:t>
            </a:r>
            <a:br>
              <a:rPr lang="en-US" dirty="0"/>
            </a:br>
            <a:endParaRPr lang="en-IN" dirty="0"/>
          </a:p>
        </p:txBody>
      </p:sp>
      <p:sp>
        <p:nvSpPr>
          <p:cNvPr id="3" name="Content Placeholder 2">
            <a:extLst>
              <a:ext uri="{FF2B5EF4-FFF2-40B4-BE49-F238E27FC236}">
                <a16:creationId xmlns:a16="http://schemas.microsoft.com/office/drawing/2014/main" id="{CC294B8A-328D-E165-4858-449E154443B9}"/>
              </a:ext>
            </a:extLst>
          </p:cNvPr>
          <p:cNvSpPr>
            <a:spLocks noGrp="1"/>
          </p:cNvSpPr>
          <p:nvPr>
            <p:ph idx="1"/>
          </p:nvPr>
        </p:nvSpPr>
        <p:spPr/>
        <p:txBody>
          <a:bodyPr>
            <a:normAutofit/>
          </a:bodyPr>
          <a:lstStyle/>
          <a:p>
            <a:pPr marL="36900" indent="0">
              <a:buNone/>
            </a:pPr>
            <a:r>
              <a:rPr lang="en-US" dirty="0"/>
              <a:t>Based on evaluation parameters including precision, recall, F1 score, and Exact Match (EM), the question-answering system showed promise. It performed better than the baselines already set and increased accuracy and productivity.</a:t>
            </a:r>
          </a:p>
          <a:p>
            <a:pPr marL="36900" indent="0">
              <a:buNone/>
            </a:pPr>
            <a:r>
              <a:rPr lang="en-US" dirty="0"/>
              <a:t>Case studies demonstrated the system's capacity to offer precise responses across a variety of areas and query forms. However, restrictions in processing specific query types or complex scenarios have been found. </a:t>
            </a:r>
          </a:p>
          <a:p>
            <a:pPr marL="36900" indent="0">
              <a:buNone/>
            </a:pPr>
            <a:r>
              <a:rPr lang="en-US" dirty="0"/>
              <a:t>As we can see, the generator used the provided context to answer our question:</a:t>
            </a:r>
          </a:p>
        </p:txBody>
      </p:sp>
    </p:spTree>
    <p:extLst>
      <p:ext uri="{BB962C8B-B14F-4D97-AF65-F5344CB8AC3E}">
        <p14:creationId xmlns:p14="http://schemas.microsoft.com/office/powerpoint/2010/main" val="2800773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63F22-8617-E424-3516-66172E1392B5}"/>
              </a:ext>
            </a:extLst>
          </p:cNvPr>
          <p:cNvSpPr>
            <a:spLocks noGrp="1"/>
          </p:cNvSpPr>
          <p:nvPr>
            <p:ph type="title"/>
          </p:nvPr>
        </p:nvSpPr>
        <p:spPr/>
        <p:txBody>
          <a:bodyPr>
            <a:normAutofit/>
          </a:bodyPr>
          <a:lstStyle/>
          <a:p>
            <a:r>
              <a:rPr lang="en-US" dirty="0"/>
              <a:t>Contd..</a:t>
            </a:r>
            <a:endParaRPr lang="en-IN" dirty="0"/>
          </a:p>
        </p:txBody>
      </p:sp>
      <p:pic>
        <p:nvPicPr>
          <p:cNvPr id="5" name="Content Placeholder 4">
            <a:extLst>
              <a:ext uri="{FF2B5EF4-FFF2-40B4-BE49-F238E27FC236}">
                <a16:creationId xmlns:a16="http://schemas.microsoft.com/office/drawing/2014/main" id="{1D6A86D1-38FE-54F2-6D98-A9B8FAC50F4A}"/>
              </a:ext>
            </a:extLst>
          </p:cNvPr>
          <p:cNvPicPr>
            <a:picLocks noGrp="1" noChangeAspect="1"/>
          </p:cNvPicPr>
          <p:nvPr>
            <p:ph idx="1"/>
          </p:nvPr>
        </p:nvPicPr>
        <p:blipFill>
          <a:blip r:embed="rId2"/>
          <a:stretch>
            <a:fillRect/>
          </a:stretch>
        </p:blipFill>
        <p:spPr>
          <a:xfrm>
            <a:off x="2385392" y="1866900"/>
            <a:ext cx="6974859" cy="3998919"/>
          </a:xfrm>
          <a:effectLst>
            <a:glow rad="63500">
              <a:schemeClr val="accent5">
                <a:satMod val="175000"/>
                <a:alpha val="40000"/>
              </a:schemeClr>
            </a:glow>
            <a:outerShdw blurRad="25400" dir="17880000">
              <a:srgbClr val="000000">
                <a:alpha val="46000"/>
              </a:srgbClr>
            </a:outerShdw>
          </a:effectLst>
        </p:spPr>
      </p:pic>
    </p:spTree>
    <p:extLst>
      <p:ext uri="{BB962C8B-B14F-4D97-AF65-F5344CB8AC3E}">
        <p14:creationId xmlns:p14="http://schemas.microsoft.com/office/powerpoint/2010/main" val="3188078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A85FF-9742-1F29-F8A0-9A8A3F4D571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16EEB019-52D6-DFCF-AD8F-87BB13019488}"/>
              </a:ext>
            </a:extLst>
          </p:cNvPr>
          <p:cNvSpPr>
            <a:spLocks noGrp="1"/>
          </p:cNvSpPr>
          <p:nvPr>
            <p:ph idx="1"/>
          </p:nvPr>
        </p:nvSpPr>
        <p:spPr>
          <a:xfrm>
            <a:off x="913795" y="2076450"/>
            <a:ext cx="5367735" cy="4038103"/>
          </a:xfrm>
        </p:spPr>
        <p:txBody>
          <a:bodyPr/>
          <a:lstStyle/>
          <a:p>
            <a:pPr marL="36900" indent="0">
              <a:buNone/>
            </a:pPr>
            <a:r>
              <a:rPr lang="en-US" dirty="0"/>
              <a:t>Outside of trivia evenings, the model we trained in might not be the next big thing that redefines our perspectives on AI, but it does show the viewpoint shift offered by large transformer-based models like BERT or GPT-3. Until recently, the only practical way to integrate any QA capabilities into your system was to laboriously create a rule-based software that would only execute for a preset set of questions.</a:t>
            </a:r>
            <a:endParaRPr lang="en-IN" dirty="0"/>
          </a:p>
        </p:txBody>
      </p:sp>
      <p:pic>
        <p:nvPicPr>
          <p:cNvPr id="1026" name="Picture 2" descr="Project finished office cartoon Clipart Vector and Illustration. 213  Project finished office cartoon clip art vector EPS images available to  search from thousands of royalty free stock art and stock illustration  creators.">
            <a:extLst>
              <a:ext uri="{FF2B5EF4-FFF2-40B4-BE49-F238E27FC236}">
                <a16:creationId xmlns:a16="http://schemas.microsoft.com/office/drawing/2014/main" id="{95A36385-5F27-2C6C-6BD5-494734009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2137" y="2203423"/>
            <a:ext cx="4100842" cy="318756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85ABDF1B-A04A-21D0-9B10-6F4D40CD3ADC}"/>
                  </a:ext>
                </a:extLst>
              </p14:cNvPr>
              <p14:cNvContentPartPr/>
              <p14:nvPr/>
            </p14:nvContentPartPr>
            <p14:xfrm>
              <a:off x="8253157" y="5277475"/>
              <a:ext cx="1608120" cy="26280"/>
            </p14:xfrm>
          </p:contentPart>
        </mc:Choice>
        <mc:Fallback xmlns="">
          <p:pic>
            <p:nvPicPr>
              <p:cNvPr id="7" name="Ink 6">
                <a:extLst>
                  <a:ext uri="{FF2B5EF4-FFF2-40B4-BE49-F238E27FC236}">
                    <a16:creationId xmlns:a16="http://schemas.microsoft.com/office/drawing/2014/main" id="{85ABDF1B-A04A-21D0-9B10-6F4D40CD3ADC}"/>
                  </a:ext>
                </a:extLst>
              </p:cNvPr>
              <p:cNvPicPr/>
              <p:nvPr/>
            </p:nvPicPr>
            <p:blipFill>
              <a:blip r:embed="rId4"/>
              <a:stretch>
                <a:fillRect/>
              </a:stretch>
            </p:blipFill>
            <p:spPr>
              <a:xfrm>
                <a:off x="8190517" y="5214835"/>
                <a:ext cx="1733760" cy="151920"/>
              </a:xfrm>
              <a:prstGeom prst="rect">
                <a:avLst/>
              </a:prstGeom>
            </p:spPr>
          </p:pic>
        </mc:Fallback>
      </mc:AlternateContent>
    </p:spTree>
    <p:extLst>
      <p:ext uri="{BB962C8B-B14F-4D97-AF65-F5344CB8AC3E}">
        <p14:creationId xmlns:p14="http://schemas.microsoft.com/office/powerpoint/2010/main" val="9568813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{2D601D81-E0E6-4999-8640-8C243FF85097}tf55705232_win32</Template>
  <TotalTime>68</TotalTime>
  <Words>477</Words>
  <Application>Microsoft Office PowerPoint</Application>
  <PresentationFormat>Widescreen</PresentationFormat>
  <Paragraphs>43</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Goudy Old Style</vt:lpstr>
      <vt:lpstr>Söhne</vt:lpstr>
      <vt:lpstr>Wingdings 2</vt:lpstr>
      <vt:lpstr>SlateVTI</vt:lpstr>
      <vt:lpstr>Question Answering System</vt:lpstr>
      <vt:lpstr>Outlines- </vt:lpstr>
      <vt:lpstr>Problem Statement</vt:lpstr>
      <vt:lpstr>Introduction</vt:lpstr>
      <vt:lpstr>Methodology</vt:lpstr>
      <vt:lpstr>Contd…..</vt:lpstr>
      <vt:lpstr>Result &amp; Discussion </vt:lpstr>
      <vt:lpstr>Contd..</vt:lpstr>
      <vt:lpstr>Conclusion</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Answering System</dc:title>
  <dc:creator>pathak14ashu@outlook.com</dc:creator>
  <cp:lastModifiedBy>NAMAN Singhal</cp:lastModifiedBy>
  <cp:revision>2</cp:revision>
  <dcterms:created xsi:type="dcterms:W3CDTF">2023-07-13T06:47:21Z</dcterms:created>
  <dcterms:modified xsi:type="dcterms:W3CDTF">2024-04-23T19:33:40Z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