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Play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RKx4MasWZf4mS9501wqnHFjS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regular.fntdata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font" Target="fonts/Play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customschemas.google.com/relationships/presentationmetadata" Target="meta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Good afternoon Everyone, welcome to unveiling of Queryfi!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Where English language meets Structured query language. Let’s make it more clear, our project is A transfer learning Approach to semantic parsing of SQL queries.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Where we write sequel queries for you!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Let’s start with what is transfer learning,</a:t>
            </a: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adaptation of pre-trained models' learned features to new tasks, enhancing accuracy and efficiency in machine learning.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Why Query-fi!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Lets imagine there is business analyst who comes from a non technical background is now plotted into a new project where he has to fetch data from complex sequel database.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-&gt; Instead of learning sql from scratch,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-&gt; Spending time in understanding the companies large schema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He can just use Query-Fi, which makes the databases more accessible too.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Nisharg - WikiSQL, Preprocessing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Naman - About these models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Parameters</a:t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Naman -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T5 starts at a lower loss than BART because T5 is trained on machine translation type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trained on Wikipedia and BooksCorpus datasets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NMT is not pretrained so starts higher.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outperforms because it is used to noisy training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Predictions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is correctly predicting column names in few places which was very surprising to us as we expected T5 to perform better.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T5 is giving good results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NMT is based on RNN and attention mechanism so it finds it hard to give good SQL</a:t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BLEU = BLEU evaluates translations on the basis of n-gram precision. It compares the n-grams of the predicted text to the n-grams of the target text and counts the number of matches.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METEOR goes beyond simple n-gram matching and includes stemming and synonyms of the other words for evaluation, aiming to capture meaning more effectively.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The Graph2Seq model is a type of neural network architecture designed to handle graph-structured data for sequence generation tasks.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/>
              <a:t>While BLEU remains the de facto standard for quick and rough evaluation, METEOR is often preferred when a more nuanced measure of translation quality is needed. Both have their own set of advantages and are often used complementarily in evaluating machine translation systems.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WE could have used comet as it is relatively new and its not available as a package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Boost accuracy and real time accesible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SELECT-&gt;FROM-&gt;WHERE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At the moment our database is trained on generic wikisql dataset. Further it can be enhanced taking schema as input an increasing the accuracy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.xml"/><Relationship Id="rId11" Type="http://schemas.openxmlformats.org/officeDocument/2006/relationships/slide" Target="/ppt/slides/slide2.xml"/><Relationship Id="rId22" Type="http://schemas.openxmlformats.org/officeDocument/2006/relationships/image" Target="../media/image16.png"/><Relationship Id="rId10" Type="http://schemas.openxmlformats.org/officeDocument/2006/relationships/image" Target="../media/image9.png"/><Relationship Id="rId21" Type="http://schemas.openxmlformats.org/officeDocument/2006/relationships/image" Target="../media/image15.png"/><Relationship Id="rId13" Type="http://schemas.openxmlformats.org/officeDocument/2006/relationships/slide" Target="/ppt/slides/slide4.xm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/ppt/slides/slide2.xml"/><Relationship Id="rId15" Type="http://schemas.openxmlformats.org/officeDocument/2006/relationships/image" Target="../media/image12.png"/><Relationship Id="rId14" Type="http://schemas.openxmlformats.org/officeDocument/2006/relationships/slide" Target="/ppt/slides/slide4.xml"/><Relationship Id="rId17" Type="http://schemas.openxmlformats.org/officeDocument/2006/relationships/image" Target="../media/image13.png"/><Relationship Id="rId16" Type="http://schemas.openxmlformats.org/officeDocument/2006/relationships/slide" Target="/ppt/slides/slide6.xml"/><Relationship Id="rId5" Type="http://schemas.openxmlformats.org/officeDocument/2006/relationships/image" Target="../media/image5.png"/><Relationship Id="rId19" Type="http://schemas.openxmlformats.org/officeDocument/2006/relationships/image" Target="../media/image14.png"/><Relationship Id="rId6" Type="http://schemas.openxmlformats.org/officeDocument/2006/relationships/image" Target="../media/image6.png"/><Relationship Id="rId18" Type="http://schemas.openxmlformats.org/officeDocument/2006/relationships/slide" Target="/ppt/slides/slide7.xml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slide" Target="/ppt/slides/slide2.xml"/><Relationship Id="rId22" Type="http://schemas.openxmlformats.org/officeDocument/2006/relationships/image" Target="../media/image28.png"/><Relationship Id="rId10" Type="http://schemas.openxmlformats.org/officeDocument/2006/relationships/image" Target="../media/image9.png"/><Relationship Id="rId21" Type="http://schemas.openxmlformats.org/officeDocument/2006/relationships/slide" Target="/ppt/slides/slide2.xml"/><Relationship Id="rId13" Type="http://schemas.openxmlformats.org/officeDocument/2006/relationships/slide" Target="/ppt/slides/slide4.xml"/><Relationship Id="rId12" Type="http://schemas.openxmlformats.org/officeDocument/2006/relationships/slide" Target="/ppt/slides/slide4.xml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/ppt/slides/slide2.xml"/><Relationship Id="rId15" Type="http://schemas.openxmlformats.org/officeDocument/2006/relationships/slide" Target="/ppt/slides/slide6.xml"/><Relationship Id="rId14" Type="http://schemas.openxmlformats.org/officeDocument/2006/relationships/image" Target="../media/image12.png"/><Relationship Id="rId17" Type="http://schemas.openxmlformats.org/officeDocument/2006/relationships/slide" Target="/ppt/slides/slide7.xml"/><Relationship Id="rId16" Type="http://schemas.openxmlformats.org/officeDocument/2006/relationships/image" Target="../media/image13.png"/><Relationship Id="rId5" Type="http://schemas.openxmlformats.org/officeDocument/2006/relationships/image" Target="../media/image5.png"/><Relationship Id="rId19" Type="http://schemas.openxmlformats.org/officeDocument/2006/relationships/slide" Target="/ppt/slides/slide4.xml"/><Relationship Id="rId6" Type="http://schemas.openxmlformats.org/officeDocument/2006/relationships/image" Target="../media/image6.png"/><Relationship Id="rId18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.xml"/><Relationship Id="rId22" Type="http://schemas.openxmlformats.org/officeDocument/2006/relationships/slide" Target="/ppt/slides/slide2.xml"/><Relationship Id="rId21" Type="http://schemas.openxmlformats.org/officeDocument/2006/relationships/image" Target="../media/image28.png"/><Relationship Id="rId24" Type="http://schemas.openxmlformats.org/officeDocument/2006/relationships/image" Target="../media/image32.png"/><Relationship Id="rId23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/ppt/slides/slide2.xml"/><Relationship Id="rId26" Type="http://schemas.openxmlformats.org/officeDocument/2006/relationships/image" Target="../media/image33.png"/><Relationship Id="rId25" Type="http://schemas.openxmlformats.org/officeDocument/2006/relationships/image" Target="../media/image4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1" Type="http://schemas.openxmlformats.org/officeDocument/2006/relationships/slide" Target="/ppt/slides/slide2.xml"/><Relationship Id="rId10" Type="http://schemas.openxmlformats.org/officeDocument/2006/relationships/image" Target="../media/image9.png"/><Relationship Id="rId13" Type="http://schemas.openxmlformats.org/officeDocument/2006/relationships/slide" Target="/ppt/slides/slide4.xml"/><Relationship Id="rId12" Type="http://schemas.openxmlformats.org/officeDocument/2006/relationships/slide" Target="/ppt/slides/slide4.xml"/><Relationship Id="rId15" Type="http://schemas.openxmlformats.org/officeDocument/2006/relationships/image" Target="../media/image13.png"/><Relationship Id="rId14" Type="http://schemas.openxmlformats.org/officeDocument/2006/relationships/slide" Target="/ppt/slides/slide6.xml"/><Relationship Id="rId17" Type="http://schemas.openxmlformats.org/officeDocument/2006/relationships/image" Target="../media/image14.png"/><Relationship Id="rId16" Type="http://schemas.openxmlformats.org/officeDocument/2006/relationships/slide" Target="/ppt/slides/slide7.xml"/><Relationship Id="rId19" Type="http://schemas.openxmlformats.org/officeDocument/2006/relationships/image" Target="../media/image15.png"/><Relationship Id="rId18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22" Type="http://schemas.openxmlformats.org/officeDocument/2006/relationships/image" Target="../media/image10.png"/><Relationship Id="rId21" Type="http://schemas.openxmlformats.org/officeDocument/2006/relationships/slide" Target="/ppt/slides/slide2.xml"/><Relationship Id="rId24" Type="http://schemas.openxmlformats.org/officeDocument/2006/relationships/image" Target="../media/image12.png"/><Relationship Id="rId23" Type="http://schemas.openxmlformats.org/officeDocument/2006/relationships/slide" Target="/ppt/slides/slide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/ppt/slides/slide2.xml"/><Relationship Id="rId26" Type="http://schemas.openxmlformats.org/officeDocument/2006/relationships/image" Target="../media/image40.png"/><Relationship Id="rId25" Type="http://schemas.openxmlformats.org/officeDocument/2006/relationships/image" Target="../media/image4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1" Type="http://schemas.openxmlformats.org/officeDocument/2006/relationships/slide" Target="/ppt/slides/slide2.xml"/><Relationship Id="rId10" Type="http://schemas.openxmlformats.org/officeDocument/2006/relationships/image" Target="../media/image9.png"/><Relationship Id="rId13" Type="http://schemas.openxmlformats.org/officeDocument/2006/relationships/slide" Target="/ppt/slides/slide4.xml"/><Relationship Id="rId12" Type="http://schemas.openxmlformats.org/officeDocument/2006/relationships/slide" Target="/ppt/slides/slide4.xml"/><Relationship Id="rId15" Type="http://schemas.openxmlformats.org/officeDocument/2006/relationships/image" Target="../media/image13.png"/><Relationship Id="rId14" Type="http://schemas.openxmlformats.org/officeDocument/2006/relationships/slide" Target="/ppt/slides/slide6.xml"/><Relationship Id="rId17" Type="http://schemas.openxmlformats.org/officeDocument/2006/relationships/image" Target="../media/image14.png"/><Relationship Id="rId16" Type="http://schemas.openxmlformats.org/officeDocument/2006/relationships/slide" Target="/ppt/slides/slide7.xml"/><Relationship Id="rId19" Type="http://schemas.openxmlformats.org/officeDocument/2006/relationships/slide" Target="/ppt/slides/slide2.xml"/><Relationship Id="rId18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.xml"/><Relationship Id="rId22" Type="http://schemas.openxmlformats.org/officeDocument/2006/relationships/slide" Target="/ppt/slides/slide4.xml"/><Relationship Id="rId21" Type="http://schemas.openxmlformats.org/officeDocument/2006/relationships/image" Target="../media/image10.png"/><Relationship Id="rId24" Type="http://schemas.openxmlformats.org/officeDocument/2006/relationships/slide" Target="/ppt/slides/slide4.xml"/><Relationship Id="rId23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/ppt/slides/slide2.xml"/><Relationship Id="rId26" Type="http://schemas.openxmlformats.org/officeDocument/2006/relationships/hyperlink" Target="https://paperswithcode.com/sota/sql-to-text-on-wikisql" TargetMode="External"/><Relationship Id="rId25" Type="http://schemas.openxmlformats.org/officeDocument/2006/relationships/image" Target="../media/image15.png"/><Relationship Id="rId28" Type="http://schemas.openxmlformats.org/officeDocument/2006/relationships/image" Target="../media/image35.png"/><Relationship Id="rId27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29" Type="http://schemas.openxmlformats.org/officeDocument/2006/relationships/image" Target="../media/image38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30" Type="http://schemas.openxmlformats.org/officeDocument/2006/relationships/image" Target="../media/image34.png"/><Relationship Id="rId11" Type="http://schemas.openxmlformats.org/officeDocument/2006/relationships/slide" Target="/ppt/slides/slide2.xml"/><Relationship Id="rId10" Type="http://schemas.openxmlformats.org/officeDocument/2006/relationships/image" Target="../media/image9.png"/><Relationship Id="rId13" Type="http://schemas.openxmlformats.org/officeDocument/2006/relationships/slide" Target="/ppt/slides/slide4.xml"/><Relationship Id="rId12" Type="http://schemas.openxmlformats.org/officeDocument/2006/relationships/slide" Target="/ppt/slides/slide4.xml"/><Relationship Id="rId15" Type="http://schemas.openxmlformats.org/officeDocument/2006/relationships/slide" Target="/ppt/slides/slide7.xml"/><Relationship Id="rId14" Type="http://schemas.openxmlformats.org/officeDocument/2006/relationships/slide" Target="/ppt/slides/slide6.xml"/><Relationship Id="rId17" Type="http://schemas.openxmlformats.org/officeDocument/2006/relationships/slide" Target="/ppt/slides/slide4.xml"/><Relationship Id="rId16" Type="http://schemas.openxmlformats.org/officeDocument/2006/relationships/image" Target="../media/image14.png"/><Relationship Id="rId19" Type="http://schemas.openxmlformats.org/officeDocument/2006/relationships/image" Target="../media/image28.png"/><Relationship Id="rId18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.xml"/><Relationship Id="rId22" Type="http://schemas.openxmlformats.org/officeDocument/2006/relationships/slide" Target="/ppt/slides/slide6.xml"/><Relationship Id="rId21" Type="http://schemas.openxmlformats.org/officeDocument/2006/relationships/image" Target="../media/image15.png"/><Relationship Id="rId24" Type="http://schemas.openxmlformats.org/officeDocument/2006/relationships/image" Target="../media/image39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/ppt/slides/slide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1" Type="http://schemas.openxmlformats.org/officeDocument/2006/relationships/slide" Target="/ppt/slides/slide2.xml"/><Relationship Id="rId10" Type="http://schemas.openxmlformats.org/officeDocument/2006/relationships/image" Target="../media/image28.png"/><Relationship Id="rId13" Type="http://schemas.openxmlformats.org/officeDocument/2006/relationships/slide" Target="/ppt/slides/slide4.xml"/><Relationship Id="rId12" Type="http://schemas.openxmlformats.org/officeDocument/2006/relationships/image" Target="../media/image10.png"/><Relationship Id="rId15" Type="http://schemas.openxmlformats.org/officeDocument/2006/relationships/slide" Target="/ppt/slides/slide4.xml"/><Relationship Id="rId14" Type="http://schemas.openxmlformats.org/officeDocument/2006/relationships/image" Target="../media/image9.png"/><Relationship Id="rId17" Type="http://schemas.openxmlformats.org/officeDocument/2006/relationships/slide" Target="/ppt/slides/slide6.xml"/><Relationship Id="rId16" Type="http://schemas.openxmlformats.org/officeDocument/2006/relationships/image" Target="../media/image12.png"/><Relationship Id="rId19" Type="http://schemas.openxmlformats.org/officeDocument/2006/relationships/slide" Target="/ppt/slides/slide4.xml"/><Relationship Id="rId18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E9E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172627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b="1" lang="en-IN"/>
              <a:t>SQLify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1732794" y="2859750"/>
            <a:ext cx="89154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 Transfer Learning Approach to Semantic Parsing SQL Queries</a:t>
            </a:r>
            <a:endParaRPr sz="3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300855" y="4871100"/>
            <a:ext cx="44880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Naman Singhal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Sudarshan Paranjape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545313" y="4871100"/>
            <a:ext cx="31008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Nisharg Gosai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Shreyashri Athani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 flipH="1" rot="10800000">
            <a:off x="4660200" y="4282375"/>
            <a:ext cx="2871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25" y="247750"/>
            <a:ext cx="3987125" cy="2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8000" y="3848997"/>
            <a:ext cx="1912400" cy="1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E9E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711391" y="156902"/>
            <a:ext cx="731381" cy="731381"/>
            <a:chOff x="-729753" y="156902"/>
            <a:chExt cx="731381" cy="731381"/>
          </a:xfrm>
        </p:grpSpPr>
        <p:sp>
          <p:nvSpPr>
            <p:cNvPr id="96" name="Google Shape;96;p2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2"/>
          <p:cNvGrpSpPr/>
          <p:nvPr/>
        </p:nvGrpSpPr>
        <p:grpSpPr>
          <a:xfrm>
            <a:off x="-730184" y="1319465"/>
            <a:ext cx="731381" cy="731381"/>
            <a:chOff x="-730184" y="1319465"/>
            <a:chExt cx="731381" cy="731381"/>
          </a:xfrm>
        </p:grpSpPr>
        <p:sp>
          <p:nvSpPr>
            <p:cNvPr id="99" name="Google Shape;99;p2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100" name="Google Shape;10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2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102" name="Google Shape;102;p2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103" name="Google Shape;10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2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05" name="Google Shape;105;p2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106" name="Google Shape;10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2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08" name="Google Shape;108;p2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109" name="Google Shape;109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2"/>
          <p:cNvSpPr/>
          <p:nvPr/>
        </p:nvSpPr>
        <p:spPr>
          <a:xfrm rot="10800000">
            <a:off x="-46869" y="-9427224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12" name="Google Shape;112;p2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113" name="Google Shape;113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114" name="Google Shape;114;p2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115" name="Google Shape;115;p2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16" name="Google Shape;116;p2">
            <a:hlinkClick action="ppaction://hlinksldjump" r:id="rId13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117" name="Google Shape;117;p2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118" name="Google Shape;118;p2">
            <a:hlinkClick action="ppaction://hlinksldjump"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119" name="Google Shape;119;p2">
            <a:hlinkClick action="ppaction://hlinksldjump"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20" name="Google Shape;120;p2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2303850" y="1394950"/>
            <a:ext cx="7584300" cy="831000"/>
          </a:xfrm>
          <a:prstGeom prst="rect">
            <a:avLst/>
          </a:prstGeom>
          <a:solidFill>
            <a:srgbClr val="BEE9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Why?</a:t>
            </a:r>
            <a:endParaRPr b="1" i="0" sz="48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" name="Google Shape;122;p2"/>
          <p:cNvSpPr txBox="1"/>
          <p:nvPr>
            <p:ph idx="4294967295" type="body"/>
          </p:nvPr>
        </p:nvSpPr>
        <p:spPr>
          <a:xfrm>
            <a:off x="2022850" y="2280863"/>
            <a:ext cx="8915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Because Typing SQL is So Last Century !</a:t>
            </a:r>
            <a:endParaRPr sz="3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77081" y="3787706"/>
            <a:ext cx="38290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5990350" y="3390899"/>
            <a:ext cx="4947900" cy="1939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b="0" i="0" lang="en-I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Eliminates knowledge Transfer time for large Schemas.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b="0" i="0" lang="en-I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Databases more accessible.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B6C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130" name="Google Shape;130;p3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131" name="Google Shape;13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3"/>
          <p:cNvGrpSpPr/>
          <p:nvPr/>
        </p:nvGrpSpPr>
        <p:grpSpPr>
          <a:xfrm>
            <a:off x="711391" y="1319465"/>
            <a:ext cx="731381" cy="731381"/>
            <a:chOff x="-730184" y="1319465"/>
            <a:chExt cx="731381" cy="731381"/>
          </a:xfrm>
        </p:grpSpPr>
        <p:sp>
          <p:nvSpPr>
            <p:cNvPr id="133" name="Google Shape;133;p3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3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136" name="Google Shape;136;p3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137" name="Google Shape;13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3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39" name="Google Shape;139;p3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140" name="Google Shape;14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3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42" name="Google Shape;142;p3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143" name="Google Shape;143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3"/>
          <p:cNvSpPr/>
          <p:nvPr/>
        </p:nvSpPr>
        <p:spPr>
          <a:xfrm rot="10800000">
            <a:off x="-46869" y="-8264660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3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46" name="Google Shape;146;p3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147" name="Google Shape;147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148" name="Google Shape;148;p3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149" name="Google Shape;149;p3">
            <a:hlinkClick action="ppaction://hlinksldjump" r:id="rId11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50" name="Google Shape;150;p3">
            <a:hlinkClick action="ppaction://hlinksldjump" r:id="rId12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151" name="Google Shape;151;p3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152" name="Google Shape;152;p3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153" name="Google Shape;153;p3">
            <a:hlinkClick action="ppaction://hlinksldjump"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54" name="Google Shape;154;p3">
            <a:hlinkClick action="ppaction://hlinksldjump" r:id="rId19"/>
          </p:cNvPr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 with solid fill" id="155" name="Google Shape;155;p3">
            <a:hlinkClick action="ppaction://hlinksldjump" r:id="rId21"/>
          </p:cNvPr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3736050" y="203370"/>
            <a:ext cx="4719900" cy="831000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Methodology</a:t>
            </a:r>
            <a:endParaRPr b="1" i="0" sz="48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88367" y="1034370"/>
            <a:ext cx="9167709" cy="51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E9E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4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163" name="Google Shape;163;p4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164" name="Google Shape;16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4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166" name="Google Shape;166;p4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167" name="Google Shape;16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4"/>
          <p:cNvGrpSpPr/>
          <p:nvPr/>
        </p:nvGrpSpPr>
        <p:grpSpPr>
          <a:xfrm>
            <a:off x="711391" y="2482028"/>
            <a:ext cx="731381" cy="731381"/>
            <a:chOff x="-729321" y="2482028"/>
            <a:chExt cx="731381" cy="731381"/>
          </a:xfrm>
        </p:grpSpPr>
        <p:sp>
          <p:nvSpPr>
            <p:cNvPr id="169" name="Google Shape;169;p4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170" name="Google Shape;17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4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72" name="Google Shape;172;p4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173" name="Google Shape;17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4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75" name="Google Shape;175;p4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176" name="Google Shape;176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4"/>
          <p:cNvSpPr/>
          <p:nvPr/>
        </p:nvSpPr>
        <p:spPr>
          <a:xfrm rot="10800000">
            <a:off x="-46869" y="-7102097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4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79" name="Google Shape;179;p4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180" name="Google Shape;180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181" name="Google Shape;181;p4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182" name="Google Shape;182;p4">
            <a:hlinkClick action="ppaction://hlinksldjump" r:id="rId11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83" name="Google Shape;183;p4">
            <a:hlinkClick action="ppaction://hlinksldjump" r:id="rId12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184" name="Google Shape;184;p4">
            <a:hlinkClick action="ppaction://hlinksldjump" r:id="rId13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185" name="Google Shape;185;p4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186" name="Google Shape;186;p4">
            <a:hlinkClick action="ppaction://hlinksldjump"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87" name="Google Shape;187;p4">
            <a:hlinkClick action="ppaction://hlinksldjump"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 with solid fill" id="188" name="Google Shape;188;p4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189" name="Google Shape;189;p4">
            <a:hlinkClick action="ppaction://hlinksldjump" r:id="rId22"/>
          </p:cNvPr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"/>
          <p:cNvSpPr txBox="1"/>
          <p:nvPr/>
        </p:nvSpPr>
        <p:spPr>
          <a:xfrm>
            <a:off x="2303848" y="156902"/>
            <a:ext cx="758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Building the Brain</a:t>
            </a:r>
            <a:endParaRPr b="1" i="0" sz="48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9120740" y="1853486"/>
            <a:ext cx="1043763" cy="104378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/>
          <p:nvPr/>
        </p:nvSpPr>
        <p:spPr>
          <a:xfrm>
            <a:off x="8586602" y="3286784"/>
            <a:ext cx="25848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 based model by Google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Pretrained on translation of around 50 languages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4721038" y="3286784"/>
            <a:ext cx="36168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&amp; Auto-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Regressive Transformers (BART)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by Facebook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Utilizes both masked language modeling and denoising autoencoding objectives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4"/>
          <p:cNvGrpSpPr/>
          <p:nvPr/>
        </p:nvGrpSpPr>
        <p:grpSpPr>
          <a:xfrm>
            <a:off x="2381737" y="1657836"/>
            <a:ext cx="1223675" cy="1628934"/>
            <a:chOff x="9265380" y="1806181"/>
            <a:chExt cx="1223675" cy="1628934"/>
          </a:xfrm>
        </p:grpSpPr>
        <p:pic>
          <p:nvPicPr>
            <p:cNvPr id="195" name="Google Shape;195;p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265380" y="1806181"/>
              <a:ext cx="1223675" cy="1230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4"/>
            <p:cNvSpPr txBox="1"/>
            <p:nvPr/>
          </p:nvSpPr>
          <p:spPr>
            <a:xfrm>
              <a:off x="9394217" y="2909515"/>
              <a:ext cx="9660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IN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NMT</a:t>
              </a:r>
              <a:endPara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4"/>
          <p:cNvSpPr txBox="1"/>
          <p:nvPr/>
        </p:nvSpPr>
        <p:spPr>
          <a:xfrm>
            <a:off x="1673871" y="3286770"/>
            <a:ext cx="29178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model used in machine translation</a:t>
            </a:r>
            <a:b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Attention based Gated Recurrent Unit (GRU)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114399" y="2101691"/>
            <a:ext cx="1963199" cy="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"/>
          <p:cNvSpPr txBox="1"/>
          <p:nvPr/>
        </p:nvSpPr>
        <p:spPr>
          <a:xfrm>
            <a:off x="4320703" y="959669"/>
            <a:ext cx="35505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(Weakly supervised without logical Forms)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B6CB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205" name="Google Shape;205;p5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206" name="Google Shape;20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5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208" name="Google Shape;208;p5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209" name="Google Shape;20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5"/>
          <p:cNvGrpSpPr/>
          <p:nvPr/>
        </p:nvGrpSpPr>
        <p:grpSpPr>
          <a:xfrm>
            <a:off x="-779564" y="2482028"/>
            <a:ext cx="731381" cy="731381"/>
            <a:chOff x="-729321" y="2482028"/>
            <a:chExt cx="731381" cy="731381"/>
          </a:xfrm>
        </p:grpSpPr>
        <p:sp>
          <p:nvSpPr>
            <p:cNvPr id="211" name="Google Shape;211;p5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212" name="Google Shape;21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5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214" name="Google Shape;214;p5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215" name="Google Shape;215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5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217" name="Google Shape;217;p5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218" name="Google Shape;218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5"/>
          <p:cNvGrpSpPr/>
          <p:nvPr/>
        </p:nvGrpSpPr>
        <p:grpSpPr>
          <a:xfrm>
            <a:off x="711391" y="3691656"/>
            <a:ext cx="731381" cy="731381"/>
            <a:chOff x="-779559" y="3691656"/>
            <a:chExt cx="731381" cy="731381"/>
          </a:xfrm>
        </p:grpSpPr>
        <p:sp>
          <p:nvSpPr>
            <p:cNvPr id="220" name="Google Shape;220;p5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221" name="Google Shape;221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5"/>
          <p:cNvSpPr/>
          <p:nvPr/>
        </p:nvSpPr>
        <p:spPr>
          <a:xfrm rot="10800000">
            <a:off x="-46869" y="-5892469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 and gear with solid fill" id="223" name="Google Shape;223;p5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24" name="Google Shape;224;p5">
            <a:hlinkClick action="ppaction://hlinksldjump" r:id="rId11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25" name="Google Shape;225;p5">
            <a:hlinkClick action="ppaction://hlinksldjump" r:id="rId12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26" name="Google Shape;226;p5">
            <a:hlinkClick action="ppaction://hlinksldjump" r:id="rId13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227" name="Google Shape;227;p5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228" name="Google Shape;228;p5">
            <a:hlinkClick action="ppaction://hlinksldjump"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29" name="Google Shape;229;p5">
            <a:hlinkClick action="ppaction://hlinksldjump" r:id="rId18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 with solid fill" id="230" name="Google Shape;230;p5">
            <a:hlinkClick action="ppaction://hlinksldjump" r:id="rId19"/>
          </p:cNvPr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31" name="Google Shape;231;p5">
            <a:hlinkClick action="ppaction://hlinksldjump" r:id="rId21"/>
          </p:cNvPr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32" name="Google Shape;232;p5">
            <a:hlinkClick action="ppaction://hlinksldjump" r:id="rId23"/>
          </p:cNvPr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94598" y="2533488"/>
            <a:ext cx="635216" cy="63521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/>
          <p:nvPr/>
        </p:nvSpPr>
        <p:spPr>
          <a:xfrm>
            <a:off x="1846650" y="156902"/>
            <a:ext cx="8498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Testing The Model</a:t>
            </a:r>
            <a:endParaRPr b="0" i="0" sz="48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34" name="Google Shape;234;p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951213" y="1057819"/>
            <a:ext cx="6289575" cy="41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900150" y="5280748"/>
            <a:ext cx="8391700" cy="10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E9E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779561" y="156902"/>
            <a:ext cx="731400" cy="731400"/>
            <a:chOff x="-729753" y="156902"/>
            <a:chExt cx="731400" cy="731400"/>
          </a:xfrm>
        </p:grpSpPr>
        <p:sp>
          <p:nvSpPr>
            <p:cNvPr id="241" name="Google Shape;241;p6"/>
            <p:cNvSpPr/>
            <p:nvPr/>
          </p:nvSpPr>
          <p:spPr>
            <a:xfrm>
              <a:off x="-729753" y="156902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242" name="Google Shape;24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6"/>
          <p:cNvGrpSpPr/>
          <p:nvPr/>
        </p:nvGrpSpPr>
        <p:grpSpPr>
          <a:xfrm>
            <a:off x="-779562" y="1319465"/>
            <a:ext cx="731400" cy="731400"/>
            <a:chOff x="-730184" y="1319465"/>
            <a:chExt cx="731400" cy="731400"/>
          </a:xfrm>
        </p:grpSpPr>
        <p:sp>
          <p:nvSpPr>
            <p:cNvPr id="244" name="Google Shape;244;p6"/>
            <p:cNvSpPr/>
            <p:nvPr/>
          </p:nvSpPr>
          <p:spPr>
            <a:xfrm>
              <a:off x="-730184" y="1319465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245" name="Google Shape;24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6"/>
          <p:cNvGrpSpPr/>
          <p:nvPr/>
        </p:nvGrpSpPr>
        <p:grpSpPr>
          <a:xfrm>
            <a:off x="-779564" y="2482028"/>
            <a:ext cx="731400" cy="731400"/>
            <a:chOff x="-729321" y="2482028"/>
            <a:chExt cx="731400" cy="731400"/>
          </a:xfrm>
        </p:grpSpPr>
        <p:sp>
          <p:nvSpPr>
            <p:cNvPr id="247" name="Google Shape;247;p6"/>
            <p:cNvSpPr/>
            <p:nvPr/>
          </p:nvSpPr>
          <p:spPr>
            <a:xfrm>
              <a:off x="-729321" y="2482028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248" name="Google Shape;248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6"/>
          <p:cNvGrpSpPr/>
          <p:nvPr/>
        </p:nvGrpSpPr>
        <p:grpSpPr>
          <a:xfrm>
            <a:off x="711391" y="4807154"/>
            <a:ext cx="731400" cy="731400"/>
            <a:chOff x="-731046" y="4807154"/>
            <a:chExt cx="731400" cy="731400"/>
          </a:xfrm>
        </p:grpSpPr>
        <p:sp>
          <p:nvSpPr>
            <p:cNvPr id="250" name="Google Shape;250;p6"/>
            <p:cNvSpPr/>
            <p:nvPr/>
          </p:nvSpPr>
          <p:spPr>
            <a:xfrm>
              <a:off x="-731046" y="4807154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251" name="Google Shape;251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6"/>
          <p:cNvGrpSpPr/>
          <p:nvPr/>
        </p:nvGrpSpPr>
        <p:grpSpPr>
          <a:xfrm>
            <a:off x="-781720" y="5969717"/>
            <a:ext cx="731400" cy="731400"/>
            <a:chOff x="-731477" y="5969717"/>
            <a:chExt cx="731400" cy="731400"/>
          </a:xfrm>
        </p:grpSpPr>
        <p:sp>
          <p:nvSpPr>
            <p:cNvPr id="253" name="Google Shape;253;p6"/>
            <p:cNvSpPr/>
            <p:nvPr/>
          </p:nvSpPr>
          <p:spPr>
            <a:xfrm>
              <a:off x="-731477" y="5969717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254" name="Google Shape;254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/>
          <p:nvPr/>
        </p:nvSpPr>
        <p:spPr>
          <a:xfrm rot="10800000">
            <a:off x="-46869" y="-4776971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6"/>
          <p:cNvGrpSpPr/>
          <p:nvPr/>
        </p:nvGrpSpPr>
        <p:grpSpPr>
          <a:xfrm>
            <a:off x="-781720" y="3691656"/>
            <a:ext cx="731400" cy="731400"/>
            <a:chOff x="-779559" y="3691656"/>
            <a:chExt cx="731400" cy="731400"/>
          </a:xfrm>
        </p:grpSpPr>
        <p:sp>
          <p:nvSpPr>
            <p:cNvPr id="257" name="Google Shape;257;p6"/>
            <p:cNvSpPr/>
            <p:nvPr/>
          </p:nvSpPr>
          <p:spPr>
            <a:xfrm>
              <a:off x="-779559" y="3691656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258" name="Google Shape;258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259" name="Google Shape;259;p6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60" name="Google Shape;260;p6">
            <a:hlinkClick action="ppaction://hlinksldjump" r:id="rId11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61" name="Google Shape;261;p6">
            <a:hlinkClick action="ppaction://hlinksldjump" r:id="rId12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62" name="Google Shape;262;p6">
            <a:hlinkClick action="ppaction://hlinksldjump" r:id="rId13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263" name="Google Shape;263;p6">
            <a:hlinkClick action="ppaction://hlinksldjump" r:id="rId14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264" name="Google Shape;264;p6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65" name="Google Shape;265;p6">
            <a:hlinkClick action="ppaction://hlinksldjump" r:id="rId17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 with solid fill" id="266" name="Google Shape;266;p6">
            <a:hlinkClick action="ppaction://hlinksldjump"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67" name="Google Shape;267;p6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68" name="Google Shape;268;p6">
            <a:hlinkClick action="ppaction://hlinksldjump" r:id="rId22"/>
          </p:cNvPr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90316" y="2533488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69" name="Google Shape;269;p6">
            <a:hlinkClick action="ppaction://hlinksldjump" r:id="rId24"/>
          </p:cNvPr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1415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6"/>
          <p:cNvSpPr txBox="1"/>
          <p:nvPr/>
        </p:nvSpPr>
        <p:spPr>
          <a:xfrm>
            <a:off x="1066950" y="152699"/>
            <a:ext cx="10058100" cy="830956"/>
          </a:xfrm>
          <a:prstGeom prst="rect">
            <a:avLst/>
          </a:prstGeom>
          <a:solidFill>
            <a:srgbClr val="BEE9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rgbClr val="120F3A"/>
                </a:solidFill>
                <a:latin typeface="Play"/>
                <a:ea typeface="Play"/>
                <a:cs typeface="Play"/>
                <a:sym typeface="Play"/>
              </a:rPr>
              <a:t>METRICS</a:t>
            </a:r>
            <a:endParaRPr b="1" i="0" sz="4800" u="none" cap="none" strike="noStrike">
              <a:solidFill>
                <a:srgbClr val="120F3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4493875" y="6481488"/>
            <a:ext cx="4019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WikiSQL Benchmark (SQL-to-Text) | Papers With Code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0151297" y="203375"/>
            <a:ext cx="1401966" cy="12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"/>
          <p:cNvSpPr txBox="1"/>
          <p:nvPr/>
        </p:nvSpPr>
        <p:spPr>
          <a:xfrm>
            <a:off x="1472775" y="2180275"/>
            <a:ext cx="20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Attention Models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1623363" y="3479738"/>
            <a:ext cx="178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Models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(Benchmark)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6" title="Points scored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637225" y="1100061"/>
            <a:ext cx="6863724" cy="424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 rot="-5400000">
            <a:off x="3184738" y="2218927"/>
            <a:ext cx="1478799" cy="3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 rot="-5400000">
            <a:off x="3353150" y="3604826"/>
            <a:ext cx="1141999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910397" y="5737666"/>
            <a:ext cx="6371205" cy="59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B6CB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-729753" y="156902"/>
            <a:ext cx="731381" cy="731381"/>
            <a:chOff x="-729753" y="156902"/>
            <a:chExt cx="731381" cy="731381"/>
          </a:xfrm>
        </p:grpSpPr>
        <p:sp>
          <p:nvSpPr>
            <p:cNvPr id="284" name="Google Shape;284;p7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285" name="Google Shape;28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-730184" y="1319465"/>
            <a:ext cx="731381" cy="731381"/>
            <a:chOff x="-730184" y="1319465"/>
            <a:chExt cx="731381" cy="731381"/>
          </a:xfrm>
        </p:grpSpPr>
        <p:sp>
          <p:nvSpPr>
            <p:cNvPr id="287" name="Google Shape;287;p7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288" name="Google Shape;28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7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290" name="Google Shape;290;p7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291" name="Google Shape;29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7"/>
          <p:cNvGrpSpPr/>
          <p:nvPr/>
        </p:nvGrpSpPr>
        <p:grpSpPr>
          <a:xfrm>
            <a:off x="-779559" y="4807154"/>
            <a:ext cx="731381" cy="731381"/>
            <a:chOff x="-731046" y="4807154"/>
            <a:chExt cx="731381" cy="731381"/>
          </a:xfrm>
        </p:grpSpPr>
        <p:sp>
          <p:nvSpPr>
            <p:cNvPr id="293" name="Google Shape;293;p7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294" name="Google Shape;29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7"/>
          <p:cNvGrpSpPr/>
          <p:nvPr/>
        </p:nvGrpSpPr>
        <p:grpSpPr>
          <a:xfrm>
            <a:off x="711391" y="5969717"/>
            <a:ext cx="731381" cy="731381"/>
            <a:chOff x="-731477" y="5969717"/>
            <a:chExt cx="731381" cy="731381"/>
          </a:xfrm>
        </p:grpSpPr>
        <p:sp>
          <p:nvSpPr>
            <p:cNvPr id="296" name="Google Shape;296;p7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297" name="Google Shape;297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7"/>
          <p:cNvSpPr/>
          <p:nvPr/>
        </p:nvSpPr>
        <p:spPr>
          <a:xfrm rot="10800000">
            <a:off x="-46869" y="-3614409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7"/>
          <p:cNvGrpSpPr/>
          <p:nvPr/>
        </p:nvGrpSpPr>
        <p:grpSpPr>
          <a:xfrm>
            <a:off x="-733202" y="3691656"/>
            <a:ext cx="731381" cy="731381"/>
            <a:chOff x="-730615" y="3644591"/>
            <a:chExt cx="731381" cy="731381"/>
          </a:xfrm>
        </p:grpSpPr>
        <p:sp>
          <p:nvSpPr>
            <p:cNvPr id="300" name="Google Shape;300;p7"/>
            <p:cNvSpPr/>
            <p:nvPr/>
          </p:nvSpPr>
          <p:spPr>
            <a:xfrm>
              <a:off x="-730615" y="3644591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301" name="Google Shape;30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684688" y="3661810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302" name="Google Shape;302;p7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303" name="Google Shape;303;p7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304" name="Google Shape;304;p7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305" name="Google Shape;305;p7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306" name="Google Shape;306;p7">
            <a:hlinkClick action="ppaction://hlinksldjump" r:id="rId17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307" name="Google Shape;307;p7">
            <a:hlinkClick action="ppaction://hlinksldjump" r:id="rId18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308" name="Google Shape;308;p7">
            <a:hlinkClick action="ppaction://hlinksldjump" r:id="rId19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5344" y="3723799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309" name="Google Shape;309;p7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8925" y="3737584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310" name="Google Shape;310;p7">
            <a:hlinkClick action="ppaction://hlinksldjump" r:id="rId22"/>
          </p:cNvPr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42345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7"/>
          <p:cNvSpPr txBox="1"/>
          <p:nvPr/>
        </p:nvSpPr>
        <p:spPr>
          <a:xfrm>
            <a:off x="2011025" y="203371"/>
            <a:ext cx="9046200" cy="831000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Future Scope</a:t>
            </a:r>
            <a:endParaRPr b="1" i="0" sz="48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2011025" y="1619525"/>
            <a:ext cx="9345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 model accuracy and robustness via guided decoding or integrating an SQL-syntax model for query generation.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advanced query generation.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Adaptation to Domain Specific Databases.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BI tools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 and Streaming support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538146" y="3737575"/>
            <a:ext cx="2098275" cy="2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