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1"/>
  </p:notesMasterIdLst>
  <p:sldIdLst>
    <p:sldId id="311" r:id="rId3"/>
    <p:sldId id="299" r:id="rId4"/>
    <p:sldId id="326" r:id="rId5"/>
    <p:sldId id="328" r:id="rId6"/>
    <p:sldId id="329" r:id="rId7"/>
    <p:sldId id="330" r:id="rId8"/>
    <p:sldId id="331" r:id="rId9"/>
    <p:sldId id="343" r:id="rId10"/>
    <p:sldId id="333" r:id="rId11"/>
    <p:sldId id="344" r:id="rId12"/>
    <p:sldId id="335" r:id="rId13"/>
    <p:sldId id="336" r:id="rId14"/>
    <p:sldId id="337" r:id="rId15"/>
    <p:sldId id="345" r:id="rId16"/>
    <p:sldId id="339" r:id="rId17"/>
    <p:sldId id="340" r:id="rId18"/>
    <p:sldId id="313"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10/9/2021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pPr/>
              <a:t>4</a:t>
            </a:fld>
            <a:endParaRPr lang="en-US"/>
          </a:p>
        </p:txBody>
      </p:sp>
    </p:spTree>
    <p:extLst>
      <p:ext uri="{BB962C8B-B14F-4D97-AF65-F5344CB8AC3E}">
        <p14:creationId xmlns:p14="http://schemas.microsoft.com/office/powerpoint/2010/main" val="152194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9 October 2021</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9 October 2021</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9 October 2021</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9 October 2021</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E084F6-078B-44CE-81DE-A3B04F59F5F3}" type="datetime3">
              <a:rPr lang="en-US" smtClean="0"/>
              <a:pPr/>
              <a:t>9 October 2021</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0D5C11-4639-4CAA-AAB5-23D14FDF007D}" type="datetime3">
              <a:rPr lang="en-US" smtClean="0"/>
              <a:pPr/>
              <a:t>9 October 2021</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9 October 2021</a:t>
            </a:fld>
            <a:endParaRPr lang="en-US"/>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9 October 2021</a:t>
            </a:fld>
            <a:endParaRPr lang="en-US"/>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9 October 2021</a:t>
            </a:fld>
            <a:endParaRPr lang="en-US"/>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9 October 2021</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9 October 2021</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9 October 2021</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9 October 2021</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9 October 2021</a:t>
            </a:fld>
            <a:endParaRPr lang="en-US"/>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 Analysis</a:t>
            </a:r>
          </a:p>
        </p:txBody>
      </p:sp>
      <p:sp>
        <p:nvSpPr>
          <p:cNvPr id="4" name="Date Placeholder 3"/>
          <p:cNvSpPr>
            <a:spLocks noGrp="1"/>
          </p:cNvSpPr>
          <p:nvPr>
            <p:ph type="dt" sz="half" idx="2"/>
          </p:nvPr>
        </p:nvSpPr>
        <p:spPr/>
        <p:txBody>
          <a:bodyPr/>
          <a:lstStyle/>
          <a:p>
            <a:fld id="{0673EE94-23FD-4634-B22A-DDFE7C35FD25}"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graphicFrame>
        <p:nvGraphicFramePr>
          <p:cNvPr id="9" name="Table 9">
            <a:extLst>
              <a:ext uri="{FF2B5EF4-FFF2-40B4-BE49-F238E27FC236}">
                <a16:creationId xmlns:a16="http://schemas.microsoft.com/office/drawing/2014/main" id="{AAE0CA78-6A22-4AC5-B772-6B83EB0A277F}"/>
              </a:ext>
            </a:extLst>
          </p:cNvPr>
          <p:cNvGraphicFramePr>
            <a:graphicFrameLocks noGrp="1"/>
          </p:cNvGraphicFramePr>
          <p:nvPr>
            <p:ph sz="quarter" idx="10"/>
            <p:extLst>
              <p:ext uri="{D42A27DB-BD31-4B8C-83A1-F6EECF244321}">
                <p14:modId xmlns:p14="http://schemas.microsoft.com/office/powerpoint/2010/main" val="1138336575"/>
              </p:ext>
            </p:extLst>
          </p:nvPr>
        </p:nvGraphicFramePr>
        <p:xfrm>
          <a:off x="173038" y="1419224"/>
          <a:ext cx="11855830" cy="3560280"/>
        </p:xfrm>
        <a:graphic>
          <a:graphicData uri="http://schemas.openxmlformats.org/drawingml/2006/table">
            <a:tbl>
              <a:tblPr firstRow="1" firstCol="1">
                <a:tableStyleId>{7DF18680-E054-41AD-8BC1-D1AEF772440D}</a:tableStyleId>
              </a:tblPr>
              <a:tblGrid>
                <a:gridCol w="1439383">
                  <a:extLst>
                    <a:ext uri="{9D8B030D-6E8A-4147-A177-3AD203B41FA5}">
                      <a16:colId xmlns:a16="http://schemas.microsoft.com/office/drawing/2014/main" val="1438212280"/>
                    </a:ext>
                  </a:extLst>
                </a:gridCol>
                <a:gridCol w="4759225">
                  <a:extLst>
                    <a:ext uri="{9D8B030D-6E8A-4147-A177-3AD203B41FA5}">
                      <a16:colId xmlns:a16="http://schemas.microsoft.com/office/drawing/2014/main" val="1523615487"/>
                    </a:ext>
                  </a:extLst>
                </a:gridCol>
                <a:gridCol w="5657222">
                  <a:extLst>
                    <a:ext uri="{9D8B030D-6E8A-4147-A177-3AD203B41FA5}">
                      <a16:colId xmlns:a16="http://schemas.microsoft.com/office/drawing/2014/main" val="3997564857"/>
                    </a:ext>
                  </a:extLst>
                </a:gridCol>
              </a:tblGrid>
              <a:tr h="593380">
                <a:tc>
                  <a:txBody>
                    <a:bodyPr/>
                    <a:lstStyle/>
                    <a:p>
                      <a:r>
                        <a:rPr lang="en-US"/>
                        <a:t>S. No.</a:t>
                      </a:r>
                      <a:endParaRPr lang="en-IN"/>
                    </a:p>
                  </a:txBody>
                  <a:tcPr/>
                </a:tc>
                <a:tc>
                  <a:txBody>
                    <a:bodyPr/>
                    <a:lstStyle/>
                    <a:p>
                      <a:r>
                        <a:rPr lang="en-US"/>
                        <a:t>Functional Requirements</a:t>
                      </a:r>
                      <a:endParaRPr lang="en-IN"/>
                    </a:p>
                  </a:txBody>
                  <a:tcPr/>
                </a:tc>
                <a:tc>
                  <a:txBody>
                    <a:bodyPr/>
                    <a:lstStyle/>
                    <a:p>
                      <a:r>
                        <a:rPr lang="en-US"/>
                        <a:t>Non-Functional Requirements</a:t>
                      </a:r>
                      <a:endParaRPr lang="en-IN"/>
                    </a:p>
                  </a:txBody>
                  <a:tcPr/>
                </a:tc>
                <a:extLst>
                  <a:ext uri="{0D108BD9-81ED-4DB2-BD59-A6C34878D82A}">
                    <a16:rowId xmlns:a16="http://schemas.microsoft.com/office/drawing/2014/main" val="1498626963"/>
                  </a:ext>
                </a:extLst>
              </a:tr>
              <a:tr h="593380">
                <a:tc>
                  <a:txBody>
                    <a:bodyPr/>
                    <a:lstStyle/>
                    <a:p>
                      <a:r>
                        <a:rPr lang="en-US"/>
                        <a:t>1</a:t>
                      </a:r>
                      <a:endParaRPr lang="en-IN"/>
                    </a:p>
                  </a:txBody>
                  <a:tcPr/>
                </a:tc>
                <a:tc>
                  <a:txBody>
                    <a:bodyPr/>
                    <a:lstStyle/>
                    <a:p>
                      <a:r>
                        <a:rPr lang="en-IN" sz="1800" b="0" i="0" kern="1200" dirty="0">
                          <a:solidFill>
                            <a:schemeClr val="dk1"/>
                          </a:solidFill>
                          <a:effectLst/>
                          <a:latin typeface="+mn-lt"/>
                          <a:ea typeface="+mn-ea"/>
                          <a:cs typeface="+mn-cs"/>
                        </a:rPr>
                        <a:t>3rd Party Integrations</a:t>
                      </a:r>
                    </a:p>
                  </a:txBody>
                  <a:tcPr/>
                </a:tc>
                <a:tc>
                  <a:txBody>
                    <a:bodyPr/>
                    <a:lstStyle/>
                    <a:p>
                      <a:r>
                        <a:rPr lang="en-IN" sz="1800" b="0" i="0" kern="1200">
                          <a:solidFill>
                            <a:schemeClr val="dk1"/>
                          </a:solidFill>
                          <a:effectLst/>
                          <a:latin typeface="+mn-lt"/>
                          <a:ea typeface="+mn-ea"/>
                          <a:cs typeface="+mn-cs"/>
                        </a:rPr>
                        <a:t>Usability</a:t>
                      </a:r>
                      <a:endParaRPr lang="en-IN"/>
                    </a:p>
                  </a:txBody>
                  <a:tcPr/>
                </a:tc>
                <a:extLst>
                  <a:ext uri="{0D108BD9-81ED-4DB2-BD59-A6C34878D82A}">
                    <a16:rowId xmlns:a16="http://schemas.microsoft.com/office/drawing/2014/main" val="822630776"/>
                  </a:ext>
                </a:extLst>
              </a:tr>
              <a:tr h="593380">
                <a:tc>
                  <a:txBody>
                    <a:bodyPr/>
                    <a:lstStyle/>
                    <a:p>
                      <a:r>
                        <a:rPr lang="en-US"/>
                        <a:t>2</a:t>
                      </a:r>
                      <a:endParaRPr lang="en-IN"/>
                    </a:p>
                  </a:txBody>
                  <a:tcPr/>
                </a:tc>
                <a:tc>
                  <a:txBody>
                    <a:bodyPr/>
                    <a:lstStyle/>
                    <a:p>
                      <a:r>
                        <a:rPr lang="en-US" sz="1800" b="0" i="0" kern="1200" dirty="0">
                          <a:solidFill>
                            <a:schemeClr val="dk1"/>
                          </a:solidFill>
                          <a:effectLst/>
                          <a:latin typeface="+mn-lt"/>
                          <a:ea typeface="+mn-ea"/>
                          <a:cs typeface="+mn-cs"/>
                        </a:rPr>
                        <a:t>S</a:t>
                      </a:r>
                      <a:r>
                        <a:rPr lang="en-IN" sz="1800" b="0" i="0" kern="1200" dirty="0">
                          <a:solidFill>
                            <a:schemeClr val="dk1"/>
                          </a:solidFill>
                          <a:effectLst/>
                          <a:latin typeface="+mn-lt"/>
                          <a:ea typeface="+mn-ea"/>
                          <a:cs typeface="+mn-cs"/>
                        </a:rPr>
                        <a:t>DK for accessing APIs </a:t>
                      </a:r>
                    </a:p>
                  </a:txBody>
                  <a:tcPr/>
                </a:tc>
                <a:tc>
                  <a:txBody>
                    <a:bodyPr/>
                    <a:lstStyle/>
                    <a:p>
                      <a:r>
                        <a:rPr lang="en-IN" sz="1800" b="0" i="0" kern="1200">
                          <a:solidFill>
                            <a:schemeClr val="dk1"/>
                          </a:solidFill>
                          <a:effectLst/>
                          <a:latin typeface="+mn-lt"/>
                          <a:ea typeface="+mn-ea"/>
                          <a:cs typeface="+mn-cs"/>
                        </a:rPr>
                        <a:t>Security</a:t>
                      </a:r>
                      <a:endParaRPr lang="en-IN"/>
                    </a:p>
                  </a:txBody>
                  <a:tcPr/>
                </a:tc>
                <a:extLst>
                  <a:ext uri="{0D108BD9-81ED-4DB2-BD59-A6C34878D82A}">
                    <a16:rowId xmlns:a16="http://schemas.microsoft.com/office/drawing/2014/main" val="4271081040"/>
                  </a:ext>
                </a:extLst>
              </a:tr>
              <a:tr h="593380">
                <a:tc>
                  <a:txBody>
                    <a:bodyPr/>
                    <a:lstStyle/>
                    <a:p>
                      <a:r>
                        <a:rPr lang="en-US"/>
                        <a:t>3</a:t>
                      </a:r>
                      <a:endParaRPr lang="en-IN"/>
                    </a:p>
                  </a:txBody>
                  <a:tcPr/>
                </a:tc>
                <a:tc>
                  <a:txBody>
                    <a:bodyPr/>
                    <a:lstStyle/>
                    <a:p>
                      <a:r>
                        <a:rPr lang="en-IN" sz="1800" b="0" i="0" kern="1200" dirty="0">
                          <a:solidFill>
                            <a:schemeClr val="dk1"/>
                          </a:solidFill>
                          <a:effectLst/>
                          <a:latin typeface="+mn-lt"/>
                          <a:ea typeface="+mn-ea"/>
                          <a:cs typeface="+mn-cs"/>
                        </a:rPr>
                        <a:t>Realtime Graphical Representation </a:t>
                      </a:r>
                    </a:p>
                  </a:txBody>
                  <a:tcPr/>
                </a:tc>
                <a:tc>
                  <a:txBody>
                    <a:bodyPr/>
                    <a:lstStyle/>
                    <a:p>
                      <a:r>
                        <a:rPr lang="en-IN" sz="1800" b="0" i="0" kern="1200">
                          <a:solidFill>
                            <a:schemeClr val="dk1"/>
                          </a:solidFill>
                          <a:effectLst/>
                          <a:latin typeface="+mn-lt"/>
                          <a:ea typeface="+mn-ea"/>
                          <a:cs typeface="+mn-cs"/>
                        </a:rPr>
                        <a:t>Performance</a:t>
                      </a:r>
                      <a:endParaRPr lang="en-IN"/>
                    </a:p>
                  </a:txBody>
                  <a:tcPr/>
                </a:tc>
                <a:extLst>
                  <a:ext uri="{0D108BD9-81ED-4DB2-BD59-A6C34878D82A}">
                    <a16:rowId xmlns:a16="http://schemas.microsoft.com/office/drawing/2014/main" val="3026376795"/>
                  </a:ext>
                </a:extLst>
              </a:tr>
              <a:tr h="593380">
                <a:tc>
                  <a:txBody>
                    <a:bodyPr/>
                    <a:lstStyle/>
                    <a:p>
                      <a:r>
                        <a:rPr lang="en-US"/>
                        <a:t>4</a:t>
                      </a:r>
                      <a:endParaRPr lang="en-IN"/>
                    </a:p>
                  </a:txBody>
                  <a:tcPr/>
                </a:tc>
                <a:tc>
                  <a:txBody>
                    <a:bodyPr/>
                    <a:lstStyle/>
                    <a:p>
                      <a:r>
                        <a:rPr lang="en-US" sz="1800" b="0" i="0" kern="1200" dirty="0">
                          <a:solidFill>
                            <a:schemeClr val="dk1"/>
                          </a:solidFill>
                          <a:effectLst/>
                          <a:latin typeface="+mn-lt"/>
                          <a:ea typeface="+mn-ea"/>
                          <a:cs typeface="+mn-cs"/>
                        </a:rPr>
                        <a:t>Automated error recovery</a:t>
                      </a:r>
                      <a:endParaRPr lang="en-IN" sz="1800" b="0" i="0" kern="1200" dirty="0">
                        <a:solidFill>
                          <a:schemeClr val="dk1"/>
                        </a:solidFill>
                        <a:effectLst/>
                        <a:latin typeface="+mn-lt"/>
                        <a:ea typeface="+mn-ea"/>
                        <a:cs typeface="+mn-cs"/>
                      </a:endParaRPr>
                    </a:p>
                  </a:txBody>
                  <a:tcPr/>
                </a:tc>
                <a:tc>
                  <a:txBody>
                    <a:bodyPr/>
                    <a:lstStyle/>
                    <a:p>
                      <a:r>
                        <a:rPr lang="en-IN" sz="1800" b="0" i="0" kern="1200" dirty="0">
                          <a:solidFill>
                            <a:schemeClr val="dk1"/>
                          </a:solidFill>
                          <a:effectLst/>
                          <a:latin typeface="+mn-lt"/>
                          <a:ea typeface="+mn-ea"/>
                          <a:cs typeface="+mn-cs"/>
                        </a:rPr>
                        <a:t>Maintainability</a:t>
                      </a:r>
                      <a:endParaRPr lang="en-IN" dirty="0"/>
                    </a:p>
                  </a:txBody>
                  <a:tcPr/>
                </a:tc>
                <a:extLst>
                  <a:ext uri="{0D108BD9-81ED-4DB2-BD59-A6C34878D82A}">
                    <a16:rowId xmlns:a16="http://schemas.microsoft.com/office/drawing/2014/main" val="1913144214"/>
                  </a:ext>
                </a:extLst>
              </a:tr>
              <a:tr h="593380">
                <a:tc>
                  <a:txBody>
                    <a:bodyPr/>
                    <a:lstStyle/>
                    <a:p>
                      <a:r>
                        <a:rPr lang="en-US"/>
                        <a:t>5</a:t>
                      </a:r>
                      <a:endParaRPr lang="en-IN"/>
                    </a:p>
                  </a:txBody>
                  <a:tcPr/>
                </a:tc>
                <a:tc>
                  <a:txBody>
                    <a:bodyPr/>
                    <a:lstStyle/>
                    <a:p>
                      <a:r>
                        <a:rPr lang="en-US" sz="1800" b="0" kern="1200" dirty="0">
                          <a:solidFill>
                            <a:schemeClr val="dk1"/>
                          </a:solidFill>
                          <a:effectLst/>
                          <a:latin typeface="+mn-lt"/>
                          <a:ea typeface="+mn-ea"/>
                          <a:cs typeface="+mn-cs"/>
                        </a:rPr>
                        <a:t>Authentication for accessing APIs</a:t>
                      </a:r>
                      <a:endParaRPr lang="en-IN" sz="1800" b="0" kern="1200" dirty="0">
                        <a:solidFill>
                          <a:schemeClr val="dk1"/>
                        </a:solidFill>
                        <a:effectLst/>
                        <a:latin typeface="+mn-lt"/>
                        <a:ea typeface="+mn-ea"/>
                        <a:cs typeface="+mn-cs"/>
                      </a:endParaRPr>
                    </a:p>
                  </a:txBody>
                  <a:tcPr/>
                </a:tc>
                <a:tc>
                  <a:txBody>
                    <a:bodyPr/>
                    <a:lstStyle/>
                    <a:p>
                      <a:r>
                        <a:rPr lang="en-IN" sz="1800" b="0" i="0" kern="1200" dirty="0">
                          <a:solidFill>
                            <a:schemeClr val="dk1"/>
                          </a:solidFill>
                          <a:effectLst/>
                          <a:latin typeface="+mn-lt"/>
                          <a:ea typeface="+mn-ea"/>
                          <a:cs typeface="+mn-cs"/>
                        </a:rPr>
                        <a:t>Scalability</a:t>
                      </a:r>
                      <a:endParaRPr lang="en-IN" dirty="0"/>
                    </a:p>
                  </a:txBody>
                  <a:tcPr/>
                </a:tc>
                <a:extLst>
                  <a:ext uri="{0D108BD9-81ED-4DB2-BD59-A6C34878D82A}">
                    <a16:rowId xmlns:a16="http://schemas.microsoft.com/office/drawing/2014/main" val="307998498"/>
                  </a:ext>
                </a:extLst>
              </a:tr>
            </a:tbl>
          </a:graphicData>
        </a:graphic>
      </p:graphicFrame>
    </p:spTree>
    <p:extLst>
      <p:ext uri="{BB962C8B-B14F-4D97-AF65-F5344CB8AC3E}">
        <p14:creationId xmlns:p14="http://schemas.microsoft.com/office/powerpoint/2010/main" val="37515624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9 October 2021</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
        <p:nvSpPr>
          <p:cNvPr id="5" name="Slide Number Placeholder 4"/>
          <p:cNvSpPr>
            <a:spLocks noGrp="1"/>
          </p:cNvSpPr>
          <p:nvPr>
            <p:ph type="sldNum" sz="quarter" idx="4"/>
          </p:nvPr>
        </p:nvSpPr>
        <p:spPr/>
        <p:txBody>
          <a:bodyPr/>
          <a:lstStyle/>
          <a:p>
            <a:fld id="{9860EDB8-5305-433F-BE41-D7A86D811DB3}" type="slidenum">
              <a:rPr lang="en-US" smtClean="0"/>
              <a:pPr/>
              <a:t>11</a:t>
            </a:fld>
            <a:endParaRPr lang="en-US"/>
          </a:p>
        </p:txBody>
      </p:sp>
      <p:sp>
        <p:nvSpPr>
          <p:cNvPr id="3" name="Content Placeholder 2"/>
          <p:cNvSpPr>
            <a:spLocks noGrp="1"/>
          </p:cNvSpPr>
          <p:nvPr>
            <p:ph sz="quarter" idx="10"/>
          </p:nvPr>
        </p:nvSpPr>
        <p:spPr>
          <a:prstGeom prst="rect">
            <a:avLst/>
          </a:prstGeom>
        </p:spPr>
        <p:txBody>
          <a:bodyPr vert="horz" lIns="91440" tIns="45720" rIns="91440" bIns="45720" rtlCol="0" anchor="t">
            <a:normAutofit/>
          </a:bodyPr>
          <a:lstStyle/>
          <a:p>
            <a:pPr marL="457200" lvl="1" indent="-457200">
              <a:buChar char="v"/>
            </a:pPr>
            <a:r>
              <a:rPr lang="en-US" dirty="0">
                <a:latin typeface="Calibri"/>
                <a:cs typeface="Calibri"/>
              </a:rPr>
              <a:t>A proper, precise and modern solution for seed quality detection. An application that can provide sufficient data for analysis to </a:t>
            </a:r>
            <a:r>
              <a:rPr lang="en-US">
                <a:latin typeface="Calibri"/>
                <a:cs typeface="Calibri"/>
              </a:rPr>
              <a:t>classify</a:t>
            </a:r>
            <a:r>
              <a:rPr lang="en-US" dirty="0">
                <a:latin typeface="Calibri"/>
                <a:cs typeface="Calibri"/>
              </a:rPr>
              <a:t> seeds on the basis of quality.</a:t>
            </a:r>
            <a:endParaRPr lang="en-US" dirty="0"/>
          </a:p>
          <a:p>
            <a:pPr marL="228600" lvl="1">
              <a:buChar char="v"/>
            </a:pPr>
            <a:r>
              <a:rPr lang="en-US" dirty="0">
                <a:latin typeface="Calibri"/>
                <a:cs typeface="Calibri"/>
              </a:rPr>
              <a:t>This tool uses Image analysis that can be a significant system to monitor phases of seed quality in controlled environment and the changes associated with it can be assessed accurately, thus helps in seed viability using data analysis.</a:t>
            </a:r>
          </a:p>
          <a:p>
            <a:pPr marL="228600" lvl="1">
              <a:buChar char="v"/>
            </a:pPr>
            <a:r>
              <a:rPr lang="en-US" dirty="0">
                <a:latin typeface="Calibri"/>
                <a:cs typeface="Calibri"/>
              </a:rPr>
              <a:t>The assessment of RGB</a:t>
            </a:r>
            <a:r>
              <a:rPr lang="en-US">
                <a:latin typeface="Calibri"/>
                <a:cs typeface="Calibri"/>
              </a:rPr>
              <a:t> index,</a:t>
            </a:r>
            <a:r>
              <a:rPr lang="en-US" dirty="0">
                <a:latin typeface="Calibri"/>
                <a:cs typeface="Calibri"/>
              </a:rPr>
              <a:t> </a:t>
            </a:r>
            <a:r>
              <a:rPr lang="en-US">
                <a:latin typeface="Calibri"/>
                <a:cs typeface="Calibri"/>
              </a:rPr>
              <a:t>size and shape </a:t>
            </a:r>
            <a:r>
              <a:rPr lang="en-US" dirty="0">
                <a:latin typeface="Calibri"/>
                <a:cs typeface="Calibri"/>
              </a:rPr>
              <a:t>of each individual seed within a large seed sample may allow the development of non-destructive methods for sorting seed sub-samples with different quality.</a:t>
            </a:r>
          </a:p>
          <a:p>
            <a:pPr marL="228600" lvl="1">
              <a:buChar char="v"/>
            </a:pPr>
            <a:endParaRPr lang="en-US" dirty="0"/>
          </a:p>
          <a:p>
            <a:pPr marL="228600" lvl="1">
              <a:buChar char="v"/>
            </a:pPr>
            <a:endParaRPr lang="en-US" dirty="0"/>
          </a:p>
          <a:p>
            <a:pPr marL="228600" lvl="1">
              <a:buChar char="v"/>
            </a:pPr>
            <a:endParaRPr lang="en-US" dirty="0"/>
          </a:p>
          <a:p>
            <a:pPr lvl="1">
              <a:buChar char="v"/>
            </a:pPr>
            <a:endParaRPr lang="en-US" dirty="0"/>
          </a:p>
          <a:p>
            <a:pPr>
              <a:buNone/>
            </a:pP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Models/Diagrams</a:t>
            </a:r>
          </a:p>
        </p:txBody>
      </p:sp>
      <p:sp>
        <p:nvSpPr>
          <p:cNvPr id="3" name="Content Placeholder 2"/>
          <p:cNvSpPr>
            <a:spLocks noGrp="1"/>
          </p:cNvSpPr>
          <p:nvPr>
            <p:ph sz="quarter" idx="10"/>
          </p:nvPr>
        </p:nvSpPr>
        <p:spPr>
          <a:prstGeom prst="rect">
            <a:avLst/>
          </a:prstGeom>
        </p:spPr>
        <p:txBody>
          <a:bodyPr/>
          <a:lstStyle/>
          <a:p>
            <a:r>
              <a:rPr lang="en-US"/>
              <a:t>Software Development Models</a:t>
            </a:r>
          </a:p>
          <a:p>
            <a:r>
              <a:rPr lang="en-US"/>
              <a:t>System Architecture</a:t>
            </a:r>
          </a:p>
          <a:p>
            <a:r>
              <a:rPr lang="en-US"/>
              <a:t>ER Diagram</a:t>
            </a:r>
          </a:p>
          <a:p>
            <a:r>
              <a:rPr lang="en-US"/>
              <a:t>UML Diagrams</a:t>
            </a:r>
          </a:p>
          <a:p>
            <a:r>
              <a:rPr lang="en-US"/>
              <a:t>DFD</a:t>
            </a:r>
          </a:p>
          <a:p>
            <a:r>
              <a:rPr lang="en-US"/>
              <a:t>Flow Diagram</a:t>
            </a:r>
          </a:p>
          <a:p>
            <a:pPr lvl="1">
              <a:buNone/>
            </a:pPr>
            <a:endParaRPr lang="en-US"/>
          </a:p>
          <a:p>
            <a:endParaRPr lang="en-US"/>
          </a:p>
        </p:txBody>
      </p:sp>
      <p:sp>
        <p:nvSpPr>
          <p:cNvPr id="4" name="Date Placeholder 3"/>
          <p:cNvSpPr>
            <a:spLocks noGrp="1"/>
          </p:cNvSpPr>
          <p:nvPr>
            <p:ph type="dt" sz="half" idx="2"/>
          </p:nvPr>
        </p:nvSpPr>
        <p:spPr/>
        <p:txBody>
          <a:bodyPr/>
          <a:lstStyle/>
          <a:p>
            <a:fld id="{690D66B5-0748-44FF-AF3B-576310E5A659}"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sz="quarter" idx="10"/>
          </p:nvPr>
        </p:nvSpPr>
        <p:spPr>
          <a:prstGeom prst="rect">
            <a:avLst/>
          </a:prstGeom>
        </p:spPr>
        <p:txBody>
          <a:bodyPr/>
          <a:lstStyle/>
          <a:p>
            <a:r>
              <a:rPr lang="en-US" dirty="0"/>
              <a:t>Tools and technologies to be used</a:t>
            </a:r>
          </a:p>
          <a:p>
            <a:endParaRPr lang="en-US" dirty="0"/>
          </a:p>
        </p:txBody>
      </p:sp>
      <p:sp>
        <p:nvSpPr>
          <p:cNvPr id="4" name="Date Placeholder 3"/>
          <p:cNvSpPr>
            <a:spLocks noGrp="1"/>
          </p:cNvSpPr>
          <p:nvPr>
            <p:ph type="dt" sz="half" idx="2"/>
          </p:nvPr>
        </p:nvSpPr>
        <p:spPr/>
        <p:txBody>
          <a:bodyPr/>
          <a:lstStyle/>
          <a:p>
            <a:fld id="{B0F43FAE-5C00-493C-AEA8-94B51439705E}"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
        <p:nvSpPr>
          <p:cNvPr id="11" name="TextBox 10">
            <a:extLst>
              <a:ext uri="{FF2B5EF4-FFF2-40B4-BE49-F238E27FC236}">
                <a16:creationId xmlns:a16="http://schemas.microsoft.com/office/drawing/2014/main" id="{6B5F1F66-F9DA-46AC-8D31-FAD18313CC1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Segoe UI"/>
            </a:endParaRPr>
          </a:p>
        </p:txBody>
      </p:sp>
      <p:pic>
        <p:nvPicPr>
          <p:cNvPr id="13" name="Picture 13" descr="Logo, company name&#10;&#10;Description automatically generated">
            <a:extLst>
              <a:ext uri="{FF2B5EF4-FFF2-40B4-BE49-F238E27FC236}">
                <a16:creationId xmlns:a16="http://schemas.microsoft.com/office/drawing/2014/main" id="{EBA02518-3C90-4584-8B5F-F7276C16E2D4}"/>
              </a:ext>
            </a:extLst>
          </p:cNvPr>
          <p:cNvPicPr>
            <a:picLocks noChangeAspect="1"/>
          </p:cNvPicPr>
          <p:nvPr/>
        </p:nvPicPr>
        <p:blipFill>
          <a:blip r:embed="rId2"/>
          <a:stretch>
            <a:fillRect/>
          </a:stretch>
        </p:blipFill>
        <p:spPr>
          <a:xfrm>
            <a:off x="4517265" y="2138385"/>
            <a:ext cx="2743200" cy="921488"/>
          </a:xfrm>
          <a:prstGeom prst="rect">
            <a:avLst/>
          </a:prstGeom>
        </p:spPr>
      </p:pic>
      <p:pic>
        <p:nvPicPr>
          <p:cNvPr id="14" name="Picture 14" descr="Icon&#10;&#10;Description automatically generated">
            <a:extLst>
              <a:ext uri="{FF2B5EF4-FFF2-40B4-BE49-F238E27FC236}">
                <a16:creationId xmlns:a16="http://schemas.microsoft.com/office/drawing/2014/main" id="{902E7060-9500-4611-8E1C-7B745717C1AC}"/>
              </a:ext>
            </a:extLst>
          </p:cNvPr>
          <p:cNvPicPr>
            <a:picLocks noChangeAspect="1"/>
          </p:cNvPicPr>
          <p:nvPr/>
        </p:nvPicPr>
        <p:blipFill>
          <a:blip r:embed="rId3"/>
          <a:stretch>
            <a:fillRect/>
          </a:stretch>
        </p:blipFill>
        <p:spPr>
          <a:xfrm>
            <a:off x="8914005" y="2886091"/>
            <a:ext cx="2733675" cy="1666875"/>
          </a:xfrm>
          <a:prstGeom prst="rect">
            <a:avLst/>
          </a:prstGeom>
        </p:spPr>
      </p:pic>
      <p:pic>
        <p:nvPicPr>
          <p:cNvPr id="15" name="Picture 15" descr="A picture containing text, clipart&#10;&#10;Description automatically generated">
            <a:extLst>
              <a:ext uri="{FF2B5EF4-FFF2-40B4-BE49-F238E27FC236}">
                <a16:creationId xmlns:a16="http://schemas.microsoft.com/office/drawing/2014/main" id="{1AB170EC-AF23-491A-96BF-8A71E5E462DC}"/>
              </a:ext>
            </a:extLst>
          </p:cNvPr>
          <p:cNvPicPr>
            <a:picLocks noChangeAspect="1"/>
          </p:cNvPicPr>
          <p:nvPr/>
        </p:nvPicPr>
        <p:blipFill>
          <a:blip r:embed="rId4"/>
          <a:stretch>
            <a:fillRect/>
          </a:stretch>
        </p:blipFill>
        <p:spPr>
          <a:xfrm>
            <a:off x="2387600" y="5049349"/>
            <a:ext cx="2743200" cy="797902"/>
          </a:xfrm>
          <a:prstGeom prst="rect">
            <a:avLst/>
          </a:prstGeom>
        </p:spPr>
      </p:pic>
      <p:pic>
        <p:nvPicPr>
          <p:cNvPr id="16" name="Picture 16" descr="Logo&#10;&#10;Description automatically generated">
            <a:extLst>
              <a:ext uri="{FF2B5EF4-FFF2-40B4-BE49-F238E27FC236}">
                <a16:creationId xmlns:a16="http://schemas.microsoft.com/office/drawing/2014/main" id="{2D7DA3ED-615A-43DB-8E7B-1D31AEEEA4A9}"/>
              </a:ext>
            </a:extLst>
          </p:cNvPr>
          <p:cNvPicPr>
            <a:picLocks noChangeAspect="1"/>
          </p:cNvPicPr>
          <p:nvPr/>
        </p:nvPicPr>
        <p:blipFill>
          <a:blip r:embed="rId5"/>
          <a:stretch>
            <a:fillRect/>
          </a:stretch>
        </p:blipFill>
        <p:spPr>
          <a:xfrm>
            <a:off x="6700242" y="4938062"/>
            <a:ext cx="2743200" cy="827246"/>
          </a:xfrm>
          <a:prstGeom prst="rect">
            <a:avLst/>
          </a:prstGeom>
        </p:spPr>
      </p:pic>
      <p:pic>
        <p:nvPicPr>
          <p:cNvPr id="7" name="Picture 7" descr="Logo&#10;&#10;Description automatically generated">
            <a:extLst>
              <a:ext uri="{FF2B5EF4-FFF2-40B4-BE49-F238E27FC236}">
                <a16:creationId xmlns:a16="http://schemas.microsoft.com/office/drawing/2014/main" id="{F1E6C1E0-8ABD-498F-AA3B-AF1E3B804F4E}"/>
              </a:ext>
            </a:extLst>
          </p:cNvPr>
          <p:cNvPicPr>
            <a:picLocks noChangeAspect="1"/>
          </p:cNvPicPr>
          <p:nvPr/>
        </p:nvPicPr>
        <p:blipFill>
          <a:blip r:embed="rId6"/>
          <a:stretch>
            <a:fillRect/>
          </a:stretch>
        </p:blipFill>
        <p:spPr>
          <a:xfrm>
            <a:off x="300250" y="2891051"/>
            <a:ext cx="2743200" cy="137160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4" name="Date Placeholder 3"/>
          <p:cNvSpPr>
            <a:spLocks noGrp="1"/>
          </p:cNvSpPr>
          <p:nvPr>
            <p:ph type="dt" sz="half" idx="2"/>
          </p:nvPr>
        </p:nvSpPr>
        <p:spPr/>
        <p:txBody>
          <a:bodyPr/>
          <a:lstStyle/>
          <a:p>
            <a:fld id="{B0F43FAE-5C00-493C-AEA8-94B51439705E}"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
        <p:nvSpPr>
          <p:cNvPr id="25" name="TextBox 24">
            <a:extLst>
              <a:ext uri="{FF2B5EF4-FFF2-40B4-BE49-F238E27FC236}">
                <a16:creationId xmlns:a16="http://schemas.microsoft.com/office/drawing/2014/main" id="{C83C93AB-0FE3-43E4-AA10-6C20205EF73D}"/>
              </a:ext>
            </a:extLst>
          </p:cNvPr>
          <p:cNvSpPr txBox="1"/>
          <p:nvPr/>
        </p:nvSpPr>
        <p:spPr>
          <a:xfrm>
            <a:off x="1097003" y="1758259"/>
            <a:ext cx="9675546" cy="698525"/>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IN" sz="1400" dirty="0">
                <a:ea typeface="+mn-lt"/>
                <a:cs typeface="+mn-lt"/>
              </a:rPr>
              <a:t>Python is an interpreted high-level general-purpose programming language. Its design philosophy emphasizes code readability with its use of significant indentation. </a:t>
            </a:r>
          </a:p>
        </p:txBody>
      </p:sp>
      <p:sp>
        <p:nvSpPr>
          <p:cNvPr id="26" name="TextBox 25">
            <a:extLst>
              <a:ext uri="{FF2B5EF4-FFF2-40B4-BE49-F238E27FC236}">
                <a16:creationId xmlns:a16="http://schemas.microsoft.com/office/drawing/2014/main" id="{97D31B56-47E2-4C13-892F-50AA574C3F70}"/>
              </a:ext>
            </a:extLst>
          </p:cNvPr>
          <p:cNvSpPr txBox="1"/>
          <p:nvPr/>
        </p:nvSpPr>
        <p:spPr>
          <a:xfrm>
            <a:off x="1097003" y="2750374"/>
            <a:ext cx="9675546" cy="1027012"/>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IN" sz="1400" dirty="0">
                <a:ea typeface="+mn-lt"/>
                <a:cs typeface="+mn-lt"/>
              </a:rPr>
              <a:t>TensorFlow is an end-to-end open source platform for machine learning. It has a comprehensive, flexible ecosystem of tools, libraries and community resources that lets researchers push the state-of-the-art in ML and developers easily build and deploy ML powered applications.</a:t>
            </a:r>
            <a:endParaRPr lang="en-US" sz="1400" dirty="0">
              <a:latin typeface="Product Sans" panose="020B0403030502040203" pitchFamily="34" charset="0"/>
            </a:endParaRPr>
          </a:p>
        </p:txBody>
      </p:sp>
      <p:sp>
        <p:nvSpPr>
          <p:cNvPr id="27" name="TextBox 26">
            <a:extLst>
              <a:ext uri="{FF2B5EF4-FFF2-40B4-BE49-F238E27FC236}">
                <a16:creationId xmlns:a16="http://schemas.microsoft.com/office/drawing/2014/main" id="{648733B3-5743-494C-B674-5E70266EA4BD}"/>
              </a:ext>
            </a:extLst>
          </p:cNvPr>
          <p:cNvSpPr txBox="1"/>
          <p:nvPr/>
        </p:nvSpPr>
        <p:spPr>
          <a:xfrm>
            <a:off x="1084721" y="4023702"/>
            <a:ext cx="9675546" cy="702756"/>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IN" sz="1400" dirty="0">
                <a:ea typeface="+mn-lt"/>
                <a:cs typeface="+mn-lt"/>
              </a:rPr>
              <a:t>TypeScript is a programming language developed and maintained by Microsoft. It is a strict syntactical superset of JavaScript and adds optional static typing to the language. Will be using this for the frontend and backend.</a:t>
            </a:r>
            <a:endParaRPr lang="en-US" sz="1400" dirty="0">
              <a:ea typeface="+mn-lt"/>
              <a:cs typeface="+mn-lt"/>
            </a:endParaRPr>
          </a:p>
        </p:txBody>
      </p:sp>
      <p:sp>
        <p:nvSpPr>
          <p:cNvPr id="28" name="TextBox 27">
            <a:extLst>
              <a:ext uri="{FF2B5EF4-FFF2-40B4-BE49-F238E27FC236}">
                <a16:creationId xmlns:a16="http://schemas.microsoft.com/office/drawing/2014/main" id="{28F37983-A662-439C-8E7E-EB88C4033C3F}"/>
              </a:ext>
            </a:extLst>
          </p:cNvPr>
          <p:cNvSpPr txBox="1"/>
          <p:nvPr/>
        </p:nvSpPr>
        <p:spPr>
          <a:xfrm>
            <a:off x="1094747" y="5072867"/>
            <a:ext cx="9675546" cy="375359"/>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IN" sz="1400" dirty="0">
                <a:ea typeface="+mn-lt"/>
                <a:cs typeface="+mn-lt"/>
              </a:rPr>
              <a:t>MongoDB is a source-available cross-platform document-oriented database program.</a:t>
            </a:r>
            <a:endParaRPr lang="en-US" sz="1400" dirty="0">
              <a:ea typeface="+mn-lt"/>
              <a:cs typeface="+mn-lt"/>
            </a:endParaRPr>
          </a:p>
        </p:txBody>
      </p:sp>
      <p:pic>
        <p:nvPicPr>
          <p:cNvPr id="3" name="Picture 13" descr="Logo, company name&#10;&#10;Description automatically generated">
            <a:extLst>
              <a:ext uri="{FF2B5EF4-FFF2-40B4-BE49-F238E27FC236}">
                <a16:creationId xmlns:a16="http://schemas.microsoft.com/office/drawing/2014/main" id="{5BB5A461-24B4-4EB3-93CB-479A6FCA4857}"/>
              </a:ext>
            </a:extLst>
          </p:cNvPr>
          <p:cNvPicPr>
            <a:picLocks noChangeAspect="1"/>
          </p:cNvPicPr>
          <p:nvPr/>
        </p:nvPicPr>
        <p:blipFill>
          <a:blip r:embed="rId2"/>
          <a:stretch>
            <a:fillRect/>
          </a:stretch>
        </p:blipFill>
        <p:spPr>
          <a:xfrm>
            <a:off x="837608" y="1406463"/>
            <a:ext cx="1489911" cy="490357"/>
          </a:xfrm>
          <a:prstGeom prst="rect">
            <a:avLst/>
          </a:prstGeom>
        </p:spPr>
      </p:pic>
      <p:pic>
        <p:nvPicPr>
          <p:cNvPr id="7" name="Picture 15" descr="A picture containing text, clipart&#10;&#10;Description automatically generated">
            <a:extLst>
              <a:ext uri="{FF2B5EF4-FFF2-40B4-BE49-F238E27FC236}">
                <a16:creationId xmlns:a16="http://schemas.microsoft.com/office/drawing/2014/main" id="{E0E16DED-8D3C-43FA-926E-33F6889AA2E8}"/>
              </a:ext>
            </a:extLst>
          </p:cNvPr>
          <p:cNvPicPr>
            <a:picLocks noChangeAspect="1"/>
          </p:cNvPicPr>
          <p:nvPr/>
        </p:nvPicPr>
        <p:blipFill>
          <a:blip r:embed="rId3"/>
          <a:stretch>
            <a:fillRect/>
          </a:stretch>
        </p:blipFill>
        <p:spPr>
          <a:xfrm>
            <a:off x="973890" y="2452533"/>
            <a:ext cx="1550069" cy="446982"/>
          </a:xfrm>
          <a:prstGeom prst="rect">
            <a:avLst/>
          </a:prstGeom>
        </p:spPr>
      </p:pic>
      <p:pic>
        <p:nvPicPr>
          <p:cNvPr id="8" name="Picture 16" descr="Logo&#10;&#10;Description automatically generated">
            <a:extLst>
              <a:ext uri="{FF2B5EF4-FFF2-40B4-BE49-F238E27FC236}">
                <a16:creationId xmlns:a16="http://schemas.microsoft.com/office/drawing/2014/main" id="{DF7EFBF0-1822-491D-A4EF-74998E808A59}"/>
              </a:ext>
            </a:extLst>
          </p:cNvPr>
          <p:cNvPicPr>
            <a:picLocks noChangeAspect="1"/>
          </p:cNvPicPr>
          <p:nvPr/>
        </p:nvPicPr>
        <p:blipFill>
          <a:blip r:embed="rId4"/>
          <a:stretch>
            <a:fillRect/>
          </a:stretch>
        </p:blipFill>
        <p:spPr>
          <a:xfrm>
            <a:off x="905031" y="3724877"/>
            <a:ext cx="1469858" cy="436220"/>
          </a:xfrm>
          <a:prstGeom prst="rect">
            <a:avLst/>
          </a:prstGeom>
        </p:spPr>
      </p:pic>
      <p:pic>
        <p:nvPicPr>
          <p:cNvPr id="9" name="Picture 7" descr="Logo&#10;&#10;Description automatically generated">
            <a:extLst>
              <a:ext uri="{FF2B5EF4-FFF2-40B4-BE49-F238E27FC236}">
                <a16:creationId xmlns:a16="http://schemas.microsoft.com/office/drawing/2014/main" id="{B6C3FB1E-5A6E-478A-9B17-0DB53D5686D3}"/>
              </a:ext>
            </a:extLst>
          </p:cNvPr>
          <p:cNvPicPr>
            <a:picLocks noChangeAspect="1"/>
          </p:cNvPicPr>
          <p:nvPr/>
        </p:nvPicPr>
        <p:blipFill>
          <a:blip r:embed="rId5"/>
          <a:stretch>
            <a:fillRect/>
          </a:stretch>
        </p:blipFill>
        <p:spPr>
          <a:xfrm>
            <a:off x="901829" y="4495261"/>
            <a:ext cx="1550070" cy="759996"/>
          </a:xfrm>
          <a:prstGeom prst="rect">
            <a:avLst/>
          </a:prstGeom>
        </p:spPr>
      </p:pic>
      <p:pic>
        <p:nvPicPr>
          <p:cNvPr id="10" name="Picture 14" descr="Icon&#10;&#10;Description automatically generated">
            <a:extLst>
              <a:ext uri="{FF2B5EF4-FFF2-40B4-BE49-F238E27FC236}">
                <a16:creationId xmlns:a16="http://schemas.microsoft.com/office/drawing/2014/main" id="{576154B0-6BC0-445F-85F0-A0E944E2710F}"/>
              </a:ext>
            </a:extLst>
          </p:cNvPr>
          <p:cNvPicPr>
            <a:picLocks noChangeAspect="1"/>
          </p:cNvPicPr>
          <p:nvPr/>
        </p:nvPicPr>
        <p:blipFill>
          <a:blip r:embed="rId6"/>
          <a:stretch>
            <a:fillRect/>
          </a:stretch>
        </p:blipFill>
        <p:spPr>
          <a:xfrm>
            <a:off x="973163" y="5442801"/>
            <a:ext cx="1159544" cy="483771"/>
          </a:xfrm>
          <a:prstGeom prst="rect">
            <a:avLst/>
          </a:prstGeom>
        </p:spPr>
      </p:pic>
      <p:sp>
        <p:nvSpPr>
          <p:cNvPr id="30" name="TextBox 29">
            <a:extLst>
              <a:ext uri="{FF2B5EF4-FFF2-40B4-BE49-F238E27FC236}">
                <a16:creationId xmlns:a16="http://schemas.microsoft.com/office/drawing/2014/main" id="{537893ED-A22F-4CA4-B8AD-39F4A71F9093}"/>
              </a:ext>
            </a:extLst>
          </p:cNvPr>
          <p:cNvSpPr txBox="1"/>
          <p:nvPr/>
        </p:nvSpPr>
        <p:spPr>
          <a:xfrm>
            <a:off x="1094746" y="5814814"/>
            <a:ext cx="9675546" cy="698525"/>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IN" sz="1400" dirty="0">
                <a:ea typeface="+mn-lt"/>
                <a:cs typeface="+mn-lt"/>
              </a:rPr>
              <a:t>Node.js is an open-source, cross-platform, back-end JavaScript runtime environment that runs on the V8 engine and executes JavaScript code outside a web browser.</a:t>
            </a:r>
            <a:endParaRPr lang="en-US" sz="1400" dirty="0">
              <a:ea typeface="+mn-lt"/>
              <a:cs typeface="+mn-lt"/>
            </a:endParaRPr>
          </a:p>
        </p:txBody>
      </p:sp>
    </p:spTree>
    <p:extLst>
      <p:ext uri="{BB962C8B-B14F-4D97-AF65-F5344CB8AC3E}">
        <p14:creationId xmlns:p14="http://schemas.microsoft.com/office/powerpoint/2010/main" val="35510110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Outcome Discussion</a:t>
            </a:r>
          </a:p>
        </p:txBody>
      </p:sp>
      <p:sp>
        <p:nvSpPr>
          <p:cNvPr id="3" name="Content Placeholder 2"/>
          <p:cNvSpPr>
            <a:spLocks noGrp="1"/>
          </p:cNvSpPr>
          <p:nvPr>
            <p:ph sz="quarter" idx="10"/>
          </p:nvPr>
        </p:nvSpPr>
        <p:spPr>
          <a:xfrm>
            <a:off x="153521" y="1003976"/>
            <a:ext cx="11875434" cy="5556392"/>
          </a:xfrm>
          <a:prstGeom prst="rect">
            <a:avLst/>
          </a:prstGeom>
        </p:spPr>
        <p:txBody>
          <a:bodyPr vert="horz" lIns="91440" tIns="45720" rIns="91440" bIns="45720" rtlCol="0" anchor="t">
            <a:normAutofit/>
          </a:bodyPr>
          <a:lstStyle/>
          <a:p>
            <a:pPr marL="0" indent="0">
              <a:buNone/>
            </a:pPr>
            <a:endParaRPr lang="en-US" dirty="0">
              <a:latin typeface="Calibri"/>
              <a:cs typeface="Calibri"/>
            </a:endParaRPr>
          </a:p>
          <a:p>
            <a:r>
              <a:rPr lang="en-US" dirty="0">
                <a:latin typeface="Calibri"/>
                <a:cs typeface="Calibri"/>
              </a:rPr>
              <a:t>The seeds we intake in daily life is important part of the diet and we must ensure the quality of seeds to ensure the nutrient ratio.</a:t>
            </a:r>
            <a:endParaRPr lang="en-US" dirty="0"/>
          </a:p>
          <a:p>
            <a:r>
              <a:rPr lang="en-US" dirty="0">
                <a:latin typeface="Calibri"/>
                <a:cs typeface="Calibri"/>
              </a:rPr>
              <a:t>A customer-friendly interactive application that delivers precise results for seed quality detection using modern methods.</a:t>
            </a:r>
            <a:endParaRPr lang="en-US" dirty="0"/>
          </a:p>
          <a:p>
            <a:r>
              <a:rPr lang="en-US" dirty="0"/>
              <a:t>Industrial usage of this application/platform will automate the manual task of seeds categorization.</a:t>
            </a:r>
          </a:p>
          <a:p>
            <a:r>
              <a:rPr lang="en-US" dirty="0"/>
              <a:t>The API form the application/platform can be used by various other products like online grocery shopping websites and all.</a:t>
            </a:r>
          </a:p>
          <a:p>
            <a:endParaRPr lang="en-US" dirty="0"/>
          </a:p>
          <a:p>
            <a:endParaRPr lang="en-US" dirty="0"/>
          </a:p>
          <a:p>
            <a:endParaRPr lang="en-US" dirty="0"/>
          </a:p>
        </p:txBody>
      </p:sp>
      <p:sp>
        <p:nvSpPr>
          <p:cNvPr id="4" name="Date Placeholder 3"/>
          <p:cNvSpPr>
            <a:spLocks noGrp="1"/>
          </p:cNvSpPr>
          <p:nvPr>
            <p:ph type="dt" sz="half" idx="2"/>
          </p:nvPr>
        </p:nvSpPr>
        <p:spPr/>
        <p:txBody>
          <a:bodyPr/>
          <a:lstStyle/>
          <a:p>
            <a:fld id="{8ECF1BBB-D5E3-4D7D-93D8-8901AC810A35}"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15</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and Limitation</a:t>
            </a:r>
          </a:p>
        </p:txBody>
      </p:sp>
      <p:sp>
        <p:nvSpPr>
          <p:cNvPr id="3" name="Content Placeholder 2"/>
          <p:cNvSpPr>
            <a:spLocks noGrp="1"/>
          </p:cNvSpPr>
          <p:nvPr>
            <p:ph sz="quarter" idx="10"/>
          </p:nvPr>
        </p:nvSpPr>
        <p:spPr>
          <a:prstGeom prst="rect">
            <a:avLst/>
          </a:prstGeom>
        </p:spPr>
        <p:txBody>
          <a:bodyPr vert="horz" lIns="91440" tIns="45720" rIns="91440" bIns="45720" rtlCol="0" anchor="t">
            <a:normAutofit/>
          </a:bodyPr>
          <a:lstStyle/>
          <a:p>
            <a:r>
              <a:rPr lang="en-US">
                <a:latin typeface="Calibri"/>
                <a:cs typeface="Calibri"/>
              </a:rPr>
              <a:t>This application can help to determine the seed quality in real time. Also provides API for various online e-commerce websites for real time seed quality detection.</a:t>
            </a:r>
          </a:p>
          <a:p>
            <a:r>
              <a:rPr lang="en-US">
                <a:latin typeface="Calibri"/>
                <a:cs typeface="Calibri"/>
              </a:rPr>
              <a:t>By using certain parameters of each individual seed within a large seed sample this application can clasify seeds based on quality. This cassification and data can leed us to study about the seeds in more depth and also help us to enhace the quality of seeds even more.</a:t>
            </a:r>
          </a:p>
          <a:p>
            <a:r>
              <a:rPr lang="en-US">
                <a:latin typeface="Calibri"/>
                <a:cs typeface="Calibri"/>
              </a:rPr>
              <a:t>Only limitations are; Real-time processing can be costly, higher internet bandwidth is required.</a:t>
            </a:r>
          </a:p>
          <a:p>
            <a:endParaRPr lang="en-US">
              <a:latin typeface="Calibri"/>
              <a:cs typeface="Calibri"/>
            </a:endParaRPr>
          </a:p>
          <a:p>
            <a:endParaRPr lang="en-US">
              <a:latin typeface="Calibri"/>
              <a:cs typeface="Calibri"/>
            </a:endParaRPr>
          </a:p>
        </p:txBody>
      </p:sp>
      <p:sp>
        <p:nvSpPr>
          <p:cNvPr id="4" name="Date Placeholder 3"/>
          <p:cNvSpPr>
            <a:spLocks noGrp="1"/>
          </p:cNvSpPr>
          <p:nvPr>
            <p:ph type="dt" sz="half" idx="2"/>
          </p:nvPr>
        </p:nvSpPr>
        <p:spPr/>
        <p:txBody>
          <a:bodyPr/>
          <a:lstStyle/>
          <a:p>
            <a:fld id="{5B7D0773-A0C8-4514-8B6D-7B894C8639B3}"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16</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9 October 2021</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17</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9 October 2021</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18</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5008" y="2070512"/>
            <a:ext cx="8301665" cy="2261198"/>
          </a:xfrm>
        </p:spPr>
        <p:txBody>
          <a:bodyPr>
            <a:normAutofit fontScale="90000"/>
          </a:bodyPr>
          <a:lstStyle/>
          <a:p>
            <a:r>
              <a:rPr lang="en-US" dirty="0">
                <a:latin typeface="Calibri"/>
                <a:cs typeface="Calibri"/>
              </a:rPr>
              <a:t>Real Time Seed Quality Detection </a:t>
            </a:r>
            <a:endParaRPr lang="en-US" dirty="0"/>
          </a:p>
        </p:txBody>
      </p:sp>
      <p:sp>
        <p:nvSpPr>
          <p:cNvPr id="3" name="Subtitle 2"/>
          <p:cNvSpPr>
            <a:spLocks noGrp="1"/>
          </p:cNvSpPr>
          <p:nvPr>
            <p:ph type="subTitle" idx="1"/>
          </p:nvPr>
        </p:nvSpPr>
        <p:spPr/>
        <p:txBody>
          <a:bodyPr vert="horz" lIns="91440" tIns="45720" rIns="91440" bIns="45720" rtlCol="0" anchor="t">
            <a:normAutofit fontScale="62500" lnSpcReduction="20000"/>
          </a:bodyPr>
          <a:lstStyle/>
          <a:p>
            <a:r>
              <a:rPr dirty="0">
                <a:latin typeface="Lucida Console"/>
              </a:rPr>
              <a:t>Submitted to: </a:t>
            </a:r>
            <a:r>
              <a:rPr lang="en-IN" sz="4000" dirty="0">
                <a:solidFill>
                  <a:srgbClr val="FF0000"/>
                </a:solidFill>
                <a:latin typeface="Lucida Console"/>
              </a:rPr>
              <a:t>Prof.</a:t>
            </a:r>
            <a:r>
              <a:rPr lang="en-IN" dirty="0">
                <a:solidFill>
                  <a:srgbClr val="FF0000"/>
                </a:solidFill>
                <a:latin typeface="Lucida Console"/>
              </a:rPr>
              <a:t> Praveen </a:t>
            </a:r>
            <a:r>
              <a:rPr lang="en-IN" dirty="0" err="1">
                <a:solidFill>
                  <a:srgbClr val="FF0000"/>
                </a:solidFill>
                <a:latin typeface="Lucida Console"/>
              </a:rPr>
              <a:t>Bhanodia</a:t>
            </a:r>
            <a:endParaRPr lang="en-IN" dirty="0">
              <a:solidFill>
                <a:srgbClr val="FF0000"/>
              </a:solidFill>
            </a:endParaRPr>
          </a:p>
          <a:p>
            <a:r>
              <a:rPr dirty="0"/>
              <a:t>Department of Computer Science and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67" y="2402238"/>
            <a:ext cx="5041877" cy="2187227"/>
          </a:xfrm>
        </p:spPr>
        <p:txBody>
          <a:bodyPr anchor="t" anchorCtr="0"/>
          <a:lstStyle/>
          <a:p>
            <a:r>
              <a:rPr sz="3200" dirty="0">
                <a:latin typeface="Lucida Console"/>
              </a:rPr>
              <a:t>Supervised by:</a:t>
            </a:r>
            <a:br>
              <a:rPr sz="3200" dirty="0">
                <a:latin typeface="Lucida Console"/>
              </a:rPr>
            </a:br>
            <a:br>
              <a:rPr sz="3200" dirty="0"/>
            </a:br>
            <a:r>
              <a:rPr lang="en-IN" sz="3200" dirty="0" err="1">
                <a:latin typeface="Lucida Console"/>
              </a:rPr>
              <a:t>Dr.</a:t>
            </a:r>
            <a:r>
              <a:rPr lang="en-IN" sz="3200" dirty="0">
                <a:latin typeface="Lucida Console"/>
              </a:rPr>
              <a:t> Santosh Varshney</a:t>
            </a:r>
            <a:endParaRPr lang="en-US" sz="3200" dirty="0"/>
          </a:p>
        </p:txBody>
      </p:sp>
      <p:sp>
        <p:nvSpPr>
          <p:cNvPr id="3" name="Text Placeholder 2"/>
          <p:cNvSpPr>
            <a:spLocks noGrp="1"/>
          </p:cNvSpPr>
          <p:nvPr>
            <p:ph type="body" idx="1"/>
          </p:nvPr>
        </p:nvSpPr>
        <p:spPr>
          <a:xfrm>
            <a:off x="6323308" y="2025748"/>
            <a:ext cx="5269424" cy="2827606"/>
          </a:xfrm>
        </p:spPr>
        <p:txBody>
          <a:bodyPr>
            <a:normAutofit fontScale="92500" lnSpcReduction="10000"/>
          </a:bodyPr>
          <a:lstStyle/>
          <a:p>
            <a:pPr>
              <a:lnSpc>
                <a:spcPct val="120000"/>
              </a:lnSpc>
              <a:spcBef>
                <a:spcPts val="0"/>
              </a:spcBef>
            </a:pPr>
            <a:r>
              <a:rPr lang="en-US"/>
              <a:t>Team Members</a:t>
            </a:r>
          </a:p>
          <a:p>
            <a:pPr>
              <a:lnSpc>
                <a:spcPct val="120000"/>
              </a:lnSpc>
              <a:spcBef>
                <a:spcPts val="0"/>
              </a:spcBef>
            </a:pPr>
            <a:r>
              <a:rPr lang="en-US"/>
              <a:t>1. Naman Sukhwani</a:t>
            </a:r>
          </a:p>
          <a:p>
            <a:pPr>
              <a:lnSpc>
                <a:spcPct val="120000"/>
              </a:lnSpc>
              <a:spcBef>
                <a:spcPts val="0"/>
              </a:spcBef>
            </a:pPr>
            <a:r>
              <a:rPr lang="en-US"/>
              <a:t>2. Joy Singh 	</a:t>
            </a:r>
          </a:p>
          <a:p>
            <a:pPr>
              <a:lnSpc>
                <a:spcPct val="120000"/>
              </a:lnSpc>
              <a:spcBef>
                <a:spcPts val="0"/>
              </a:spcBef>
            </a:pPr>
            <a:r>
              <a:rPr lang="en-US"/>
              <a:t>3. </a:t>
            </a:r>
            <a:r>
              <a:rPr lang="en-US" err="1"/>
              <a:t>Janhavi</a:t>
            </a:r>
            <a:r>
              <a:rPr lang="en-US"/>
              <a:t> Thakur</a:t>
            </a:r>
          </a:p>
        </p:txBody>
      </p:sp>
      <p:sp>
        <p:nvSpPr>
          <p:cNvPr id="4" name="Date Placeholder 3"/>
          <p:cNvSpPr>
            <a:spLocks noGrp="1"/>
          </p:cNvSpPr>
          <p:nvPr>
            <p:ph type="dt" sz="half" idx="10"/>
          </p:nvPr>
        </p:nvSpPr>
        <p:spPr/>
        <p:txBody>
          <a:bodyPr/>
          <a:lstStyle/>
          <a:p>
            <a:fld id="{9A1B14C0-9C57-4BFD-9C3E-891C212384C8}" type="datetime3">
              <a:rPr lang="en-US" smtClean="0"/>
              <a:pPr/>
              <a:t>9 October 2021</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Presentation Outline</a:t>
            </a:r>
          </a:p>
        </p:txBody>
      </p:sp>
      <p:sp>
        <p:nvSpPr>
          <p:cNvPr id="3" name="Content Placeholder 2"/>
          <p:cNvSpPr>
            <a:spLocks noGrp="1"/>
          </p:cNvSpPr>
          <p:nvPr>
            <p:ph sz="quarter" idx="10"/>
          </p:nvPr>
        </p:nvSpPr>
        <p:spPr>
          <a:prstGeom prst="rect">
            <a:avLst/>
          </a:prstGeom>
        </p:spPr>
        <p:txBody>
          <a:bodyPr>
            <a:normAutofit fontScale="92500" lnSpcReduction="20000"/>
          </a:bodyPr>
          <a:lstStyle/>
          <a:p>
            <a:r>
              <a:rPr lang="en-US"/>
              <a:t>Abstract</a:t>
            </a:r>
          </a:p>
          <a:p>
            <a:r>
              <a:rPr lang="en-US"/>
              <a:t>Introduction</a:t>
            </a:r>
          </a:p>
          <a:p>
            <a:r>
              <a:rPr lang="en-US"/>
              <a:t>Problem Statement</a:t>
            </a:r>
          </a:p>
          <a:p>
            <a:r>
              <a:rPr lang="en-US"/>
              <a:t>Survey of Existing Systems</a:t>
            </a:r>
          </a:p>
          <a:p>
            <a:r>
              <a:rPr lang="en-US"/>
              <a:t>Project Objectives</a:t>
            </a:r>
          </a:p>
          <a:p>
            <a:r>
              <a:rPr lang="en-US"/>
              <a:t>Requirement Analysis</a:t>
            </a:r>
          </a:p>
          <a:p>
            <a:r>
              <a:rPr lang="en-US"/>
              <a:t>Solution Proposed</a:t>
            </a:r>
          </a:p>
          <a:p>
            <a:r>
              <a:rPr lang="en-US"/>
              <a:t>The Implementation</a:t>
            </a:r>
          </a:p>
          <a:p>
            <a:r>
              <a:rPr lang="en-US"/>
              <a:t>Testing</a:t>
            </a:r>
          </a:p>
          <a:p>
            <a:r>
              <a:rPr lang="en-US"/>
              <a:t>The Outcome Discussion</a:t>
            </a:r>
          </a:p>
          <a:p>
            <a:r>
              <a:rPr lang="en-US"/>
              <a:t>Conclusions and Limitations</a:t>
            </a:r>
          </a:p>
          <a:p>
            <a:pPr>
              <a:buNone/>
            </a:pPr>
            <a:endParaRPr lang="en-US"/>
          </a:p>
        </p:txBody>
      </p:sp>
      <p:sp>
        <p:nvSpPr>
          <p:cNvPr id="4" name="Date Placeholder 3"/>
          <p:cNvSpPr>
            <a:spLocks noGrp="1"/>
          </p:cNvSpPr>
          <p:nvPr>
            <p:ph type="dt" sz="half" idx="2"/>
          </p:nvPr>
        </p:nvSpPr>
        <p:spPr/>
        <p:txBody>
          <a:bodyPr/>
          <a:lstStyle/>
          <a:p>
            <a:fld id="{FDF74BFE-3616-4FE3-9BB1-3C08FCC53D61}"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a:t>
            </a:r>
          </a:p>
        </p:txBody>
      </p:sp>
      <p:sp>
        <p:nvSpPr>
          <p:cNvPr id="3" name="Content Placeholder 2"/>
          <p:cNvSpPr>
            <a:spLocks noGrp="1"/>
          </p:cNvSpPr>
          <p:nvPr>
            <p:ph sz="quarter" idx="10"/>
          </p:nvPr>
        </p:nvSpPr>
        <p:spPr>
          <a:prstGeom prst="rect">
            <a:avLst/>
          </a:prstGeom>
        </p:spPr>
        <p:txBody>
          <a:bodyPr vert="horz" lIns="91440" tIns="45720" rIns="91440" bIns="45720" rtlCol="0" anchor="t">
            <a:normAutofit lnSpcReduction="10000"/>
          </a:bodyPr>
          <a:lstStyle/>
          <a:p>
            <a:r>
              <a:rPr lang="en-IN" dirty="0">
                <a:latin typeface="Calibri"/>
                <a:cs typeface="Calibri"/>
              </a:rPr>
              <a:t>Every grower at some point has  observed the effects of poor seed quality: slow germination, damping-off, poor standards, and mixed or genetically contaminated lots. Determining the seed quality, that is, their suitability for planting is very important for good quality crop.</a:t>
            </a:r>
            <a:endParaRPr lang="en-IN" dirty="0"/>
          </a:p>
          <a:p>
            <a:pPr algn="l"/>
            <a:r>
              <a:rPr lang="en-IN" dirty="0">
                <a:latin typeface="Calibri"/>
                <a:cs typeface="Calibri"/>
              </a:rPr>
              <a:t>Image analysis is a state-of-the-art technique for seed quality testing. This tool provides vast usage  in evaluation of various physiological and morphological characteristics of the seed with a more  comprehensive perception. It is based on the extraction of numerical data from a captured image for characteristics like colour, size, shape of seed and seedlings and their subsequent processing with the help of suitable computer software. </a:t>
            </a:r>
            <a:endParaRPr lang="en-IN" dirty="0"/>
          </a:p>
        </p:txBody>
      </p:sp>
      <p:sp>
        <p:nvSpPr>
          <p:cNvPr id="4" name="Date Placeholder 3"/>
          <p:cNvSpPr>
            <a:spLocks noGrp="1"/>
          </p:cNvSpPr>
          <p:nvPr>
            <p:ph type="dt" sz="half" idx="2"/>
          </p:nvPr>
        </p:nvSpPr>
        <p:spPr/>
        <p:txBody>
          <a:bodyPr/>
          <a:lstStyle/>
          <a:p>
            <a:fld id="{79383796-5F39-4134-BB1F-91570C15A74E}"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a:t>
            </a:r>
          </a:p>
        </p:txBody>
      </p:sp>
      <p:sp>
        <p:nvSpPr>
          <p:cNvPr id="3" name="Content Placeholder 2"/>
          <p:cNvSpPr>
            <a:spLocks noGrp="1"/>
          </p:cNvSpPr>
          <p:nvPr>
            <p:ph sz="quarter" idx="10"/>
          </p:nvPr>
        </p:nvSpPr>
        <p:spPr>
          <a:prstGeom prst="rect">
            <a:avLst/>
          </a:prstGeom>
        </p:spPr>
        <p:txBody>
          <a:bodyPr vert="horz" lIns="91440" tIns="45720" rIns="91440" bIns="45720" rtlCol="0" anchor="t">
            <a:normAutofit/>
          </a:bodyPr>
          <a:lstStyle/>
          <a:p>
            <a:r>
              <a:rPr lang="en-US" dirty="0">
                <a:latin typeface="Calibri"/>
                <a:cs typeface="Calibri"/>
              </a:rPr>
              <a:t>Application which is used for detection of seed quality and classify them accordingly in real time.</a:t>
            </a:r>
            <a:endParaRPr lang="en-US" dirty="0"/>
          </a:p>
          <a:p>
            <a:r>
              <a:rPr lang="en-US" dirty="0">
                <a:latin typeface="Calibri"/>
                <a:cs typeface="Calibri"/>
              </a:rPr>
              <a:t>To provide a platform for Industries and local/small business for better classification of different seeds.</a:t>
            </a:r>
          </a:p>
          <a:p>
            <a:r>
              <a:rPr lang="en-US" dirty="0">
                <a:latin typeface="Calibri"/>
                <a:cs typeface="Calibri"/>
              </a:rPr>
              <a:t>This classified data can be further used for research and analysis which can result in good crop harvest and yield.</a:t>
            </a:r>
            <a:endParaRPr lang="en-US" dirty="0"/>
          </a:p>
          <a:p>
            <a:r>
              <a:rPr lang="en-US" dirty="0">
                <a:latin typeface="Calibri"/>
                <a:cs typeface="Calibri"/>
              </a:rPr>
              <a:t>This application can also be used to verify quality of rice, pulses, wheat, </a:t>
            </a:r>
            <a:r>
              <a:rPr lang="en-US" dirty="0" err="1">
                <a:latin typeface="Calibri"/>
                <a:cs typeface="Calibri"/>
              </a:rPr>
              <a:t>etc</a:t>
            </a:r>
            <a:r>
              <a:rPr lang="en-US" dirty="0">
                <a:latin typeface="Calibri"/>
                <a:cs typeface="Calibri"/>
              </a:rPr>
              <a:t> in e-commerce shopping.</a:t>
            </a:r>
            <a:endParaRPr lang="en-US" dirty="0"/>
          </a:p>
          <a:p>
            <a:endParaRPr lang="en-US" dirty="0"/>
          </a:p>
          <a:p>
            <a:pPr algn="l"/>
            <a:endParaRPr lang="en-US" dirty="0"/>
          </a:p>
          <a:p>
            <a:endParaRPr lang="en-US" dirty="0"/>
          </a:p>
          <a:p>
            <a:endParaRPr lang="en-US" dirty="0"/>
          </a:p>
        </p:txBody>
      </p:sp>
      <p:sp>
        <p:nvSpPr>
          <p:cNvPr id="4" name="Date Placeholder 3"/>
          <p:cNvSpPr>
            <a:spLocks noGrp="1"/>
          </p:cNvSpPr>
          <p:nvPr>
            <p:ph type="dt" sz="half" idx="2"/>
          </p:nvPr>
        </p:nvSpPr>
        <p:spPr/>
        <p:txBody>
          <a:bodyPr/>
          <a:lstStyle/>
          <a:p>
            <a:fld id="{9DB8A999-CF11-4185-86EF-B5FCC1230B7A}"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Problem Statement</a:t>
            </a:r>
          </a:p>
        </p:txBody>
      </p:sp>
      <p:sp>
        <p:nvSpPr>
          <p:cNvPr id="3" name="Content Placeholder 2"/>
          <p:cNvSpPr>
            <a:spLocks noGrp="1"/>
          </p:cNvSpPr>
          <p:nvPr>
            <p:ph sz="quarter" idx="10"/>
          </p:nvPr>
        </p:nvSpPr>
        <p:spPr>
          <a:prstGeom prst="rect">
            <a:avLst/>
          </a:prstGeom>
        </p:spPr>
        <p:txBody>
          <a:bodyPr vert="horz" lIns="91440" tIns="45720" rIns="91440" bIns="45720" rtlCol="0" anchor="t">
            <a:normAutofit/>
          </a:bodyPr>
          <a:lstStyle/>
          <a:p>
            <a:r>
              <a:rPr lang="en-US" dirty="0">
                <a:latin typeface="Calibri"/>
                <a:cs typeface="Calibri"/>
              </a:rPr>
              <a:t>Seeds are quite small in sizes and are difficult to differentiate on the basis of their color and size. </a:t>
            </a:r>
            <a:endParaRPr lang="en-US" dirty="0"/>
          </a:p>
          <a:p>
            <a:pPr algn="l"/>
            <a:r>
              <a:rPr lang="en-US" dirty="0">
                <a:latin typeface="Calibri"/>
                <a:cs typeface="Calibri"/>
              </a:rPr>
              <a:t>Human testing procedures have their limitations, like most of these are time consuming, labor intensive and sometimes the results are not reproducible in actual field conditions</a:t>
            </a:r>
          </a:p>
          <a:p>
            <a:r>
              <a:rPr lang="en-US" dirty="0">
                <a:latin typeface="Calibri"/>
                <a:cs typeface="Calibri"/>
              </a:rPr>
              <a:t>The seeds we intake in daily life is important part of the diet and we must ensure the quality of seeds to ensure the nutrient ratio.</a:t>
            </a:r>
          </a:p>
          <a:p>
            <a:r>
              <a:rPr lang="en-US" dirty="0">
                <a:latin typeface="Calibri"/>
                <a:cs typeface="Calibri"/>
              </a:rPr>
              <a:t>This is a major issue while we buy them from online stores and this may also affect our health also. By the use of this tool a good quality of seed can be determined easily.</a:t>
            </a:r>
          </a:p>
        </p:txBody>
      </p:sp>
      <p:sp>
        <p:nvSpPr>
          <p:cNvPr id="4" name="Date Placeholder 3"/>
          <p:cNvSpPr>
            <a:spLocks noGrp="1"/>
          </p:cNvSpPr>
          <p:nvPr>
            <p:ph type="dt" sz="half" idx="2"/>
          </p:nvPr>
        </p:nvSpPr>
        <p:spPr/>
        <p:txBody>
          <a:bodyPr/>
          <a:lstStyle/>
          <a:p>
            <a:fld id="{B008B673-7C08-4512-A3B6-F8D71772C357}"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 of Existing Systems</a:t>
            </a:r>
          </a:p>
        </p:txBody>
      </p:sp>
      <p:sp>
        <p:nvSpPr>
          <p:cNvPr id="4" name="Date Placeholder 3"/>
          <p:cNvSpPr>
            <a:spLocks noGrp="1"/>
          </p:cNvSpPr>
          <p:nvPr>
            <p:ph type="dt" sz="half" idx="2"/>
          </p:nvPr>
        </p:nvSpPr>
        <p:spPr/>
        <p:txBody>
          <a:bodyPr/>
          <a:lstStyle/>
          <a:p>
            <a:fld id="{536549DB-313F-474C-8429-8661589D02E3}"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graphicFrame>
        <p:nvGraphicFramePr>
          <p:cNvPr id="9" name="Table 9">
            <a:extLst>
              <a:ext uri="{FF2B5EF4-FFF2-40B4-BE49-F238E27FC236}">
                <a16:creationId xmlns:a16="http://schemas.microsoft.com/office/drawing/2014/main" id="{DB355E0B-0392-489A-B023-A1DEF65453BC}"/>
              </a:ext>
            </a:extLst>
          </p:cNvPr>
          <p:cNvGraphicFramePr>
            <a:graphicFrameLocks noGrp="1"/>
          </p:cNvGraphicFramePr>
          <p:nvPr>
            <p:ph sz="quarter" idx="10"/>
            <p:extLst>
              <p:ext uri="{D42A27DB-BD31-4B8C-83A1-F6EECF244321}">
                <p14:modId xmlns:p14="http://schemas.microsoft.com/office/powerpoint/2010/main" val="2470184620"/>
              </p:ext>
            </p:extLst>
          </p:nvPr>
        </p:nvGraphicFramePr>
        <p:xfrm>
          <a:off x="173037" y="1419225"/>
          <a:ext cx="11874321" cy="5152326"/>
        </p:xfrm>
        <a:graphic>
          <a:graphicData uri="http://schemas.openxmlformats.org/drawingml/2006/table">
            <a:tbl>
              <a:tblPr firstRow="1">
                <a:tableStyleId>{7DF18680-E054-41AD-8BC1-D1AEF772440D}</a:tableStyleId>
              </a:tblPr>
              <a:tblGrid>
                <a:gridCol w="1400699">
                  <a:extLst>
                    <a:ext uri="{9D8B030D-6E8A-4147-A177-3AD203B41FA5}">
                      <a16:colId xmlns:a16="http://schemas.microsoft.com/office/drawing/2014/main" val="489584426"/>
                    </a:ext>
                  </a:extLst>
                </a:gridCol>
                <a:gridCol w="2368027">
                  <a:extLst>
                    <a:ext uri="{9D8B030D-6E8A-4147-A177-3AD203B41FA5}">
                      <a16:colId xmlns:a16="http://schemas.microsoft.com/office/drawing/2014/main" val="654829485"/>
                    </a:ext>
                  </a:extLst>
                </a:gridCol>
                <a:gridCol w="1871471">
                  <a:extLst>
                    <a:ext uri="{9D8B030D-6E8A-4147-A177-3AD203B41FA5}">
                      <a16:colId xmlns:a16="http://schemas.microsoft.com/office/drawing/2014/main" val="2668407607"/>
                    </a:ext>
                  </a:extLst>
                </a:gridCol>
                <a:gridCol w="2578250">
                  <a:extLst>
                    <a:ext uri="{9D8B030D-6E8A-4147-A177-3AD203B41FA5}">
                      <a16:colId xmlns:a16="http://schemas.microsoft.com/office/drawing/2014/main" val="729768291"/>
                    </a:ext>
                  </a:extLst>
                </a:gridCol>
                <a:gridCol w="3655874">
                  <a:extLst>
                    <a:ext uri="{9D8B030D-6E8A-4147-A177-3AD203B41FA5}">
                      <a16:colId xmlns:a16="http://schemas.microsoft.com/office/drawing/2014/main" val="2744805334"/>
                    </a:ext>
                  </a:extLst>
                </a:gridCol>
              </a:tblGrid>
              <a:tr h="637712">
                <a:tc>
                  <a:txBody>
                    <a:bodyPr/>
                    <a:lstStyle/>
                    <a:p>
                      <a:r>
                        <a:rPr lang="en-US" dirty="0"/>
                        <a:t>S. No.</a:t>
                      </a:r>
                      <a:endParaRPr lang="en-IN" dirty="0"/>
                    </a:p>
                  </a:txBody>
                  <a:tcPr/>
                </a:tc>
                <a:tc>
                  <a:txBody>
                    <a:bodyPr/>
                    <a:lstStyle/>
                    <a:p>
                      <a:r>
                        <a:rPr lang="en-US" dirty="0"/>
                        <a:t>Company Name</a:t>
                      </a:r>
                      <a:endParaRPr lang="en-IN" dirty="0"/>
                    </a:p>
                  </a:txBody>
                  <a:tcPr/>
                </a:tc>
                <a:tc>
                  <a:txBody>
                    <a:bodyPr/>
                    <a:lstStyle/>
                    <a:p>
                      <a:r>
                        <a:rPr lang="en-US"/>
                        <a:t>Pros</a:t>
                      </a:r>
                      <a:endParaRPr lang="en-IN"/>
                    </a:p>
                  </a:txBody>
                  <a:tcPr/>
                </a:tc>
                <a:tc>
                  <a:txBody>
                    <a:bodyPr/>
                    <a:lstStyle/>
                    <a:p>
                      <a:r>
                        <a:rPr lang="en-US"/>
                        <a:t>Cons</a:t>
                      </a:r>
                      <a:endParaRPr lang="en-IN"/>
                    </a:p>
                  </a:txBody>
                  <a:tcPr/>
                </a:tc>
                <a:tc>
                  <a:txBody>
                    <a:bodyPr/>
                    <a:lstStyle/>
                    <a:p>
                      <a:pPr algn="ctr"/>
                      <a:r>
                        <a:rPr lang="en-US"/>
                        <a:t>Do we aim to overcome these cons?</a:t>
                      </a:r>
                      <a:endParaRPr lang="en-IN"/>
                    </a:p>
                  </a:txBody>
                  <a:tcPr/>
                </a:tc>
                <a:extLst>
                  <a:ext uri="{0D108BD9-81ED-4DB2-BD59-A6C34878D82A}">
                    <a16:rowId xmlns:a16="http://schemas.microsoft.com/office/drawing/2014/main" val="1582917642"/>
                  </a:ext>
                </a:extLst>
              </a:tr>
              <a:tr h="911017">
                <a:tc>
                  <a:txBody>
                    <a:bodyPr/>
                    <a:lstStyle/>
                    <a:p>
                      <a:r>
                        <a:rPr lang="en-US"/>
                        <a:t>1</a:t>
                      </a:r>
                    </a:p>
                  </a:txBody>
                  <a:tcPr/>
                </a:tc>
                <a:tc>
                  <a:txBody>
                    <a:bodyPr/>
                    <a:lstStyle/>
                    <a:p>
                      <a:pPr lvl="0" algn="l">
                        <a:lnSpc>
                          <a:spcPct val="100000"/>
                        </a:lnSpc>
                        <a:spcBef>
                          <a:spcPts val="0"/>
                        </a:spcBef>
                        <a:spcAft>
                          <a:spcPts val="0"/>
                        </a:spcAft>
                        <a:buNone/>
                      </a:pPr>
                      <a:r>
                        <a:rPr lang="en-US" sz="1800" b="0" u="none" strike="noStrike" noProof="0" dirty="0"/>
                        <a:t>LUCIA 3.52 </a:t>
                      </a:r>
                      <a:endParaRPr lang="en-US" dirty="0"/>
                    </a:p>
                    <a:p>
                      <a:pPr lvl="0" algn="l">
                        <a:lnSpc>
                          <a:spcPct val="100000"/>
                        </a:lnSpc>
                        <a:spcBef>
                          <a:spcPts val="0"/>
                        </a:spcBef>
                        <a:spcAft>
                          <a:spcPts val="0"/>
                        </a:spcAft>
                        <a:buNone/>
                      </a:pPr>
                      <a:r>
                        <a:rPr lang="en-US" sz="1800" b="0" u="none" strike="noStrike" noProof="0" dirty="0"/>
                        <a:t>software package </a:t>
                      </a:r>
                    </a:p>
                    <a:p>
                      <a:pPr lvl="0" algn="l">
                        <a:lnSpc>
                          <a:spcPct val="100000"/>
                        </a:lnSpc>
                        <a:spcBef>
                          <a:spcPts val="0"/>
                        </a:spcBef>
                        <a:spcAft>
                          <a:spcPts val="0"/>
                        </a:spcAft>
                        <a:buNone/>
                      </a:pPr>
                      <a:endParaRPr lang="en-US" sz="1800" b="1" i="0" u="none" strike="noStrike" noProof="0" dirty="0">
                        <a:latin typeface="Segoe UI"/>
                      </a:endParaRPr>
                    </a:p>
                  </a:txBody>
                  <a:tcPr/>
                </a:tc>
                <a:tc>
                  <a:txBody>
                    <a:bodyPr/>
                    <a:lstStyle/>
                    <a:p>
                      <a:pPr lvl="0">
                        <a:buNone/>
                      </a:pPr>
                      <a:r>
                        <a:rPr lang="en-US" sz="1800" b="0" u="none" strike="noStrike" noProof="0"/>
                        <a:t>Large availability</a:t>
                      </a:r>
                      <a:endParaRPr lang="en-US"/>
                    </a:p>
                  </a:txBody>
                  <a:tcPr/>
                </a:tc>
                <a:tc>
                  <a:txBody>
                    <a:bodyPr/>
                    <a:lstStyle/>
                    <a:p>
                      <a:pPr lvl="0">
                        <a:buNone/>
                      </a:pPr>
                      <a:r>
                        <a:rPr lang="en-US" sz="1800" b="0" u="none" strike="noStrike" noProof="0"/>
                        <a:t>Only analyse Flax, Lentil</a:t>
                      </a:r>
                      <a:endParaRPr lang="en-US"/>
                    </a:p>
                  </a:txBody>
                  <a:tcPr/>
                </a:tc>
                <a:tc>
                  <a:txBody>
                    <a:bodyPr/>
                    <a:lstStyle/>
                    <a:p>
                      <a:pPr algn="ctr"/>
                      <a:r>
                        <a:rPr lang="en-US" dirty="0"/>
                        <a:t>Yes</a:t>
                      </a:r>
                      <a:endParaRPr lang="en-IN" dirty="0"/>
                    </a:p>
                  </a:txBody>
                  <a:tcPr/>
                </a:tc>
                <a:extLst>
                  <a:ext uri="{0D108BD9-81ED-4DB2-BD59-A6C34878D82A}">
                    <a16:rowId xmlns:a16="http://schemas.microsoft.com/office/drawing/2014/main" val="3994570105"/>
                  </a:ext>
                </a:extLst>
              </a:tr>
              <a:tr h="993869">
                <a:tc>
                  <a:txBody>
                    <a:bodyPr/>
                    <a:lstStyle/>
                    <a:p>
                      <a:r>
                        <a:rPr lang="en-US" dirty="0"/>
                        <a:t>2</a:t>
                      </a:r>
                      <a:endParaRPr lang="en-IN" dirty="0"/>
                    </a:p>
                  </a:txBody>
                  <a:tcPr/>
                </a:tc>
                <a:tc>
                  <a:txBody>
                    <a:bodyPr/>
                    <a:lstStyle/>
                    <a:p>
                      <a:pPr lvl="0" algn="l">
                        <a:lnSpc>
                          <a:spcPct val="100000"/>
                        </a:lnSpc>
                        <a:spcBef>
                          <a:spcPts val="0"/>
                        </a:spcBef>
                        <a:spcAft>
                          <a:spcPts val="0"/>
                        </a:spcAft>
                        <a:buNone/>
                      </a:pPr>
                      <a:r>
                        <a:rPr lang="en-US" sz="1800" b="0" u="none" strike="noStrike" noProof="0"/>
                        <a:t>Delta-T© (winDIAS)</a:t>
                      </a:r>
                      <a:endParaRPr lang="en-US"/>
                    </a:p>
                  </a:txBody>
                  <a:tcPr/>
                </a:tc>
                <a:tc>
                  <a:txBody>
                    <a:bodyPr/>
                    <a:lstStyle/>
                    <a:p>
                      <a:pPr lvl="0">
                        <a:buNone/>
                      </a:pPr>
                      <a:r>
                        <a:rPr lang="en-US" sz="1800" b="0" u="none" strike="noStrike" noProof="0"/>
                        <a:t>Large availability</a:t>
                      </a:r>
                      <a:endParaRPr lang="en-US"/>
                    </a:p>
                  </a:txBody>
                  <a:tcPr/>
                </a:tc>
                <a:tc>
                  <a:txBody>
                    <a:bodyPr/>
                    <a:lstStyle/>
                    <a:p>
                      <a:pPr lvl="0" algn="l">
                        <a:lnSpc>
                          <a:spcPct val="100000"/>
                        </a:lnSpc>
                        <a:spcBef>
                          <a:spcPts val="0"/>
                        </a:spcBef>
                        <a:spcAft>
                          <a:spcPts val="0"/>
                        </a:spcAft>
                        <a:buNone/>
                      </a:pPr>
                      <a:r>
                        <a:rPr lang="en-US" sz="1800" b="0" u="none" strike="noStrike" noProof="0" dirty="0"/>
                        <a:t>Only </a:t>
                      </a:r>
                      <a:r>
                        <a:rPr lang="en-US" sz="1800" b="0" u="none" strike="noStrike" noProof="0" dirty="0" err="1"/>
                        <a:t>analyse</a:t>
                      </a:r>
                      <a:r>
                        <a:rPr lang="en-US" sz="1800" b="0" u="none" strike="noStrike" noProof="0" dirty="0"/>
                        <a:t> Mustard, Oat </a:t>
                      </a:r>
                    </a:p>
                    <a:p>
                      <a:pPr lvl="0">
                        <a:buNone/>
                      </a:pPr>
                      <a:endParaRPr lang="en-US" dirty="0"/>
                    </a:p>
                  </a:txBody>
                  <a:tcPr/>
                </a:tc>
                <a:tc>
                  <a:txBody>
                    <a:bodyPr/>
                    <a:lstStyle/>
                    <a:p>
                      <a:pPr algn="ctr"/>
                      <a:r>
                        <a:rPr lang="en-US"/>
                        <a:t>Yes</a:t>
                      </a:r>
                      <a:endParaRPr lang="en-IN"/>
                    </a:p>
                  </a:txBody>
                  <a:tcPr/>
                </a:tc>
                <a:extLst>
                  <a:ext uri="{0D108BD9-81ED-4DB2-BD59-A6C34878D82A}">
                    <a16:rowId xmlns:a16="http://schemas.microsoft.com/office/drawing/2014/main" val="4061667970"/>
                  </a:ext>
                </a:extLst>
              </a:tr>
              <a:tr h="993869">
                <a:tc>
                  <a:txBody>
                    <a:bodyPr/>
                    <a:lstStyle/>
                    <a:p>
                      <a:r>
                        <a:rPr lang="en-US"/>
                        <a:t>3</a:t>
                      </a:r>
                      <a:endParaRPr lang="en-IN"/>
                    </a:p>
                  </a:txBody>
                  <a:tcPr/>
                </a:tc>
                <a:tc>
                  <a:txBody>
                    <a:bodyPr/>
                    <a:lstStyle/>
                    <a:p>
                      <a:pPr lvl="0">
                        <a:buNone/>
                      </a:pPr>
                      <a:r>
                        <a:rPr lang="en-US" sz="1800" b="0" u="none" strike="noStrike" noProof="0"/>
                        <a:t>ImageJ software</a:t>
                      </a:r>
                      <a:endParaRPr lang="en-US"/>
                    </a:p>
                  </a:txBody>
                  <a:tcPr/>
                </a:tc>
                <a:tc>
                  <a:txBody>
                    <a:bodyPr/>
                    <a:lstStyle/>
                    <a:p>
                      <a:r>
                        <a:rPr lang="en-US"/>
                        <a:t>Medium availability</a:t>
                      </a:r>
                      <a:endParaRPr lang="en-IN"/>
                    </a:p>
                  </a:txBody>
                  <a:tcPr/>
                </a:tc>
                <a:tc>
                  <a:txBody>
                    <a:bodyPr/>
                    <a:lstStyle/>
                    <a:p>
                      <a:r>
                        <a:rPr lang="en-US"/>
                        <a:t>Old quality detection stategy</a:t>
                      </a:r>
                    </a:p>
                  </a:txBody>
                  <a:tcPr/>
                </a:tc>
                <a:tc>
                  <a:txBody>
                    <a:bodyPr/>
                    <a:lstStyle/>
                    <a:p>
                      <a:pPr algn="ctr"/>
                      <a:r>
                        <a:rPr lang="en-US"/>
                        <a:t>Yes</a:t>
                      </a:r>
                      <a:endParaRPr lang="en-IN"/>
                    </a:p>
                  </a:txBody>
                  <a:tcPr/>
                </a:tc>
                <a:extLst>
                  <a:ext uri="{0D108BD9-81ED-4DB2-BD59-A6C34878D82A}">
                    <a16:rowId xmlns:a16="http://schemas.microsoft.com/office/drawing/2014/main" val="2334803843"/>
                  </a:ext>
                </a:extLst>
              </a:tr>
              <a:tr h="911017">
                <a:tc>
                  <a:txBody>
                    <a:bodyPr/>
                    <a:lstStyle/>
                    <a:p>
                      <a:r>
                        <a:rPr lang="en-US"/>
                        <a:t>4</a:t>
                      </a:r>
                      <a:endParaRPr lang="en-IN"/>
                    </a:p>
                  </a:txBody>
                  <a:tcPr/>
                </a:tc>
                <a:tc>
                  <a:txBody>
                    <a:bodyPr/>
                    <a:lstStyle/>
                    <a:p>
                      <a:pPr lvl="0" algn="l">
                        <a:lnSpc>
                          <a:spcPct val="100000"/>
                        </a:lnSpc>
                        <a:spcBef>
                          <a:spcPts val="0"/>
                        </a:spcBef>
                        <a:spcAft>
                          <a:spcPts val="0"/>
                        </a:spcAft>
                        <a:buNone/>
                      </a:pPr>
                      <a:r>
                        <a:rPr lang="en-US" sz="1800" b="0" u="none" strike="noStrike" noProof="0"/>
                        <a:t>Seed Vigor </a:t>
                      </a:r>
                      <a:endParaRPr lang="en-US"/>
                    </a:p>
                    <a:p>
                      <a:pPr lvl="0" algn="l">
                        <a:lnSpc>
                          <a:spcPct val="100000"/>
                        </a:lnSpc>
                        <a:spcBef>
                          <a:spcPts val="0"/>
                        </a:spcBef>
                        <a:spcAft>
                          <a:spcPts val="0"/>
                        </a:spcAft>
                        <a:buNone/>
                      </a:pPr>
                      <a:r>
                        <a:rPr lang="en-US" sz="1800" b="0" u="none" strike="noStrike" noProof="0"/>
                        <a:t>Imaging System</a:t>
                      </a:r>
                      <a:endParaRPr lang="en-US"/>
                    </a:p>
                    <a:p>
                      <a:pPr lvl="0">
                        <a:buNone/>
                      </a:pPr>
                      <a:endParaRPr lang="en-US"/>
                    </a:p>
                  </a:txBody>
                  <a:tcPr/>
                </a:tc>
                <a:tc>
                  <a:txBody>
                    <a:bodyPr/>
                    <a:lstStyle/>
                    <a:p>
                      <a:r>
                        <a:rPr lang="en-US"/>
                        <a:t>Medium availability</a:t>
                      </a:r>
                      <a:endParaRPr lang="en-IN"/>
                    </a:p>
                  </a:txBody>
                  <a:tcPr/>
                </a:tc>
                <a:tc>
                  <a:txBody>
                    <a:bodyPr/>
                    <a:lstStyle/>
                    <a:p>
                      <a:pPr lvl="0">
                        <a:buNone/>
                      </a:pPr>
                      <a:r>
                        <a:rPr lang="en-US" sz="1800" b="0" u="none" strike="noStrike" noProof="0"/>
                        <a:t>Old quality detection stategy</a:t>
                      </a:r>
                      <a:endParaRPr lang="en-US"/>
                    </a:p>
                  </a:txBody>
                  <a:tcPr/>
                </a:tc>
                <a:tc>
                  <a:txBody>
                    <a:bodyPr/>
                    <a:lstStyle/>
                    <a:p>
                      <a:pPr algn="ctr"/>
                      <a:r>
                        <a:rPr lang="en-US" dirty="0"/>
                        <a:t>Yes</a:t>
                      </a:r>
                      <a:endParaRPr lang="en-IN" dirty="0"/>
                    </a:p>
                  </a:txBody>
                  <a:tcPr/>
                </a:tc>
                <a:extLst>
                  <a:ext uri="{0D108BD9-81ED-4DB2-BD59-A6C34878D82A}">
                    <a16:rowId xmlns:a16="http://schemas.microsoft.com/office/drawing/2014/main" val="1604037345"/>
                  </a:ext>
                </a:extLst>
              </a:tr>
              <a:tr h="695708">
                <a:tc>
                  <a:txBody>
                    <a:bodyPr/>
                    <a:lstStyle/>
                    <a:p>
                      <a:r>
                        <a:rPr lang="en-US"/>
                        <a:t>5</a:t>
                      </a:r>
                      <a:endParaRPr lang="en-IN"/>
                    </a:p>
                  </a:txBody>
                  <a:tcPr/>
                </a:tc>
                <a:tc>
                  <a:txBody>
                    <a:bodyPr/>
                    <a:lstStyle/>
                    <a:p>
                      <a:pPr lvl="0" algn="l">
                        <a:lnSpc>
                          <a:spcPct val="100000"/>
                        </a:lnSpc>
                        <a:spcBef>
                          <a:spcPts val="0"/>
                        </a:spcBef>
                        <a:spcAft>
                          <a:spcPts val="0"/>
                        </a:spcAft>
                        <a:buNone/>
                      </a:pPr>
                      <a:r>
                        <a:rPr lang="en-US" sz="1800" b="0" u="none" strike="noStrike" noProof="0"/>
                        <a:t>Matrox image </a:t>
                      </a:r>
                      <a:endParaRPr lang="en-US"/>
                    </a:p>
                    <a:p>
                      <a:pPr lvl="0" algn="l">
                        <a:lnSpc>
                          <a:spcPct val="100000"/>
                        </a:lnSpc>
                        <a:spcBef>
                          <a:spcPts val="0"/>
                        </a:spcBef>
                        <a:spcAft>
                          <a:spcPts val="0"/>
                        </a:spcAft>
                        <a:buNone/>
                      </a:pPr>
                      <a:r>
                        <a:rPr lang="en-US" sz="1800" b="0" u="none" strike="noStrike" noProof="0"/>
                        <a:t>processing board</a:t>
                      </a:r>
                      <a:endParaRPr lang="en-US"/>
                    </a:p>
                  </a:txBody>
                  <a:tcPr/>
                </a:tc>
                <a:tc>
                  <a:txBody>
                    <a:bodyPr/>
                    <a:lstStyle/>
                    <a:p>
                      <a:r>
                        <a:rPr lang="en-US"/>
                        <a:t>Large availability</a:t>
                      </a:r>
                      <a:endParaRPr lang="en-IN"/>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t>Only provide analysis for </a:t>
                      </a:r>
                      <a:r>
                        <a:rPr lang="en-US" sz="1800" b="0" u="none" strike="noStrike" noProof="0" dirty="0"/>
                        <a:t>Lettuce, Sorghum</a:t>
                      </a:r>
                      <a:endParaRPr lang="en-US" dirty="0"/>
                    </a:p>
                  </a:txBody>
                  <a:tcPr/>
                </a:tc>
                <a:tc>
                  <a:txBody>
                    <a:bodyPr/>
                    <a:lstStyle/>
                    <a:p>
                      <a:pPr algn="ctr"/>
                      <a:r>
                        <a:rPr lang="en-US" dirty="0"/>
                        <a:t>Yes</a:t>
                      </a:r>
                      <a:endParaRPr lang="en-IN" dirty="0"/>
                    </a:p>
                  </a:txBody>
                  <a:tcPr/>
                </a:tc>
                <a:extLst>
                  <a:ext uri="{0D108BD9-81ED-4DB2-BD59-A6C34878D82A}">
                    <a16:rowId xmlns:a16="http://schemas.microsoft.com/office/drawing/2014/main" val="3193566937"/>
                  </a:ext>
                </a:extLst>
              </a:tr>
            </a:tbl>
          </a:graphicData>
        </a:graphic>
      </p:graphicFrame>
    </p:spTree>
    <p:extLst>
      <p:ext uri="{BB962C8B-B14F-4D97-AF65-F5344CB8AC3E}">
        <p14:creationId xmlns:p14="http://schemas.microsoft.com/office/powerpoint/2010/main" val="4273386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3" name="Content Placeholder 2"/>
          <p:cNvSpPr>
            <a:spLocks noGrp="1"/>
          </p:cNvSpPr>
          <p:nvPr>
            <p:ph sz="quarter" idx="10"/>
          </p:nvPr>
        </p:nvSpPr>
        <p:spPr>
          <a:prstGeom prst="rect">
            <a:avLst/>
          </a:prstGeom>
        </p:spPr>
        <p:txBody>
          <a:bodyPr vert="horz" lIns="91440" tIns="45720" rIns="91440" bIns="45720" rtlCol="0" anchor="t">
            <a:normAutofit/>
          </a:bodyPr>
          <a:lstStyle/>
          <a:p>
            <a:r>
              <a:rPr lang="en-US" dirty="0">
                <a:latin typeface="Calibri"/>
                <a:cs typeface="Calibri"/>
              </a:rPr>
              <a:t>Application/platform which is will be able to detect the seed quality and classify them accordingly in real time.</a:t>
            </a:r>
            <a:endParaRPr lang="en-US" dirty="0"/>
          </a:p>
          <a:p>
            <a:r>
              <a:rPr lang="en-US" dirty="0">
                <a:latin typeface="Calibri"/>
                <a:cs typeface="Calibri"/>
              </a:rPr>
              <a:t> This tool can be used by the industries to classify seeds and their quality, this can also be used by the local/small businesses and can also be used by the ecommerce website  to show the quality for the pulses they are selling online.</a:t>
            </a:r>
          </a:p>
          <a:p>
            <a:r>
              <a:rPr lang="en-US" dirty="0">
                <a:latin typeface="Calibri"/>
                <a:cs typeface="Calibri"/>
              </a:rPr>
              <a:t>This tool will also collect the seed quality data and show the graphical representation for the data according to the seed, quality and various other aspects and will analyze it.</a:t>
            </a:r>
            <a:endParaRPr lang="en-US" dirty="0"/>
          </a:p>
        </p:txBody>
      </p:sp>
      <p:sp>
        <p:nvSpPr>
          <p:cNvPr id="4" name="Date Placeholder 3"/>
          <p:cNvSpPr>
            <a:spLocks noGrp="1"/>
          </p:cNvSpPr>
          <p:nvPr>
            <p:ph type="dt" sz="half" idx="2"/>
          </p:nvPr>
        </p:nvSpPr>
        <p:spPr/>
        <p:txBody>
          <a:bodyPr/>
          <a:lstStyle/>
          <a:p>
            <a:fld id="{B5199DD8-BD4A-4CFD-B98A-9353AD2577AB}" type="datetime3">
              <a:rPr lang="en-US" smtClean="0"/>
              <a:pPr/>
              <a:t>9 October 2021</a:t>
            </a:fld>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a:p>
        </p:txBody>
      </p:sp>
      <p:sp>
        <p:nvSpPr>
          <p:cNvPr id="6" name="Footer Placeholder 5"/>
          <p:cNvSpPr>
            <a:spLocks noGrp="1"/>
          </p:cNvSpPr>
          <p:nvPr>
            <p:ph type="ftr" sz="quarter" idx="3"/>
          </p:nvPr>
        </p:nvSpPr>
        <p:spPr/>
        <p:txBody>
          <a:bodyPr/>
          <a:lstStyle/>
          <a:p>
            <a:r>
              <a:rPr lang="en-US"/>
              <a:t>Department of Computer Science Engineering</a:t>
            </a:r>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375</TotalTime>
  <Words>1171</Words>
  <Application>Microsoft Office PowerPoint</Application>
  <PresentationFormat>Widescreen</PresentationFormat>
  <Paragraphs>176</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Courier New</vt:lpstr>
      <vt:lpstr>Lucida Console</vt:lpstr>
      <vt:lpstr>Product Sans</vt:lpstr>
      <vt:lpstr>Segoe UI</vt:lpstr>
      <vt:lpstr>Wingdings</vt:lpstr>
      <vt:lpstr>WelcomeDoc</vt:lpstr>
      <vt:lpstr>PowerPoint Presentation</vt:lpstr>
      <vt:lpstr>Real Time Seed Quality Detection </vt:lpstr>
      <vt:lpstr>Supervised by:  Dr. Santosh Varshney</vt:lpstr>
      <vt:lpstr>Project Presentation Outline</vt:lpstr>
      <vt:lpstr>Abstract</vt:lpstr>
      <vt:lpstr>Introduction </vt:lpstr>
      <vt:lpstr>The Problem Statement</vt:lpstr>
      <vt:lpstr>Survey of Existing Systems</vt:lpstr>
      <vt:lpstr>Objectives</vt:lpstr>
      <vt:lpstr>Requirement Analysis</vt:lpstr>
      <vt:lpstr>Solution Proposed</vt:lpstr>
      <vt:lpstr>Models/Diagrams</vt:lpstr>
      <vt:lpstr>Implementation</vt:lpstr>
      <vt:lpstr>Implementation</vt:lpstr>
      <vt:lpstr>The Outcome Discussion</vt:lpstr>
      <vt:lpstr>Conclusion and Limitation</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Naman Sukhwani</cp:lastModifiedBy>
  <cp:revision>3</cp:revision>
  <dcterms:created xsi:type="dcterms:W3CDTF">2014-03-28T16:17:36Z</dcterms:created>
  <dcterms:modified xsi:type="dcterms:W3CDTF">2021-10-09T12:29:44Z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