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4"/>
    <p:restoredTop sz="94655"/>
  </p:normalViewPr>
  <p:slideViewPr>
    <p:cSldViewPr snapToGrid="0" snapToObjects="1">
      <p:cViewPr>
        <p:scale>
          <a:sx n="25" d="100"/>
          <a:sy n="25" d="100"/>
        </p:scale>
        <p:origin x="1052" y="-30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5/8/2022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p:spTree>
      <p:nvGrpSpPr>
        <p:cNvPr id="1" name=""/>
        <p:cNvGrpSpPr/>
        <p:nvPr/>
      </p:nvGrpSpPr>
      <p:grpSpPr>
        <a:xfrm>
          <a:off x="0" y="0"/>
          <a:ext cx="0" cy="0"/>
          <a:chOff x="0" y="0"/>
          <a:chExt cx="0" cy="0"/>
        </a:xfrm>
      </p:grpSpPr>
      <p:cxnSp>
        <p:nvCxnSpPr>
          <p:cNvPr id="8" name="Straight Connector 7" descr="Vertical Divider"/>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descr="Vertical Divider"/>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914400" y="6859659"/>
            <a:ext cx="9798050" cy="14728138"/>
          </a:xfrm>
          <a:prstGeom prst="rect">
            <a:avLst/>
          </a:prstGeom>
        </p:spPr>
        <p:txBody>
          <a:bodyPr/>
          <a:lstStyle>
            <a:lvl1pPr marL="0" indent="-457200">
              <a:lnSpc>
                <a:spcPts val="4600"/>
              </a:lnSpc>
              <a:spcBef>
                <a:spcPts val="0"/>
              </a:spcBef>
              <a:buFontTx/>
              <a:buNone/>
              <a:defRPr sz="2800" baseline="0">
                <a:solidFill>
                  <a:schemeClr val="tx1"/>
                </a:solidFill>
                <a:latin typeface="Arial" charset="0"/>
              </a:defRPr>
            </a:lvl1pPr>
            <a:lvl2pPr marL="914400" indent="-457200">
              <a:lnSpc>
                <a:spcPts val="4600"/>
              </a:lnSpc>
              <a:spcBef>
                <a:spcPts val="0"/>
              </a:spcBef>
              <a:buClr>
                <a:schemeClr val="tx2"/>
              </a:buClr>
              <a:buSzPct val="100000"/>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tabLst/>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11674474" y="6859658"/>
            <a:ext cx="9798050" cy="22679442"/>
          </a:xfrm>
          <a:prstGeom prst="rect">
            <a:avLst/>
          </a:prstGeom>
        </p:spPr>
        <p:txBody>
          <a:bodyPr/>
          <a:lstStyle>
            <a:lvl1pPr marL="0" indent="0">
              <a:lnSpc>
                <a:spcPts val="4600"/>
              </a:lnSpc>
              <a:spcBef>
                <a:spcPts val="0"/>
              </a:spcBef>
              <a:buFontTx/>
              <a:buNone/>
              <a:defRPr sz="2800" baseline="0">
                <a:solidFill>
                  <a:schemeClr val="tx1"/>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00200" indent="-22860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2286000" indent="-45720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accent1"/>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22550435" y="14690434"/>
            <a:ext cx="9666291" cy="6942137"/>
          </a:xfrm>
          <a:prstGeom prst="rect">
            <a:avLst/>
          </a:prstGeom>
        </p:spPr>
        <p:txBody>
          <a:bodyPr/>
          <a:lstStyle>
            <a:lvl1pPr marL="0" indent="0">
              <a:buNone/>
              <a:defRPr/>
            </a:lvl1pPr>
            <a:lvl2pPr marL="914400" indent="-457200">
              <a:lnSpc>
                <a:spcPts val="4600"/>
              </a:lnSpc>
              <a:spcBef>
                <a:spcPts val="0"/>
              </a:spcBef>
              <a:buClr>
                <a:schemeClr val="tx2"/>
              </a:buClr>
              <a:defRPr sz="2800">
                <a:solidFill>
                  <a:schemeClr val="tx1"/>
                </a:solidFill>
              </a:defRPr>
            </a:lvl2pPr>
            <a:lvl3pPr marL="1371600" indent="-274320">
              <a:lnSpc>
                <a:spcPts val="4600"/>
              </a:lnSpc>
              <a:spcBef>
                <a:spcPts val="0"/>
              </a:spcBef>
              <a:buClr>
                <a:schemeClr val="tx1"/>
              </a:buClr>
              <a:buSzPct val="120000"/>
              <a:buFont typeface="System Font Regular"/>
              <a:buChar char="-"/>
              <a:defRPr sz="2800">
                <a:solidFill>
                  <a:schemeClr val="tx1"/>
                </a:solidFill>
              </a:defRPr>
            </a:lvl3pPr>
            <a:lvl4pPr marL="1645920" indent="-274320">
              <a:lnSpc>
                <a:spcPts val="4600"/>
              </a:lnSpc>
              <a:spcBef>
                <a:spcPts val="0"/>
              </a:spcBef>
              <a:buClr>
                <a:schemeClr val="tx1"/>
              </a:buClr>
              <a:buSzPct val="120000"/>
              <a:buFont typeface="System Font Regular"/>
              <a:buChar char="-"/>
              <a:defRPr sz="2800">
                <a:solidFill>
                  <a:schemeClr val="tx1"/>
                </a:solidFill>
              </a:defRPr>
            </a:lvl4pPr>
            <a:lvl5pPr marL="1920240" indent="-274320">
              <a:lnSpc>
                <a:spcPts val="4600"/>
              </a:lnSpc>
              <a:spcBef>
                <a:spcPts val="0"/>
              </a:spcBef>
              <a:buClr>
                <a:schemeClr val="tx1"/>
              </a:buClr>
              <a:buSzPct val="120000"/>
              <a:buFont typeface="System Font Regular"/>
              <a:buChar char="-"/>
              <a:defRPr sz="2800">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10368" userDrawn="1">
          <p15:clr>
            <a:srgbClr val="FBAE40"/>
          </p15:clr>
        </p15:guide>
        <p15:guide id="2" pos="13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descr="alt=&quot;&quot;"/>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descr="alt=&quot;&quot;"/>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descr="alt=&quot;&quot;"/>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UB Crest"/>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descr="University at Buffalo, The State University of New York"/>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descr="alt=&quot;&quot;"/>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8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999938" y="1550522"/>
            <a:ext cx="41224200" cy="3185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Stock Trading using Reinforcement Learning</a:t>
            </a:r>
          </a:p>
          <a:p>
            <a:pPr>
              <a:spcBef>
                <a:spcPts val="600"/>
              </a:spcBef>
              <a:spcAft>
                <a:spcPts val="1800"/>
              </a:spcAft>
              <a:defRPr/>
            </a:pPr>
            <a:r>
              <a:rPr lang="en-US" altLang="en-US" sz="4400" dirty="0">
                <a:solidFill>
                  <a:srgbClr val="FFFFFF"/>
                </a:solidFill>
                <a:latin typeface="+mn-lt"/>
                <a:ea typeface="Arial" charset="0"/>
              </a:rPr>
              <a:t>Reinforcement Learning Project   </a:t>
            </a:r>
          </a:p>
          <a:p>
            <a:pPr>
              <a:spcBef>
                <a:spcPts val="600"/>
              </a:spcBef>
              <a:spcAft>
                <a:spcPts val="1800"/>
              </a:spcAft>
              <a:defRPr/>
            </a:pPr>
            <a:r>
              <a:rPr lang="en-US" altLang="en-US" sz="4400" dirty="0">
                <a:solidFill>
                  <a:srgbClr val="FFFFFF"/>
                </a:solidFill>
                <a:latin typeface="+mn-lt"/>
                <a:ea typeface="Arial" charset="0"/>
              </a:rPr>
              <a:t>Naman Tejaswi and Arshabh Semwal</a:t>
            </a:r>
          </a:p>
        </p:txBody>
      </p:sp>
      <p:sp>
        <p:nvSpPr>
          <p:cNvPr id="7" name="Introduction Textbox"/>
          <p:cNvSpPr txBox="1">
            <a:spLocks noChangeArrowheads="1"/>
          </p:cNvSpPr>
          <p:nvPr/>
        </p:nvSpPr>
        <p:spPr bwMode="auto">
          <a:xfrm>
            <a:off x="1010653" y="6932975"/>
            <a:ext cx="9829800" cy="17030303"/>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marL="0" indent="0">
              <a:lnSpc>
                <a:spcPct val="150000"/>
              </a:lnSpc>
              <a:buNone/>
            </a:pPr>
            <a:r>
              <a:rPr lang="en-US" sz="3200" dirty="0"/>
              <a:t>Reinforcement Learning is one of the machine learning paradigm, supervised, unsupervised and reinforcement learning.</a:t>
            </a:r>
          </a:p>
          <a:p>
            <a:pPr marL="0" indent="0">
              <a:lnSpc>
                <a:spcPct val="150000"/>
              </a:lnSpc>
              <a:buNone/>
            </a:pPr>
            <a:r>
              <a:rPr lang="en-US" sz="3200" dirty="0"/>
              <a:t>A typical RL environment follows the Markov property and is modeled using a Markov Decision Process (MDP). </a:t>
            </a:r>
          </a:p>
          <a:p>
            <a:pPr marL="0" indent="0">
              <a:lnSpc>
                <a:spcPct val="150000"/>
              </a:lnSpc>
              <a:buNone/>
            </a:pPr>
            <a:r>
              <a:rPr lang="en-US" sz="3200" dirty="0"/>
              <a:t>The Markov property states that the future is independent of the past given present. </a:t>
            </a:r>
          </a:p>
          <a:p>
            <a:pPr marL="0" marR="0" lvl="0" indent="0" algn="l" defTabSz="3686861" rtl="0" eaLnBrk="1" fontAlgn="auto" latinLnBrk="0" hangingPunct="1">
              <a:lnSpc>
                <a:spcPts val="4600"/>
              </a:lnSpc>
              <a:spcBef>
                <a:spcPts val="0"/>
              </a:spcBef>
              <a:spcAft>
                <a:spcPts val="1200"/>
              </a:spcAft>
              <a:buClrTx/>
              <a:buSzTx/>
              <a:buFontTx/>
              <a:buNone/>
              <a:tabLst/>
              <a:defRPr/>
            </a:pPr>
            <a:endParaRPr kumimoji="0" lang="en-US" sz="4800" b="1" i="0" u="none" strike="noStrike" kern="1200" cap="none" spc="0" normalizeH="0" baseline="0" noProof="0" dirty="0">
              <a:ln>
                <a:noFill/>
              </a:ln>
              <a:solidFill>
                <a:srgbClr val="005BBB"/>
              </a:solidFill>
              <a:effectLst/>
              <a:uLnTx/>
              <a:uFillTx/>
              <a:latin typeface="Arial" panose="020B0604020202020204"/>
              <a:ea typeface="+mn-ea"/>
              <a:cs typeface="+mn-cs"/>
            </a:endParaRPr>
          </a:p>
          <a:p>
            <a:pPr marL="0" marR="0" lvl="0" indent="0" algn="l" defTabSz="3686861" rtl="0" eaLnBrk="1" fontAlgn="auto" latinLnBrk="0" hangingPunct="1">
              <a:lnSpc>
                <a:spcPts val="4600"/>
              </a:lnSpc>
              <a:spcBef>
                <a:spcPts val="0"/>
              </a:spcBef>
              <a:spcAft>
                <a:spcPts val="1200"/>
              </a:spcAft>
              <a:buClrTx/>
              <a:buSzTx/>
              <a:buFontTx/>
              <a:buNone/>
              <a:tabLst/>
              <a:defRPr/>
            </a:pPr>
            <a:endParaRPr lang="en-US" sz="4800" b="1" dirty="0">
              <a:solidFill>
                <a:srgbClr val="005BBB"/>
              </a:solidFill>
              <a:latin typeface="Arial" panose="020B0604020202020204"/>
              <a:ea typeface="+mn-ea"/>
            </a:endParaRPr>
          </a:p>
          <a:p>
            <a:pPr marL="0" marR="0" lvl="0" indent="0" algn="l" defTabSz="3686861" rtl="0" eaLnBrk="1" fontAlgn="auto" latinLnBrk="0" hangingPunct="1">
              <a:lnSpc>
                <a:spcPts val="4600"/>
              </a:lnSpc>
              <a:spcBef>
                <a:spcPts val="0"/>
              </a:spcBef>
              <a:spcAft>
                <a:spcPts val="1200"/>
              </a:spcAft>
              <a:buClrTx/>
              <a:buSzTx/>
              <a:buFontTx/>
              <a:buNone/>
              <a:tabLst/>
              <a:defRPr/>
            </a:pPr>
            <a:endParaRPr lang="en-US" sz="4800" b="1" dirty="0">
              <a:solidFill>
                <a:srgbClr val="005BBB"/>
              </a:solidFill>
              <a:latin typeface="Arial" panose="020B0604020202020204"/>
              <a:ea typeface="+mn-ea"/>
            </a:endParaRPr>
          </a:p>
          <a:p>
            <a:pPr marL="0" marR="0" lvl="0" indent="0" algn="l" defTabSz="3686861" rtl="0" eaLnBrk="1" fontAlgn="auto" latinLnBrk="0" hangingPunct="1">
              <a:lnSpc>
                <a:spcPts val="4600"/>
              </a:lnSpc>
              <a:spcBef>
                <a:spcPts val="0"/>
              </a:spcBef>
              <a:spcAft>
                <a:spcPts val="1200"/>
              </a:spcAft>
              <a:buClrTx/>
              <a:buSzTx/>
              <a:buFontTx/>
              <a:buNone/>
              <a:tabLst/>
              <a:defRPr/>
            </a:pPr>
            <a:endParaRPr lang="en-US" sz="4800" b="1" dirty="0">
              <a:solidFill>
                <a:srgbClr val="005BBB"/>
              </a:solidFill>
              <a:latin typeface="Arial" panose="020B0604020202020204"/>
              <a:ea typeface="+mn-ea"/>
            </a:endParaRPr>
          </a:p>
          <a:p>
            <a:pPr marL="0" marR="0" lvl="0" indent="0" algn="l" defTabSz="3686861" rtl="0" eaLnBrk="1" fontAlgn="auto" latinLnBrk="0" hangingPunct="1">
              <a:lnSpc>
                <a:spcPts val="4600"/>
              </a:lnSpc>
              <a:spcBef>
                <a:spcPts val="0"/>
              </a:spcBef>
              <a:spcAft>
                <a:spcPts val="1200"/>
              </a:spcAft>
              <a:buClrTx/>
              <a:buSzTx/>
              <a:buFontTx/>
              <a:buNone/>
              <a:tabLst/>
              <a:defRPr/>
            </a:pPr>
            <a:endParaRPr lang="en-US" sz="4800" b="1" dirty="0">
              <a:solidFill>
                <a:srgbClr val="005BBB"/>
              </a:solidFill>
              <a:latin typeface="Arial" panose="020B0604020202020204"/>
              <a:ea typeface="+mn-ea"/>
            </a:endParaRPr>
          </a:p>
          <a:p>
            <a:pPr marL="0" marR="0" lvl="0" indent="0" algn="l" defTabSz="3686861" rtl="0" eaLnBrk="1" fontAlgn="auto" latinLnBrk="0" hangingPunct="1">
              <a:lnSpc>
                <a:spcPts val="4600"/>
              </a:lnSpc>
              <a:spcBef>
                <a:spcPts val="0"/>
              </a:spcBef>
              <a:spcAft>
                <a:spcPts val="1200"/>
              </a:spcAft>
              <a:buClrTx/>
              <a:buSzTx/>
              <a:buFontTx/>
              <a:buNone/>
              <a:tabLst/>
              <a:defRPr/>
            </a:pPr>
            <a:r>
              <a:rPr lang="en-US" sz="4800" b="1" dirty="0">
                <a:solidFill>
                  <a:srgbClr val="005BBB"/>
                </a:solidFill>
                <a:latin typeface="Arial" panose="020B0604020202020204"/>
                <a:ea typeface="+mn-ea"/>
              </a:rPr>
              <a:t>Objective</a:t>
            </a:r>
            <a:endParaRPr lang="en-US" sz="3200" dirty="0"/>
          </a:p>
          <a:p>
            <a:pPr marL="0" indent="0">
              <a:lnSpc>
                <a:spcPct val="150000"/>
              </a:lnSpc>
              <a:buNone/>
            </a:pPr>
            <a:r>
              <a:rPr lang="en-US" sz="2800" dirty="0">
                <a:latin typeface="Arial" charset="0"/>
                <a:cs typeface="Arial" charset="0"/>
              </a:rPr>
              <a:t>We aim to maximize the long-term cumulative trading returns of our Agent by trading a particular stock. This seems a daunting task given all the hedge funds in the world (with much more sophistication) are competing for the same thing. </a:t>
            </a:r>
          </a:p>
          <a:p>
            <a:pPr marL="0" indent="0">
              <a:lnSpc>
                <a:spcPct val="150000"/>
              </a:lnSpc>
              <a:buNone/>
            </a:pPr>
            <a:endParaRPr lang="en-US" sz="2800" dirty="0">
              <a:latin typeface="Arial" charset="0"/>
              <a:cs typeface="Arial" charset="0"/>
            </a:endParaRPr>
          </a:p>
          <a:p>
            <a:pPr marL="0" indent="0">
              <a:lnSpc>
                <a:spcPct val="150000"/>
              </a:lnSpc>
              <a:buNone/>
            </a:pPr>
            <a:r>
              <a:rPr lang="en-US" sz="2800" dirty="0">
                <a:latin typeface="Arial" charset="0"/>
                <a:cs typeface="Arial" charset="0"/>
              </a:rPr>
              <a:t>Traditionally deep neural networks with LSTM which capture long term relationship have been used for stock trading we have tried to apply reinforcement learning and have used </a:t>
            </a:r>
            <a:r>
              <a:rPr lang="en-US" sz="2800" b="1" dirty="0">
                <a:latin typeface="Arial" charset="0"/>
                <a:cs typeface="Arial" charset="0"/>
              </a:rPr>
              <a:t>DDPG</a:t>
            </a:r>
            <a:r>
              <a:rPr lang="en-US" sz="2800" dirty="0">
                <a:latin typeface="Arial" charset="0"/>
                <a:cs typeface="Arial" charset="0"/>
              </a:rPr>
              <a:t> (Deep Deterministic Policy Gradient) and </a:t>
            </a:r>
            <a:r>
              <a:rPr lang="en-US" sz="2800" b="1" dirty="0">
                <a:latin typeface="Arial" charset="0"/>
                <a:cs typeface="Arial" charset="0"/>
              </a:rPr>
              <a:t>TD3</a:t>
            </a:r>
            <a:r>
              <a:rPr lang="en-US" sz="2800" dirty="0">
                <a:latin typeface="Arial" charset="0"/>
                <a:cs typeface="Arial" charset="0"/>
              </a:rPr>
              <a:t> (Twin Delayed Deep Deterministic Policy Gradient) </a:t>
            </a:r>
          </a:p>
          <a:p>
            <a:pPr marL="0" indent="0">
              <a:buNone/>
            </a:pPr>
            <a:endParaRPr lang="en-US" sz="1600" dirty="0"/>
          </a:p>
          <a:p>
            <a:pPr>
              <a:lnSpc>
                <a:spcPts val="4600"/>
              </a:lnSpc>
              <a:spcAft>
                <a:spcPts val="1200"/>
              </a:spcAft>
            </a:pPr>
            <a:endParaRPr lang="en-US" sz="4800" b="1" dirty="0">
              <a:solidFill>
                <a:srgbClr val="005BBB"/>
              </a:solidFill>
              <a:latin typeface="+mj-lt"/>
            </a:endParaRPr>
          </a:p>
        </p:txBody>
      </p:sp>
      <p:sp>
        <p:nvSpPr>
          <p:cNvPr id="9" name="Methods Textbox"/>
          <p:cNvSpPr txBox="1"/>
          <p:nvPr/>
        </p:nvSpPr>
        <p:spPr>
          <a:xfrm>
            <a:off x="899885" y="22833825"/>
            <a:ext cx="9829800" cy="6268383"/>
          </a:xfrm>
          <a:prstGeom prst="rect">
            <a:avLst/>
          </a:prstGeom>
          <a:solidFill>
            <a:schemeClr val="bg1">
              <a:alpha val="63000"/>
            </a:schemeClr>
          </a:solidFill>
          <a:effectLst/>
        </p:spPr>
        <p:txBody>
          <a:bodyPr wrap="square">
            <a:spAutoFit/>
          </a:bodyPr>
          <a:lstStyle/>
          <a:p>
            <a:pPr>
              <a:lnSpc>
                <a:spcPts val="4600"/>
              </a:lnSpc>
              <a:spcAft>
                <a:spcPts val="1200"/>
              </a:spcAft>
              <a:defRPr/>
            </a:pPr>
            <a:endParaRPr lang="en-US" sz="4800" b="1" dirty="0">
              <a:solidFill>
                <a:srgbClr val="005BBB"/>
              </a:solidFill>
              <a:latin typeface="+mj-lt"/>
            </a:endParaRPr>
          </a:p>
          <a:p>
            <a:pPr>
              <a:lnSpc>
                <a:spcPts val="4600"/>
              </a:lnSpc>
              <a:spcAft>
                <a:spcPts val="1200"/>
              </a:spcAft>
              <a:defRPr/>
            </a:pPr>
            <a:endParaRPr lang="en-US" sz="4800" b="1" dirty="0">
              <a:solidFill>
                <a:srgbClr val="005BBB"/>
              </a:solidFill>
              <a:latin typeface="+mj-lt"/>
            </a:endParaRPr>
          </a:p>
          <a:p>
            <a:pPr>
              <a:lnSpc>
                <a:spcPts val="4600"/>
              </a:lnSpc>
              <a:spcAft>
                <a:spcPts val="1200"/>
              </a:spcAft>
              <a:defRPr/>
            </a:pPr>
            <a:r>
              <a:rPr lang="en-US" sz="4800" b="1" dirty="0">
                <a:solidFill>
                  <a:srgbClr val="005BBB"/>
                </a:solidFill>
                <a:latin typeface="+mj-lt"/>
              </a:rPr>
              <a:t>Environment Setting</a:t>
            </a:r>
          </a:p>
          <a:p>
            <a:pPr>
              <a:lnSpc>
                <a:spcPct val="150000"/>
              </a:lnSpc>
              <a:spcBef>
                <a:spcPts val="0"/>
              </a:spcBef>
              <a:spcAft>
                <a:spcPts val="1000"/>
              </a:spcAft>
              <a:defRPr/>
            </a:pPr>
            <a:r>
              <a:rPr lang="en-US" sz="2800" dirty="0">
                <a:latin typeface="Arial" charset="0"/>
                <a:ea typeface="Arial" charset="0"/>
                <a:cs typeface="Arial" charset="0"/>
              </a:rPr>
              <a:t>We have selected a random time period of 100 trading days to evaluate our model  and we have used the publicly available yahoo finance data. The model is given the input as the open close low and high prices along with the daily volume for 3000 trading days ~12 years.</a:t>
            </a:r>
          </a:p>
          <a:p>
            <a:pPr>
              <a:spcBef>
                <a:spcPts val="1200"/>
              </a:spcBef>
              <a:spcAft>
                <a:spcPts val="800"/>
              </a:spcAft>
              <a:defRPr/>
            </a:pPr>
            <a:endParaRPr lang="en-US" sz="2800" dirty="0">
              <a:latin typeface="Arial" charset="0"/>
              <a:ea typeface="Arial" charset="0"/>
              <a:cs typeface="Arial" charset="0"/>
            </a:endParaRPr>
          </a:p>
        </p:txBody>
      </p:sp>
      <p:sp>
        <p:nvSpPr>
          <p:cNvPr id="19" name="Data Analysis Textbox"/>
          <p:cNvSpPr txBox="1"/>
          <p:nvPr/>
        </p:nvSpPr>
        <p:spPr>
          <a:xfrm>
            <a:off x="11628404" y="6932975"/>
            <a:ext cx="9829800" cy="1707743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Environment Setting</a:t>
            </a:r>
          </a:p>
          <a:p>
            <a:pPr marL="914400" lvl="1" indent="-457200">
              <a:lnSpc>
                <a:spcPct val="150000"/>
              </a:lnSpc>
              <a:spcBef>
                <a:spcPts val="0"/>
              </a:spcBef>
              <a:buClr>
                <a:schemeClr val="tx2"/>
              </a:buClr>
              <a:buSzPct val="125000"/>
              <a:buFont typeface="Arial" charset="0"/>
              <a:buChar char="•"/>
              <a:defRPr/>
            </a:pPr>
            <a:r>
              <a:rPr lang="en-US" sz="2800" dirty="0">
                <a:latin typeface="Arial" charset="0"/>
                <a:ea typeface="Arial" charset="0"/>
                <a:cs typeface="Arial" charset="0"/>
              </a:rPr>
              <a:t>The  observation space is the daily price and volume of the stock, we have taken it as a continuous action space by considering each trading day as a timestep. </a:t>
            </a:r>
          </a:p>
          <a:p>
            <a:pPr marL="914400" lvl="1" indent="-457200">
              <a:lnSpc>
                <a:spcPct val="150000"/>
              </a:lnSpc>
              <a:spcAft>
                <a:spcPts val="1000"/>
              </a:spcAft>
              <a:buClr>
                <a:schemeClr val="tx2"/>
              </a:buClr>
              <a:buSzPct val="125000"/>
              <a:buFont typeface="Arial" charset="0"/>
              <a:buChar char="•"/>
              <a:defRPr/>
            </a:pPr>
            <a:r>
              <a:rPr lang="en-US" sz="2800" dirty="0">
                <a:latin typeface="Arial" charset="0"/>
                <a:ea typeface="Arial" charset="0"/>
                <a:cs typeface="Arial" charset="0"/>
              </a:rPr>
              <a:t>The reward function is proportional to the absolute return and takes into account the drawdown periods.</a:t>
            </a:r>
          </a:p>
          <a:p>
            <a:pPr marL="914400" lvl="1" indent="-457200">
              <a:lnSpc>
                <a:spcPct val="150000"/>
              </a:lnSpc>
              <a:spcBef>
                <a:spcPts val="0"/>
              </a:spcBef>
              <a:buClr>
                <a:schemeClr val="tx2"/>
              </a:buClr>
              <a:buSzPct val="125000"/>
              <a:buFont typeface="Arial" charset="0"/>
              <a:buChar char="•"/>
              <a:defRPr/>
            </a:pPr>
            <a:r>
              <a:rPr lang="en-US" sz="2800" dirty="0">
                <a:latin typeface="Arial" charset="0"/>
                <a:ea typeface="Arial" charset="0"/>
                <a:cs typeface="Arial" charset="0"/>
              </a:rPr>
              <a:t>We have assumed the efficient market hypothesis meaning that we are able to buy at the quoted price without  any slippages. We also haven’t taken transaction cost into account for now.</a:t>
            </a:r>
          </a:p>
          <a:p>
            <a:pPr>
              <a:lnSpc>
                <a:spcPts val="4600"/>
              </a:lnSpc>
              <a:spcAft>
                <a:spcPts val="1200"/>
              </a:spcAft>
              <a:defRPr/>
            </a:pPr>
            <a:endParaRPr lang="en-US" sz="4800" b="1" dirty="0">
              <a:solidFill>
                <a:srgbClr val="005BBB"/>
              </a:solidFill>
              <a:latin typeface="+mj-lt"/>
            </a:endParaRPr>
          </a:p>
          <a:p>
            <a:pPr>
              <a:lnSpc>
                <a:spcPts val="4600"/>
              </a:lnSpc>
              <a:spcAft>
                <a:spcPts val="1200"/>
              </a:spcAft>
              <a:defRPr/>
            </a:pPr>
            <a:r>
              <a:rPr lang="en-US" sz="4800" b="1" dirty="0">
                <a:solidFill>
                  <a:srgbClr val="005BBB"/>
                </a:solidFill>
                <a:latin typeface="+mj-lt"/>
              </a:rPr>
              <a:t>DDPG  Deep Deterministic Policy Gradient</a:t>
            </a:r>
          </a:p>
          <a:p>
            <a:pPr>
              <a:lnSpc>
                <a:spcPts val="4600"/>
              </a:lnSpc>
              <a:spcBef>
                <a:spcPts val="0"/>
              </a:spcBef>
              <a:spcAft>
                <a:spcPts val="1200"/>
              </a:spcAft>
              <a:defRPr/>
            </a:pPr>
            <a:r>
              <a:rPr lang="en-US" sz="2800" dirty="0">
                <a:latin typeface="Arial" charset="0"/>
                <a:ea typeface="Arial" charset="0"/>
                <a:cs typeface="Arial" charset="0"/>
              </a:rPr>
              <a:t>DDPG is similar to DQN but for continuous spaces instead of discrete spaces. DDPG combines  the policy gradient method with DQN.</a:t>
            </a:r>
          </a:p>
          <a:p>
            <a:pPr>
              <a:lnSpc>
                <a:spcPts val="4600"/>
              </a:lnSpc>
              <a:spcBef>
                <a:spcPts val="0"/>
              </a:spcBef>
              <a:spcAft>
                <a:spcPts val="1200"/>
              </a:spcAft>
              <a:defRPr/>
            </a:pPr>
            <a:r>
              <a:rPr lang="en-US" sz="2800" dirty="0">
                <a:latin typeface="Arial" charset="0"/>
                <a:ea typeface="Arial" charset="0"/>
                <a:cs typeface="Arial" charset="0"/>
              </a:rPr>
              <a:t>DDPG at a time learns both the Q function using bellman equation  and a policy using policy gradient. DDPG uses 2 target networks like Actor Critic.</a:t>
            </a:r>
          </a:p>
          <a:p>
            <a:pPr>
              <a:lnSpc>
                <a:spcPts val="4600"/>
              </a:lnSpc>
              <a:spcBef>
                <a:spcPts val="0"/>
              </a:spcBef>
              <a:spcAft>
                <a:spcPts val="1200"/>
              </a:spcAft>
              <a:defRPr/>
            </a:pPr>
            <a:r>
              <a:rPr lang="en-US" sz="2800" dirty="0">
                <a:latin typeface="Arial" charset="0"/>
                <a:ea typeface="Arial" charset="0"/>
                <a:cs typeface="Arial" charset="0"/>
              </a:rPr>
              <a:t>DDPG is an off-policy algorithm which can be used only in a continuous action space in the vanilla version.</a:t>
            </a:r>
          </a:p>
          <a:p>
            <a:pPr>
              <a:lnSpc>
                <a:spcPts val="4600"/>
              </a:lnSpc>
              <a:spcBef>
                <a:spcPts val="0"/>
              </a:spcBef>
              <a:spcAft>
                <a:spcPts val="1200"/>
              </a:spcAft>
              <a:defRPr/>
            </a:pPr>
            <a:r>
              <a:rPr lang="en-US" sz="2800" dirty="0">
                <a:latin typeface="Arial" charset="0"/>
                <a:ea typeface="Arial" charset="0"/>
                <a:cs typeface="Arial" charset="0"/>
              </a:rPr>
              <a:t>DDPG does soft updates (“conservative policy iteration”) on the parameters of both actor and critic θ ′ ← τθ + (1 − τ )θ ′</a:t>
            </a:r>
          </a:p>
          <a:p>
            <a:pPr>
              <a:lnSpc>
                <a:spcPts val="4600"/>
              </a:lnSpc>
              <a:spcBef>
                <a:spcPts val="0"/>
              </a:spcBef>
              <a:spcAft>
                <a:spcPts val="1200"/>
              </a:spcAft>
              <a:defRPr/>
            </a:pPr>
            <a:r>
              <a:rPr lang="en-US" sz="2800" dirty="0">
                <a:latin typeface="Arial" charset="0"/>
                <a:ea typeface="Arial" charset="0"/>
                <a:cs typeface="Arial" charset="0"/>
              </a:rPr>
              <a:t>In this way, the target network values are constrained to change slowly, different from the design in DQN that the target network stays frozen for some period of time.</a:t>
            </a:r>
          </a:p>
        </p:txBody>
      </p:sp>
      <p:sp>
        <p:nvSpPr>
          <p:cNvPr id="37" name="Results Textbox"/>
          <p:cNvSpPr txBox="1"/>
          <p:nvPr/>
        </p:nvSpPr>
        <p:spPr>
          <a:xfrm>
            <a:off x="22192567" y="11771881"/>
            <a:ext cx="9784080" cy="10542310"/>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TD3 Twin Delayed DDPG</a:t>
            </a:r>
          </a:p>
          <a:p>
            <a:pPr>
              <a:lnSpc>
                <a:spcPts val="4600"/>
              </a:lnSpc>
              <a:spcBef>
                <a:spcPts val="0"/>
              </a:spcBef>
              <a:spcAft>
                <a:spcPts val="1800"/>
              </a:spcAft>
              <a:defRPr/>
            </a:pPr>
            <a:r>
              <a:rPr lang="en-US" sz="2800" dirty="0">
                <a:latin typeface="Arial" charset="0"/>
                <a:ea typeface="Arial" charset="0"/>
                <a:cs typeface="Arial" charset="0"/>
              </a:rPr>
              <a:t>Twin Delayed DDPG is an is an extension to DDPG and has 3 additional techniques to DDPG which are: </a:t>
            </a:r>
          </a:p>
          <a:p>
            <a:pPr marL="514350" indent="-514350">
              <a:lnSpc>
                <a:spcPts val="4600"/>
              </a:lnSpc>
              <a:spcBef>
                <a:spcPts val="0"/>
              </a:spcBef>
              <a:spcAft>
                <a:spcPts val="1800"/>
              </a:spcAft>
              <a:buAutoNum type="arabicPeriod"/>
              <a:defRPr/>
            </a:pPr>
            <a:r>
              <a:rPr lang="en-US" sz="2800" dirty="0">
                <a:latin typeface="Arial" charset="0"/>
                <a:ea typeface="Arial" charset="0"/>
                <a:cs typeface="Arial" charset="0"/>
              </a:rPr>
              <a:t>Clipped Double-Q Learning. TD3 learns two Q-functions instead of one (hence “twin”) and uses the smaller of the two Q-values to form the targets in the Bellman error loss functions.</a:t>
            </a:r>
          </a:p>
          <a:p>
            <a:pPr marL="514350" indent="-514350">
              <a:lnSpc>
                <a:spcPts val="4600"/>
              </a:lnSpc>
              <a:spcBef>
                <a:spcPts val="0"/>
              </a:spcBef>
              <a:spcAft>
                <a:spcPts val="1800"/>
              </a:spcAft>
              <a:buAutoNum type="arabicPeriod"/>
              <a:defRPr/>
            </a:pPr>
            <a:r>
              <a:rPr lang="en-US" sz="2800" dirty="0">
                <a:latin typeface="Arial" charset="0"/>
                <a:ea typeface="Arial" charset="0"/>
                <a:cs typeface="Arial" charset="0"/>
              </a:rPr>
              <a:t>. “Delayed” Policy Updates. TD3 updates the policy (and target networks) less frequently than the Q-function</a:t>
            </a:r>
          </a:p>
          <a:p>
            <a:pPr marL="514350" indent="-514350">
              <a:lnSpc>
                <a:spcPts val="4600"/>
              </a:lnSpc>
              <a:spcBef>
                <a:spcPts val="0"/>
              </a:spcBef>
              <a:spcAft>
                <a:spcPts val="1800"/>
              </a:spcAft>
              <a:buAutoNum type="arabicPeriod"/>
              <a:defRPr/>
            </a:pPr>
            <a:r>
              <a:rPr lang="en-US" sz="2800" dirty="0">
                <a:latin typeface="Arial" charset="0"/>
                <a:ea typeface="Arial" charset="0"/>
                <a:cs typeface="Arial" charset="0"/>
              </a:rPr>
              <a:t>Target Policy Smoothing. TD3 adds noise to the target action, to make it harder for the policy to exploit Q-function errors by smoothing out Q along changes in action. </a:t>
            </a:r>
          </a:p>
          <a:p>
            <a:pPr>
              <a:lnSpc>
                <a:spcPts val="4600"/>
              </a:lnSpc>
              <a:spcBef>
                <a:spcPts val="0"/>
              </a:spcBef>
              <a:spcAft>
                <a:spcPts val="1800"/>
              </a:spcAft>
              <a:defRPr/>
            </a:pPr>
            <a:r>
              <a:rPr lang="en-US" sz="2800" dirty="0">
                <a:latin typeface="Arial" charset="0"/>
                <a:ea typeface="Arial" charset="0"/>
                <a:cs typeface="Arial" charset="0"/>
              </a:rPr>
              <a:t>Since TD3 uses 2 different critic networks it selects the smaller value of the two networks.TD3 reduces the overestimating bias and is more stable than DDPG.</a:t>
            </a:r>
          </a:p>
        </p:txBody>
      </p:sp>
      <p:sp>
        <p:nvSpPr>
          <p:cNvPr id="40" name="Conclusion Analysis Textbox"/>
          <p:cNvSpPr txBox="1"/>
          <p:nvPr/>
        </p:nvSpPr>
        <p:spPr>
          <a:xfrm>
            <a:off x="33043925" y="6815600"/>
            <a:ext cx="9829800" cy="14506535"/>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ea typeface="Arial" charset="0"/>
                <a:cs typeface="Arial" charset="0"/>
              </a:rPr>
              <a:t>Results</a:t>
            </a:r>
          </a:p>
          <a:p>
            <a:pPr>
              <a:lnSpc>
                <a:spcPts val="4600"/>
              </a:lnSpc>
              <a:spcAft>
                <a:spcPts val="1200"/>
              </a:spcAft>
              <a:defRPr/>
            </a:pPr>
            <a:r>
              <a:rPr lang="en-US" sz="2800" dirty="0">
                <a:latin typeface="Arial" charset="0"/>
                <a:cs typeface="Arial" charset="0"/>
              </a:rPr>
              <a:t>The Red scatter indicates a sell action by our DDPG model, and the Green action indicates a Buy action by our agent on the AAPL and AMZN Stock over 100 trading days..</a:t>
            </a: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r>
              <a:rPr lang="en-US" sz="4800" b="1" dirty="0">
                <a:solidFill>
                  <a:srgbClr val="005BBB"/>
                </a:solidFill>
                <a:latin typeface="+mj-lt"/>
                <a:ea typeface="Arial" charset="0"/>
                <a:cs typeface="Arial" charset="0"/>
              </a:rPr>
              <a:t>TD 3</a:t>
            </a: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r>
              <a:rPr lang="en-US" sz="3200" b="1" dirty="0">
                <a:solidFill>
                  <a:srgbClr val="005BBB"/>
                </a:solidFill>
                <a:latin typeface="+mj-lt"/>
                <a:ea typeface="Arial" charset="0"/>
                <a:cs typeface="Arial" charset="0"/>
              </a:rPr>
              <a:t>Total Cumulative Returns on 100 trading Days</a:t>
            </a:r>
          </a:p>
          <a:p>
            <a:pPr>
              <a:lnSpc>
                <a:spcPts val="4600"/>
              </a:lnSpc>
              <a:spcAft>
                <a:spcPts val="1200"/>
              </a:spcAft>
              <a:defRPr/>
            </a:pPr>
            <a:r>
              <a:rPr lang="en-US" sz="3200" b="1" dirty="0">
                <a:solidFill>
                  <a:srgbClr val="005BBB"/>
                </a:solidFill>
                <a:latin typeface="+mj-lt"/>
                <a:ea typeface="Arial" charset="0"/>
                <a:cs typeface="Arial" charset="0"/>
              </a:rPr>
              <a:t>DDPG 1.84%	 TD3  -0.5%</a:t>
            </a: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a:p>
            <a:pPr>
              <a:lnSpc>
                <a:spcPts val="4600"/>
              </a:lnSpc>
              <a:spcAft>
                <a:spcPts val="1200"/>
              </a:spcAft>
              <a:defRPr/>
            </a:pPr>
            <a:endParaRPr lang="en-US" sz="4800" b="1" dirty="0">
              <a:solidFill>
                <a:srgbClr val="005BBB"/>
              </a:solidFill>
              <a:latin typeface="+mj-lt"/>
              <a:ea typeface="Arial" charset="0"/>
              <a:cs typeface="Arial" charset="0"/>
            </a:endParaRPr>
          </a:p>
        </p:txBody>
      </p:sp>
      <p:sp>
        <p:nvSpPr>
          <p:cNvPr id="36" name="Graphic Elements"/>
          <p:cNvSpPr txBox="1"/>
          <p:nvPr/>
        </p:nvSpPr>
        <p:spPr>
          <a:xfrm>
            <a:off x="33043925" y="19078951"/>
            <a:ext cx="9791700" cy="7509748"/>
          </a:xfrm>
          <a:prstGeom prst="rect">
            <a:avLst/>
          </a:prstGeom>
          <a:noFill/>
        </p:spPr>
        <p:txBody>
          <a:bodyPr wrap="square">
            <a:spAutoFit/>
          </a:bodyPr>
          <a:lstStyle/>
          <a:p>
            <a:pPr>
              <a:defRPr/>
            </a:pPr>
            <a:r>
              <a:rPr lang="en-US" sz="4800" b="1" dirty="0">
                <a:solidFill>
                  <a:srgbClr val="005BBB"/>
                </a:solidFill>
              </a:rPr>
              <a:t>Future Works and Improvements</a:t>
            </a:r>
          </a:p>
          <a:p>
            <a:pPr>
              <a:lnSpc>
                <a:spcPct val="150000"/>
              </a:lnSpc>
              <a:defRPr/>
            </a:pPr>
            <a:r>
              <a:rPr lang="en-US" sz="2800" dirty="0">
                <a:latin typeface="Arial" charset="0"/>
                <a:cs typeface="Arial" charset="0"/>
              </a:rPr>
              <a:t>We were expecting better results with TD3 but DDPG in this case DDPG performs better as the delayed update to the model policy is slowing down the policy learning. In addition, we need to further refine our models</a:t>
            </a:r>
          </a:p>
          <a:p>
            <a:pPr>
              <a:lnSpc>
                <a:spcPct val="150000"/>
              </a:lnSpc>
              <a:defRPr/>
            </a:pPr>
            <a:r>
              <a:rPr lang="en-US" sz="2800" dirty="0">
                <a:latin typeface="Arial" charset="0"/>
                <a:cs typeface="Arial" charset="0"/>
              </a:rPr>
              <a:t>We also tried working with options with black Scholes model, but we only had free data for 5-minute interval.</a:t>
            </a:r>
          </a:p>
          <a:p>
            <a:pPr>
              <a:lnSpc>
                <a:spcPct val="150000"/>
              </a:lnSpc>
              <a:defRPr/>
            </a:pPr>
            <a:r>
              <a:rPr lang="en-US" sz="2800" dirty="0">
                <a:latin typeface="Arial" charset="0"/>
                <a:cs typeface="Arial" charset="0"/>
              </a:rPr>
              <a:t>Our long-term goal is to o use RL for portfolio optimization by hedging our positions using options and we hope to take this up as a project next semester. </a:t>
            </a:r>
          </a:p>
          <a:p>
            <a:pPr>
              <a:defRPr/>
            </a:pPr>
            <a:endParaRPr lang="en-US" sz="2800" dirty="0">
              <a:latin typeface="Arial" charset="0"/>
              <a:cs typeface="Arial" charset="0"/>
            </a:endParaRPr>
          </a:p>
          <a:p>
            <a:pPr>
              <a:defRPr/>
            </a:pPr>
            <a:endParaRPr lang="en-US" sz="2800" dirty="0">
              <a:solidFill>
                <a:srgbClr val="005BBB"/>
              </a:solidFill>
              <a:latin typeface="+mn-lt"/>
            </a:endParaRPr>
          </a:p>
        </p:txBody>
      </p:sp>
      <p:sp>
        <p:nvSpPr>
          <p:cNvPr id="23" name="References Textbox"/>
          <p:cNvSpPr txBox="1"/>
          <p:nvPr/>
        </p:nvSpPr>
        <p:spPr>
          <a:xfrm>
            <a:off x="33065956" y="25615869"/>
            <a:ext cx="9737512" cy="4580228"/>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https://www.coursera.org/learn/advanced-methods-reinforcement-learning-finance</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https://spinningup.openai.com/en/latest/   </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https://github.com/AI4Finance-Foundation</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https://web.stanford.edu/class/psych209/Readings/SuttonBartoIPRLBook2ndEd.pdf</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https://www.cs.princeton.edu/courses/archive/fall09/cos323/papers/black_scholes73.pdf</a:t>
            </a:r>
          </a:p>
        </p:txBody>
      </p:sp>
      <p:sp>
        <p:nvSpPr>
          <p:cNvPr id="94" name="Contact Information Textbox"/>
          <p:cNvSpPr/>
          <p:nvPr/>
        </p:nvSpPr>
        <p:spPr>
          <a:xfrm>
            <a:off x="32816800" y="30480010"/>
            <a:ext cx="11074399" cy="1856723"/>
          </a:xfrm>
          <a:prstGeom prst="rect">
            <a:avLst/>
          </a:prstGeom>
        </p:spPr>
        <p:txBody>
          <a:bodyPr wrap="square">
            <a:noAutofit/>
          </a:bodyPr>
          <a:lstStyle/>
          <a:p>
            <a:pPr>
              <a:spcAft>
                <a:spcPts val="800"/>
              </a:spcAft>
              <a:defRPr/>
            </a:pPr>
            <a:r>
              <a:rPr lang="en-US" altLang="en-US" sz="3200" dirty="0">
                <a:solidFill>
                  <a:schemeClr val="bg1"/>
                </a:solidFill>
                <a:ea typeface="Arial" charset="0"/>
              </a:rPr>
              <a:t>Computer Science Department</a:t>
            </a:r>
            <a:br>
              <a:rPr lang="en-US" altLang="en-US" sz="3200" dirty="0">
                <a:solidFill>
                  <a:schemeClr val="bg1"/>
                </a:solidFill>
                <a:ea typeface="Arial" charset="0"/>
              </a:rPr>
            </a:br>
            <a:r>
              <a:rPr lang="en-US" altLang="en-US" sz="3200" dirty="0">
                <a:solidFill>
                  <a:schemeClr val="bg1"/>
                </a:solidFill>
                <a:ea typeface="Arial" charset="0"/>
              </a:rPr>
              <a:t>CSE 546 Reinforcement Learning by Dr. Alina Vereshchaka</a:t>
            </a:r>
          </a:p>
          <a:p>
            <a:pPr>
              <a:spcAft>
                <a:spcPts val="80"/>
              </a:spcAft>
              <a:defRPr/>
            </a:pPr>
            <a:r>
              <a:rPr lang="en-US" sz="3200" dirty="0">
                <a:solidFill>
                  <a:schemeClr val="bg1"/>
                </a:solidFill>
              </a:rPr>
              <a:t>namantej@buffalo.edu  asrshabhs@buffalo.edu</a:t>
            </a:r>
          </a:p>
          <a:p>
            <a:pPr>
              <a:spcAft>
                <a:spcPts val="80"/>
              </a:spcAft>
              <a:defRPr/>
            </a:pP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pic>
        <p:nvPicPr>
          <p:cNvPr id="2" name="Picture 1">
            <a:extLst>
              <a:ext uri="{FF2B5EF4-FFF2-40B4-BE49-F238E27FC236}">
                <a16:creationId xmlns:a16="http://schemas.microsoft.com/office/drawing/2014/main" id="{D28F5690-B726-C69D-1D8A-0CA5AC47BFC8}"/>
              </a:ext>
            </a:extLst>
          </p:cNvPr>
          <p:cNvPicPr>
            <a:picLocks noChangeAspect="1"/>
          </p:cNvPicPr>
          <p:nvPr/>
        </p:nvPicPr>
        <p:blipFill>
          <a:blip r:embed="rId3"/>
          <a:stretch>
            <a:fillRect/>
          </a:stretch>
        </p:blipFill>
        <p:spPr>
          <a:xfrm>
            <a:off x="2418532" y="12385874"/>
            <a:ext cx="6667500" cy="2571750"/>
          </a:xfrm>
          <a:prstGeom prst="rect">
            <a:avLst/>
          </a:prstGeom>
        </p:spPr>
      </p:pic>
      <p:pic>
        <p:nvPicPr>
          <p:cNvPr id="1026" name="Picture 2" descr="Deep Deterministic Policy Gradient(DDPG) — an off-policy Reinforcement  Learning algorithm | by Dhanoop Karunakaran | Intro to Artificial  Intelligence | Medium">
            <a:extLst>
              <a:ext uri="{FF2B5EF4-FFF2-40B4-BE49-F238E27FC236}">
                <a16:creationId xmlns:a16="http://schemas.microsoft.com/office/drawing/2014/main" id="{64313AAB-410E-3695-EE67-D891D00651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1818" y="24198268"/>
            <a:ext cx="9760754" cy="46645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F3564CA-10D6-0FEA-DDC5-29452C1645EB}"/>
              </a:ext>
            </a:extLst>
          </p:cNvPr>
          <p:cNvPicPr>
            <a:picLocks noChangeAspect="1"/>
          </p:cNvPicPr>
          <p:nvPr/>
        </p:nvPicPr>
        <p:blipFill>
          <a:blip r:embed="rId5"/>
          <a:stretch>
            <a:fillRect/>
          </a:stretch>
        </p:blipFill>
        <p:spPr>
          <a:xfrm>
            <a:off x="23240639" y="6619757"/>
            <a:ext cx="6705961" cy="5152124"/>
          </a:xfrm>
          <a:prstGeom prst="rect">
            <a:avLst/>
          </a:prstGeom>
        </p:spPr>
      </p:pic>
      <p:pic>
        <p:nvPicPr>
          <p:cNvPr id="8" name="Picture 7">
            <a:extLst>
              <a:ext uri="{FF2B5EF4-FFF2-40B4-BE49-F238E27FC236}">
                <a16:creationId xmlns:a16="http://schemas.microsoft.com/office/drawing/2014/main" id="{ECFB7096-19C3-5B80-157D-FE4F438CE3EE}"/>
              </a:ext>
            </a:extLst>
          </p:cNvPr>
          <p:cNvPicPr>
            <a:picLocks noChangeAspect="1"/>
          </p:cNvPicPr>
          <p:nvPr/>
        </p:nvPicPr>
        <p:blipFill>
          <a:blip r:embed="rId6"/>
          <a:stretch>
            <a:fillRect/>
          </a:stretch>
        </p:blipFill>
        <p:spPr>
          <a:xfrm>
            <a:off x="23618710" y="22346474"/>
            <a:ext cx="6327890" cy="7686764"/>
          </a:xfrm>
          <a:prstGeom prst="rect">
            <a:avLst/>
          </a:prstGeom>
        </p:spPr>
      </p:pic>
      <p:pic>
        <p:nvPicPr>
          <p:cNvPr id="10" name="Picture 9">
            <a:extLst>
              <a:ext uri="{FF2B5EF4-FFF2-40B4-BE49-F238E27FC236}">
                <a16:creationId xmlns:a16="http://schemas.microsoft.com/office/drawing/2014/main" id="{6B582AE4-25FF-80F1-FE9E-0ACCD8D4EC6E}"/>
              </a:ext>
            </a:extLst>
          </p:cNvPr>
          <p:cNvPicPr>
            <a:picLocks noChangeAspect="1"/>
          </p:cNvPicPr>
          <p:nvPr/>
        </p:nvPicPr>
        <p:blipFill>
          <a:blip r:embed="rId7"/>
          <a:stretch>
            <a:fillRect/>
          </a:stretch>
        </p:blipFill>
        <p:spPr>
          <a:xfrm>
            <a:off x="33196429" y="9693692"/>
            <a:ext cx="4545244" cy="3384496"/>
          </a:xfrm>
          <a:prstGeom prst="rect">
            <a:avLst/>
          </a:prstGeom>
        </p:spPr>
      </p:pic>
      <p:pic>
        <p:nvPicPr>
          <p:cNvPr id="13" name="Picture 12">
            <a:extLst>
              <a:ext uri="{FF2B5EF4-FFF2-40B4-BE49-F238E27FC236}">
                <a16:creationId xmlns:a16="http://schemas.microsoft.com/office/drawing/2014/main" id="{092CAB0D-7999-7E41-6F44-F6988891F3C0}"/>
              </a:ext>
            </a:extLst>
          </p:cNvPr>
          <p:cNvPicPr>
            <a:picLocks noChangeAspect="1"/>
          </p:cNvPicPr>
          <p:nvPr/>
        </p:nvPicPr>
        <p:blipFill>
          <a:blip r:embed="rId8"/>
          <a:stretch>
            <a:fillRect/>
          </a:stretch>
        </p:blipFill>
        <p:spPr>
          <a:xfrm>
            <a:off x="37791659" y="9817945"/>
            <a:ext cx="4796732" cy="3384496"/>
          </a:xfrm>
          <a:prstGeom prst="rect">
            <a:avLst/>
          </a:prstGeom>
        </p:spPr>
      </p:pic>
      <p:pic>
        <p:nvPicPr>
          <p:cNvPr id="14" name="Picture 13">
            <a:extLst>
              <a:ext uri="{FF2B5EF4-FFF2-40B4-BE49-F238E27FC236}">
                <a16:creationId xmlns:a16="http://schemas.microsoft.com/office/drawing/2014/main" id="{C1CD13D0-CBD9-8684-7AEF-4790C5285495}"/>
              </a:ext>
            </a:extLst>
          </p:cNvPr>
          <p:cNvPicPr>
            <a:picLocks noChangeAspect="1"/>
          </p:cNvPicPr>
          <p:nvPr/>
        </p:nvPicPr>
        <p:blipFill>
          <a:blip r:embed="rId9"/>
          <a:stretch>
            <a:fillRect/>
          </a:stretch>
        </p:blipFill>
        <p:spPr>
          <a:xfrm>
            <a:off x="38061343" y="13891460"/>
            <a:ext cx="4213225" cy="3113331"/>
          </a:xfrm>
          <a:prstGeom prst="rect">
            <a:avLst/>
          </a:prstGeom>
        </p:spPr>
      </p:pic>
      <p:pic>
        <p:nvPicPr>
          <p:cNvPr id="15" name="Picture 14">
            <a:extLst>
              <a:ext uri="{FF2B5EF4-FFF2-40B4-BE49-F238E27FC236}">
                <a16:creationId xmlns:a16="http://schemas.microsoft.com/office/drawing/2014/main" id="{20E60481-AE46-9D50-6530-608F75A86D1C}"/>
              </a:ext>
            </a:extLst>
          </p:cNvPr>
          <p:cNvPicPr>
            <a:picLocks noChangeAspect="1"/>
          </p:cNvPicPr>
          <p:nvPr/>
        </p:nvPicPr>
        <p:blipFill>
          <a:blip r:embed="rId10"/>
          <a:stretch>
            <a:fillRect/>
          </a:stretch>
        </p:blipFill>
        <p:spPr>
          <a:xfrm>
            <a:off x="33404840" y="13835439"/>
            <a:ext cx="4009360" cy="2985464"/>
          </a:xfrm>
          <a:prstGeom prst="rect">
            <a:avLst/>
          </a:prstGeom>
        </p:spPr>
      </p:pic>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238</TotalTime>
  <Words>815</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System Font Regular</vt:lpstr>
      <vt:lpstr>Research Poster Template</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Naman Tejaswi</cp:lastModifiedBy>
  <cp:revision>13</cp:revision>
  <cp:lastPrinted>2018-07-27T15:05:13Z</cp:lastPrinted>
  <dcterms:created xsi:type="dcterms:W3CDTF">2019-03-28T18:35:19Z</dcterms:created>
  <dcterms:modified xsi:type="dcterms:W3CDTF">2022-05-09T02:04:57Z</dcterms:modified>
  <cp:category/>
</cp:coreProperties>
</file>