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2"/>
  </p:notesMasterIdLst>
  <p:sldIdLst>
    <p:sldId id="470" r:id="rId2"/>
    <p:sldId id="418" r:id="rId3"/>
    <p:sldId id="419" r:id="rId4"/>
    <p:sldId id="420" r:id="rId5"/>
    <p:sldId id="421" r:id="rId6"/>
    <p:sldId id="422" r:id="rId7"/>
    <p:sldId id="471" r:id="rId8"/>
    <p:sldId id="472" r:id="rId9"/>
    <p:sldId id="423" r:id="rId10"/>
    <p:sldId id="424" r:id="rId11"/>
    <p:sldId id="409" r:id="rId12"/>
    <p:sldId id="410" r:id="rId13"/>
    <p:sldId id="479" r:id="rId14"/>
    <p:sldId id="411" r:id="rId15"/>
    <p:sldId id="412" r:id="rId16"/>
    <p:sldId id="398" r:id="rId17"/>
    <p:sldId id="426" r:id="rId18"/>
    <p:sldId id="427" r:id="rId19"/>
    <p:sldId id="428" r:id="rId20"/>
    <p:sldId id="429" r:id="rId21"/>
    <p:sldId id="430" r:id="rId22"/>
    <p:sldId id="431" r:id="rId23"/>
    <p:sldId id="432" r:id="rId24"/>
    <p:sldId id="473" r:id="rId25"/>
    <p:sldId id="433" r:id="rId26"/>
    <p:sldId id="434" r:id="rId27"/>
    <p:sldId id="474" r:id="rId28"/>
    <p:sldId id="435" r:id="rId29"/>
    <p:sldId id="436" r:id="rId30"/>
    <p:sldId id="425" r:id="rId31"/>
    <p:sldId id="476" r:id="rId32"/>
    <p:sldId id="437" r:id="rId33"/>
    <p:sldId id="439" r:id="rId34"/>
    <p:sldId id="440" r:id="rId35"/>
    <p:sldId id="441" r:id="rId36"/>
    <p:sldId id="442" r:id="rId37"/>
    <p:sldId id="443" r:id="rId38"/>
    <p:sldId id="481" r:id="rId39"/>
    <p:sldId id="480" r:id="rId40"/>
    <p:sldId id="446" r:id="rId41"/>
    <p:sldId id="477" r:id="rId42"/>
    <p:sldId id="438" r:id="rId43"/>
    <p:sldId id="448" r:id="rId44"/>
    <p:sldId id="485" r:id="rId45"/>
    <p:sldId id="449" r:id="rId46"/>
    <p:sldId id="475" r:id="rId47"/>
    <p:sldId id="450" r:id="rId48"/>
    <p:sldId id="451" r:id="rId49"/>
    <p:sldId id="478" r:id="rId50"/>
    <p:sldId id="483" r:id="rId51"/>
    <p:sldId id="452" r:id="rId52"/>
    <p:sldId id="453" r:id="rId53"/>
    <p:sldId id="454" r:id="rId54"/>
    <p:sldId id="455" r:id="rId55"/>
    <p:sldId id="456" r:id="rId56"/>
    <p:sldId id="457" r:id="rId57"/>
    <p:sldId id="458" r:id="rId58"/>
    <p:sldId id="459" r:id="rId59"/>
    <p:sldId id="484" r:id="rId60"/>
    <p:sldId id="447" r:id="rId61"/>
    <p:sldId id="460" r:id="rId62"/>
    <p:sldId id="461" r:id="rId63"/>
    <p:sldId id="463" r:id="rId64"/>
    <p:sldId id="464" r:id="rId65"/>
    <p:sldId id="465" r:id="rId66"/>
    <p:sldId id="466" r:id="rId67"/>
    <p:sldId id="482" r:id="rId68"/>
    <p:sldId id="467" r:id="rId69"/>
    <p:sldId id="468" r:id="rId70"/>
    <p:sldId id="469" r:id="rId7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C0C0C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4" autoAdjust="0"/>
    <p:restoredTop sz="94640" autoAdjust="0"/>
  </p:normalViewPr>
  <p:slideViewPr>
    <p:cSldViewPr>
      <p:cViewPr varScale="1">
        <p:scale>
          <a:sx n="81" d="100"/>
          <a:sy n="81" d="100"/>
        </p:scale>
        <p:origin x="1694" y="5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_rels/viewProps.xml.rels><?xml version="1.0" encoding="UTF-8" standalone="yes"?>
<Relationships xmlns="http://schemas.openxmlformats.org/package/2006/relationships"><Relationship Id="rId1"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
          </a:p>
        </p:txBody>
      </p:sp>
      <p:sp>
        <p:nvSpPr>
          <p:cNvPr id="962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
          </a:p>
        </p:txBody>
      </p:sp>
      <p:sp>
        <p:nvSpPr>
          <p:cNvPr id="130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7A19201-2EE6-4B01-87EB-0E272A3E724C}"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7"/>
          <p:cNvSpPr>
            <a:spLocks noGrp="1" noChangeArrowheads="1"/>
          </p:cNvSpPr>
          <p:nvPr>
            <p:ph type="dt" sz="half" idx="10"/>
          </p:nvPr>
        </p:nvSpPr>
        <p:spPr>
          <a:ln/>
        </p:spPr>
        <p:txBody>
          <a:bodyPr/>
          <a:lstStyle>
            <a:lvl1pPr>
              <a:defRPr/>
            </a:lvl1pPr>
          </a:lstStyle>
          <a:p>
            <a:pPr>
              <a:defRPr/>
            </a:pPr>
            <a:endParaRPr lang="es-ES"/>
          </a:p>
        </p:txBody>
      </p:sp>
      <p:sp>
        <p:nvSpPr>
          <p:cNvPr id="5" name="Rectangle 28"/>
          <p:cNvSpPr>
            <a:spLocks noGrp="1" noChangeArrowheads="1"/>
          </p:cNvSpPr>
          <p:nvPr>
            <p:ph type="ftr" sz="quarter" idx="11"/>
          </p:nvPr>
        </p:nvSpPr>
        <p:spPr>
          <a:ln/>
        </p:spPr>
        <p:txBody>
          <a:bodyPr/>
          <a:lstStyle>
            <a:lvl1pPr>
              <a:defRPr/>
            </a:lvl1pPr>
          </a:lstStyle>
          <a:p>
            <a:pPr>
              <a:defRPr/>
            </a:pPr>
            <a:endParaRPr lang="es-ES"/>
          </a:p>
        </p:txBody>
      </p:sp>
      <p:sp>
        <p:nvSpPr>
          <p:cNvPr id="6" name="Rectangle 29"/>
          <p:cNvSpPr>
            <a:spLocks noGrp="1" noChangeArrowheads="1"/>
          </p:cNvSpPr>
          <p:nvPr>
            <p:ph type="sldNum" sz="quarter" idx="12"/>
          </p:nvPr>
        </p:nvSpPr>
        <p:spPr>
          <a:ln/>
        </p:spPr>
        <p:txBody>
          <a:bodyPr/>
          <a:lstStyle>
            <a:lvl1pPr>
              <a:defRPr/>
            </a:lvl1pPr>
          </a:lstStyle>
          <a:p>
            <a:pPr>
              <a:defRPr/>
            </a:pPr>
            <a:fld id="{19760496-BD58-42F2-90F4-2612CCFDB4E4}"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38963" y="112713"/>
            <a:ext cx="2006600" cy="6592887"/>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914400" y="112713"/>
            <a:ext cx="5872163" cy="65928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7"/>
          <p:cNvSpPr>
            <a:spLocks noGrp="1" noChangeArrowheads="1"/>
          </p:cNvSpPr>
          <p:nvPr>
            <p:ph type="dt" sz="half" idx="10"/>
          </p:nvPr>
        </p:nvSpPr>
        <p:spPr>
          <a:ln/>
        </p:spPr>
        <p:txBody>
          <a:bodyPr/>
          <a:lstStyle>
            <a:lvl1pPr>
              <a:defRPr/>
            </a:lvl1pPr>
          </a:lstStyle>
          <a:p>
            <a:pPr>
              <a:defRPr/>
            </a:pPr>
            <a:endParaRPr lang="es-ES"/>
          </a:p>
        </p:txBody>
      </p:sp>
      <p:sp>
        <p:nvSpPr>
          <p:cNvPr id="5" name="Rectangle 28"/>
          <p:cNvSpPr>
            <a:spLocks noGrp="1" noChangeArrowheads="1"/>
          </p:cNvSpPr>
          <p:nvPr>
            <p:ph type="ftr" sz="quarter" idx="11"/>
          </p:nvPr>
        </p:nvSpPr>
        <p:spPr>
          <a:ln/>
        </p:spPr>
        <p:txBody>
          <a:bodyPr/>
          <a:lstStyle>
            <a:lvl1pPr>
              <a:defRPr/>
            </a:lvl1pPr>
          </a:lstStyle>
          <a:p>
            <a:pPr>
              <a:defRPr/>
            </a:pPr>
            <a:endParaRPr lang="es-ES"/>
          </a:p>
        </p:txBody>
      </p:sp>
      <p:sp>
        <p:nvSpPr>
          <p:cNvPr id="6" name="Rectangle 29"/>
          <p:cNvSpPr>
            <a:spLocks noGrp="1" noChangeArrowheads="1"/>
          </p:cNvSpPr>
          <p:nvPr>
            <p:ph type="sldNum" sz="quarter" idx="12"/>
          </p:nvPr>
        </p:nvSpPr>
        <p:spPr>
          <a:ln/>
        </p:spPr>
        <p:txBody>
          <a:bodyPr/>
          <a:lstStyle>
            <a:lvl1pPr>
              <a:defRPr/>
            </a:lvl1pPr>
          </a:lstStyle>
          <a:p>
            <a:pPr>
              <a:defRPr/>
            </a:pPr>
            <a:fld id="{660655B3-B33E-44A7-A2E9-5FF1A9E436E1}"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914400" y="112713"/>
            <a:ext cx="8031163" cy="1143000"/>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914400" y="1447800"/>
            <a:ext cx="3938588"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05388" y="1447800"/>
            <a:ext cx="3940175"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27"/>
          <p:cNvSpPr>
            <a:spLocks noGrp="1" noChangeArrowheads="1"/>
          </p:cNvSpPr>
          <p:nvPr>
            <p:ph type="dt" sz="half" idx="10"/>
          </p:nvPr>
        </p:nvSpPr>
        <p:spPr>
          <a:ln/>
        </p:spPr>
        <p:txBody>
          <a:bodyPr/>
          <a:lstStyle>
            <a:lvl1pPr>
              <a:defRPr/>
            </a:lvl1pPr>
          </a:lstStyle>
          <a:p>
            <a:pPr>
              <a:defRPr/>
            </a:pPr>
            <a:endParaRPr lang="es-ES"/>
          </a:p>
        </p:txBody>
      </p:sp>
      <p:sp>
        <p:nvSpPr>
          <p:cNvPr id="6" name="Rectangle 28"/>
          <p:cNvSpPr>
            <a:spLocks noGrp="1" noChangeArrowheads="1"/>
          </p:cNvSpPr>
          <p:nvPr>
            <p:ph type="ftr" sz="quarter" idx="11"/>
          </p:nvPr>
        </p:nvSpPr>
        <p:spPr>
          <a:ln/>
        </p:spPr>
        <p:txBody>
          <a:bodyPr/>
          <a:lstStyle>
            <a:lvl1pPr>
              <a:defRPr/>
            </a:lvl1pPr>
          </a:lstStyle>
          <a:p>
            <a:pPr>
              <a:defRPr/>
            </a:pPr>
            <a:endParaRPr lang="es-ES"/>
          </a:p>
        </p:txBody>
      </p:sp>
      <p:sp>
        <p:nvSpPr>
          <p:cNvPr id="7" name="Rectangle 29"/>
          <p:cNvSpPr>
            <a:spLocks noGrp="1" noChangeArrowheads="1"/>
          </p:cNvSpPr>
          <p:nvPr>
            <p:ph type="sldNum" sz="quarter" idx="12"/>
          </p:nvPr>
        </p:nvSpPr>
        <p:spPr>
          <a:ln/>
        </p:spPr>
        <p:txBody>
          <a:bodyPr/>
          <a:lstStyle>
            <a:lvl1pPr>
              <a:defRPr/>
            </a:lvl1pPr>
          </a:lstStyle>
          <a:p>
            <a:pPr>
              <a:defRPr/>
            </a:pPr>
            <a:fld id="{B6F9BBFD-C5CB-4E15-97E5-571C1CA622CC}"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27"/>
          <p:cNvSpPr>
            <a:spLocks noGrp="1" noChangeArrowheads="1"/>
          </p:cNvSpPr>
          <p:nvPr>
            <p:ph type="dt" sz="half" idx="10"/>
          </p:nvPr>
        </p:nvSpPr>
        <p:spPr>
          <a:ln/>
        </p:spPr>
        <p:txBody>
          <a:bodyPr/>
          <a:lstStyle>
            <a:lvl1pPr>
              <a:defRPr/>
            </a:lvl1pPr>
          </a:lstStyle>
          <a:p>
            <a:pPr>
              <a:defRPr/>
            </a:pPr>
            <a:endParaRPr lang="es-ES"/>
          </a:p>
        </p:txBody>
      </p:sp>
      <p:sp>
        <p:nvSpPr>
          <p:cNvPr id="5" name="Rectangle 28"/>
          <p:cNvSpPr>
            <a:spLocks noGrp="1" noChangeArrowheads="1"/>
          </p:cNvSpPr>
          <p:nvPr>
            <p:ph type="ftr" sz="quarter" idx="11"/>
          </p:nvPr>
        </p:nvSpPr>
        <p:spPr>
          <a:ln/>
        </p:spPr>
        <p:txBody>
          <a:bodyPr/>
          <a:lstStyle>
            <a:lvl1pPr>
              <a:defRPr/>
            </a:lvl1pPr>
          </a:lstStyle>
          <a:p>
            <a:pPr>
              <a:defRPr/>
            </a:pPr>
            <a:endParaRPr lang="es-ES"/>
          </a:p>
        </p:txBody>
      </p:sp>
      <p:sp>
        <p:nvSpPr>
          <p:cNvPr id="6" name="Rectangle 29"/>
          <p:cNvSpPr>
            <a:spLocks noGrp="1" noChangeArrowheads="1"/>
          </p:cNvSpPr>
          <p:nvPr>
            <p:ph type="sldNum" sz="quarter" idx="12"/>
          </p:nvPr>
        </p:nvSpPr>
        <p:spPr>
          <a:ln/>
        </p:spPr>
        <p:txBody>
          <a:bodyPr/>
          <a:lstStyle>
            <a:lvl1pPr>
              <a:defRPr/>
            </a:lvl1pPr>
          </a:lstStyle>
          <a:p>
            <a:pPr>
              <a:defRPr/>
            </a:pPr>
            <a:fld id="{47D955F6-6DC7-4309-AF12-7797439D440C}"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914400" y="1447800"/>
            <a:ext cx="3938588"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05388" y="1447800"/>
            <a:ext cx="394017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27"/>
          <p:cNvSpPr>
            <a:spLocks noGrp="1" noChangeArrowheads="1"/>
          </p:cNvSpPr>
          <p:nvPr>
            <p:ph type="dt" sz="half" idx="10"/>
          </p:nvPr>
        </p:nvSpPr>
        <p:spPr>
          <a:ln/>
        </p:spPr>
        <p:txBody>
          <a:bodyPr/>
          <a:lstStyle>
            <a:lvl1pPr>
              <a:defRPr/>
            </a:lvl1pPr>
          </a:lstStyle>
          <a:p>
            <a:pPr>
              <a:defRPr/>
            </a:pPr>
            <a:endParaRPr lang="es-ES"/>
          </a:p>
        </p:txBody>
      </p:sp>
      <p:sp>
        <p:nvSpPr>
          <p:cNvPr id="6" name="Rectangle 28"/>
          <p:cNvSpPr>
            <a:spLocks noGrp="1" noChangeArrowheads="1"/>
          </p:cNvSpPr>
          <p:nvPr>
            <p:ph type="ftr" sz="quarter" idx="11"/>
          </p:nvPr>
        </p:nvSpPr>
        <p:spPr>
          <a:ln/>
        </p:spPr>
        <p:txBody>
          <a:bodyPr/>
          <a:lstStyle>
            <a:lvl1pPr>
              <a:defRPr/>
            </a:lvl1pPr>
          </a:lstStyle>
          <a:p>
            <a:pPr>
              <a:defRPr/>
            </a:pPr>
            <a:endParaRPr lang="es-ES"/>
          </a:p>
        </p:txBody>
      </p:sp>
      <p:sp>
        <p:nvSpPr>
          <p:cNvPr id="7" name="Rectangle 29"/>
          <p:cNvSpPr>
            <a:spLocks noGrp="1" noChangeArrowheads="1"/>
          </p:cNvSpPr>
          <p:nvPr>
            <p:ph type="sldNum" sz="quarter" idx="12"/>
          </p:nvPr>
        </p:nvSpPr>
        <p:spPr>
          <a:ln/>
        </p:spPr>
        <p:txBody>
          <a:bodyPr/>
          <a:lstStyle>
            <a:lvl1pPr>
              <a:defRPr/>
            </a:lvl1pPr>
          </a:lstStyle>
          <a:p>
            <a:pPr>
              <a:defRPr/>
            </a:pPr>
            <a:fld id="{F3842A99-CFB5-46D4-8EE7-7D79F849FDBB}"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27"/>
          <p:cNvSpPr>
            <a:spLocks noGrp="1" noChangeArrowheads="1"/>
          </p:cNvSpPr>
          <p:nvPr>
            <p:ph type="dt" sz="half" idx="10"/>
          </p:nvPr>
        </p:nvSpPr>
        <p:spPr>
          <a:ln/>
        </p:spPr>
        <p:txBody>
          <a:bodyPr/>
          <a:lstStyle>
            <a:lvl1pPr>
              <a:defRPr/>
            </a:lvl1pPr>
          </a:lstStyle>
          <a:p>
            <a:pPr>
              <a:defRPr/>
            </a:pPr>
            <a:endParaRPr lang="es-ES"/>
          </a:p>
        </p:txBody>
      </p:sp>
      <p:sp>
        <p:nvSpPr>
          <p:cNvPr id="8" name="Rectangle 28"/>
          <p:cNvSpPr>
            <a:spLocks noGrp="1" noChangeArrowheads="1"/>
          </p:cNvSpPr>
          <p:nvPr>
            <p:ph type="ftr" sz="quarter" idx="11"/>
          </p:nvPr>
        </p:nvSpPr>
        <p:spPr>
          <a:ln/>
        </p:spPr>
        <p:txBody>
          <a:bodyPr/>
          <a:lstStyle>
            <a:lvl1pPr>
              <a:defRPr/>
            </a:lvl1pPr>
          </a:lstStyle>
          <a:p>
            <a:pPr>
              <a:defRPr/>
            </a:pPr>
            <a:endParaRPr lang="es-ES"/>
          </a:p>
        </p:txBody>
      </p:sp>
      <p:sp>
        <p:nvSpPr>
          <p:cNvPr id="9" name="Rectangle 29"/>
          <p:cNvSpPr>
            <a:spLocks noGrp="1" noChangeArrowheads="1"/>
          </p:cNvSpPr>
          <p:nvPr>
            <p:ph type="sldNum" sz="quarter" idx="12"/>
          </p:nvPr>
        </p:nvSpPr>
        <p:spPr>
          <a:ln/>
        </p:spPr>
        <p:txBody>
          <a:bodyPr/>
          <a:lstStyle>
            <a:lvl1pPr>
              <a:defRPr/>
            </a:lvl1pPr>
          </a:lstStyle>
          <a:p>
            <a:pPr>
              <a:defRPr/>
            </a:pPr>
            <a:fld id="{8CD9D0ED-1B8F-48BE-8FAB-43B3B77FDC7D}"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27"/>
          <p:cNvSpPr>
            <a:spLocks noGrp="1" noChangeArrowheads="1"/>
          </p:cNvSpPr>
          <p:nvPr>
            <p:ph type="dt" sz="half" idx="10"/>
          </p:nvPr>
        </p:nvSpPr>
        <p:spPr>
          <a:ln/>
        </p:spPr>
        <p:txBody>
          <a:bodyPr/>
          <a:lstStyle>
            <a:lvl1pPr>
              <a:defRPr/>
            </a:lvl1pPr>
          </a:lstStyle>
          <a:p>
            <a:pPr>
              <a:defRPr/>
            </a:pPr>
            <a:endParaRPr lang="es-ES"/>
          </a:p>
        </p:txBody>
      </p:sp>
      <p:sp>
        <p:nvSpPr>
          <p:cNvPr id="4" name="Rectangle 28"/>
          <p:cNvSpPr>
            <a:spLocks noGrp="1" noChangeArrowheads="1"/>
          </p:cNvSpPr>
          <p:nvPr>
            <p:ph type="ftr" sz="quarter" idx="11"/>
          </p:nvPr>
        </p:nvSpPr>
        <p:spPr>
          <a:ln/>
        </p:spPr>
        <p:txBody>
          <a:bodyPr/>
          <a:lstStyle>
            <a:lvl1pPr>
              <a:defRPr/>
            </a:lvl1pPr>
          </a:lstStyle>
          <a:p>
            <a:pPr>
              <a:defRPr/>
            </a:pPr>
            <a:endParaRPr lang="es-ES"/>
          </a:p>
        </p:txBody>
      </p:sp>
      <p:sp>
        <p:nvSpPr>
          <p:cNvPr id="5" name="Rectangle 29"/>
          <p:cNvSpPr>
            <a:spLocks noGrp="1" noChangeArrowheads="1"/>
          </p:cNvSpPr>
          <p:nvPr>
            <p:ph type="sldNum" sz="quarter" idx="12"/>
          </p:nvPr>
        </p:nvSpPr>
        <p:spPr>
          <a:ln/>
        </p:spPr>
        <p:txBody>
          <a:bodyPr/>
          <a:lstStyle>
            <a:lvl1pPr>
              <a:defRPr/>
            </a:lvl1pPr>
          </a:lstStyle>
          <a:p>
            <a:pPr>
              <a:defRPr/>
            </a:pPr>
            <a:fld id="{852654A4-A7EB-4461-9412-B9B7AA94B524}"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s-ES"/>
          </a:p>
        </p:txBody>
      </p:sp>
      <p:sp>
        <p:nvSpPr>
          <p:cNvPr id="3" name="Rectangle 28"/>
          <p:cNvSpPr>
            <a:spLocks noGrp="1" noChangeArrowheads="1"/>
          </p:cNvSpPr>
          <p:nvPr>
            <p:ph type="ftr" sz="quarter" idx="11"/>
          </p:nvPr>
        </p:nvSpPr>
        <p:spPr>
          <a:ln/>
        </p:spPr>
        <p:txBody>
          <a:bodyPr/>
          <a:lstStyle>
            <a:lvl1pPr>
              <a:defRPr/>
            </a:lvl1pPr>
          </a:lstStyle>
          <a:p>
            <a:pPr>
              <a:defRPr/>
            </a:pPr>
            <a:endParaRPr lang="es-ES"/>
          </a:p>
        </p:txBody>
      </p:sp>
      <p:sp>
        <p:nvSpPr>
          <p:cNvPr id="4" name="Rectangle 29"/>
          <p:cNvSpPr>
            <a:spLocks noGrp="1" noChangeArrowheads="1"/>
          </p:cNvSpPr>
          <p:nvPr>
            <p:ph type="sldNum" sz="quarter" idx="12"/>
          </p:nvPr>
        </p:nvSpPr>
        <p:spPr>
          <a:ln/>
        </p:spPr>
        <p:txBody>
          <a:bodyPr/>
          <a:lstStyle>
            <a:lvl1pPr>
              <a:defRPr/>
            </a:lvl1pPr>
          </a:lstStyle>
          <a:p>
            <a:pPr>
              <a:defRPr/>
            </a:pPr>
            <a:fld id="{B5C743BC-C0B2-4D3F-9FA0-72EDC4609E6E}"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7"/>
          <p:cNvSpPr>
            <a:spLocks noGrp="1" noChangeArrowheads="1"/>
          </p:cNvSpPr>
          <p:nvPr>
            <p:ph type="dt" sz="half" idx="10"/>
          </p:nvPr>
        </p:nvSpPr>
        <p:spPr>
          <a:ln/>
        </p:spPr>
        <p:txBody>
          <a:bodyPr/>
          <a:lstStyle>
            <a:lvl1pPr>
              <a:defRPr/>
            </a:lvl1pPr>
          </a:lstStyle>
          <a:p>
            <a:pPr>
              <a:defRPr/>
            </a:pPr>
            <a:endParaRPr lang="es-ES"/>
          </a:p>
        </p:txBody>
      </p:sp>
      <p:sp>
        <p:nvSpPr>
          <p:cNvPr id="6" name="Rectangle 28"/>
          <p:cNvSpPr>
            <a:spLocks noGrp="1" noChangeArrowheads="1"/>
          </p:cNvSpPr>
          <p:nvPr>
            <p:ph type="ftr" sz="quarter" idx="11"/>
          </p:nvPr>
        </p:nvSpPr>
        <p:spPr>
          <a:ln/>
        </p:spPr>
        <p:txBody>
          <a:bodyPr/>
          <a:lstStyle>
            <a:lvl1pPr>
              <a:defRPr/>
            </a:lvl1pPr>
          </a:lstStyle>
          <a:p>
            <a:pPr>
              <a:defRPr/>
            </a:pPr>
            <a:endParaRPr lang="es-ES"/>
          </a:p>
        </p:txBody>
      </p:sp>
      <p:sp>
        <p:nvSpPr>
          <p:cNvPr id="7" name="Rectangle 29"/>
          <p:cNvSpPr>
            <a:spLocks noGrp="1" noChangeArrowheads="1"/>
          </p:cNvSpPr>
          <p:nvPr>
            <p:ph type="sldNum" sz="quarter" idx="12"/>
          </p:nvPr>
        </p:nvSpPr>
        <p:spPr>
          <a:ln/>
        </p:spPr>
        <p:txBody>
          <a:bodyPr/>
          <a:lstStyle>
            <a:lvl1pPr>
              <a:defRPr/>
            </a:lvl1pPr>
          </a:lstStyle>
          <a:p>
            <a:pPr>
              <a:defRPr/>
            </a:pPr>
            <a:fld id="{7DD4BA96-891E-4EEF-B474-32858C579F31}"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7"/>
          <p:cNvSpPr>
            <a:spLocks noGrp="1" noChangeArrowheads="1"/>
          </p:cNvSpPr>
          <p:nvPr>
            <p:ph type="dt" sz="half" idx="10"/>
          </p:nvPr>
        </p:nvSpPr>
        <p:spPr>
          <a:ln/>
        </p:spPr>
        <p:txBody>
          <a:bodyPr/>
          <a:lstStyle>
            <a:lvl1pPr>
              <a:defRPr/>
            </a:lvl1pPr>
          </a:lstStyle>
          <a:p>
            <a:pPr>
              <a:defRPr/>
            </a:pPr>
            <a:endParaRPr lang="es-ES"/>
          </a:p>
        </p:txBody>
      </p:sp>
      <p:sp>
        <p:nvSpPr>
          <p:cNvPr id="6" name="Rectangle 28"/>
          <p:cNvSpPr>
            <a:spLocks noGrp="1" noChangeArrowheads="1"/>
          </p:cNvSpPr>
          <p:nvPr>
            <p:ph type="ftr" sz="quarter" idx="11"/>
          </p:nvPr>
        </p:nvSpPr>
        <p:spPr>
          <a:ln/>
        </p:spPr>
        <p:txBody>
          <a:bodyPr/>
          <a:lstStyle>
            <a:lvl1pPr>
              <a:defRPr/>
            </a:lvl1pPr>
          </a:lstStyle>
          <a:p>
            <a:pPr>
              <a:defRPr/>
            </a:pPr>
            <a:endParaRPr lang="es-ES"/>
          </a:p>
        </p:txBody>
      </p:sp>
      <p:sp>
        <p:nvSpPr>
          <p:cNvPr id="7" name="Rectangle 29"/>
          <p:cNvSpPr>
            <a:spLocks noGrp="1" noChangeArrowheads="1"/>
          </p:cNvSpPr>
          <p:nvPr>
            <p:ph type="sldNum" sz="quarter" idx="12"/>
          </p:nvPr>
        </p:nvSpPr>
        <p:spPr>
          <a:ln/>
        </p:spPr>
        <p:txBody>
          <a:bodyPr/>
          <a:lstStyle>
            <a:lvl1pPr>
              <a:defRPr/>
            </a:lvl1pPr>
          </a:lstStyle>
          <a:p>
            <a:pPr>
              <a:defRPr/>
            </a:pPr>
            <a:fld id="{882C5A80-9B20-4141-8537-993D39E936EA}"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7"/>
          <p:cNvSpPr>
            <a:spLocks noGrp="1" noChangeArrowheads="1"/>
          </p:cNvSpPr>
          <p:nvPr>
            <p:ph type="dt" sz="half" idx="10"/>
          </p:nvPr>
        </p:nvSpPr>
        <p:spPr>
          <a:ln/>
        </p:spPr>
        <p:txBody>
          <a:bodyPr/>
          <a:lstStyle>
            <a:lvl1pPr>
              <a:defRPr/>
            </a:lvl1pPr>
          </a:lstStyle>
          <a:p>
            <a:pPr>
              <a:defRPr/>
            </a:pPr>
            <a:endParaRPr lang="es-ES"/>
          </a:p>
        </p:txBody>
      </p:sp>
      <p:sp>
        <p:nvSpPr>
          <p:cNvPr id="5" name="Rectangle 28"/>
          <p:cNvSpPr>
            <a:spLocks noGrp="1" noChangeArrowheads="1"/>
          </p:cNvSpPr>
          <p:nvPr>
            <p:ph type="ftr" sz="quarter" idx="11"/>
          </p:nvPr>
        </p:nvSpPr>
        <p:spPr>
          <a:ln/>
        </p:spPr>
        <p:txBody>
          <a:bodyPr/>
          <a:lstStyle>
            <a:lvl1pPr>
              <a:defRPr/>
            </a:lvl1pPr>
          </a:lstStyle>
          <a:p>
            <a:pPr>
              <a:defRPr/>
            </a:pPr>
            <a:endParaRPr lang="es-ES"/>
          </a:p>
        </p:txBody>
      </p:sp>
      <p:sp>
        <p:nvSpPr>
          <p:cNvPr id="6" name="Rectangle 29"/>
          <p:cNvSpPr>
            <a:spLocks noGrp="1" noChangeArrowheads="1"/>
          </p:cNvSpPr>
          <p:nvPr>
            <p:ph type="sldNum" sz="quarter" idx="12"/>
          </p:nvPr>
        </p:nvSpPr>
        <p:spPr>
          <a:ln/>
        </p:spPr>
        <p:txBody>
          <a:bodyPr/>
          <a:lstStyle>
            <a:lvl1pPr>
              <a:defRPr/>
            </a:lvl1pPr>
          </a:lstStyle>
          <a:p>
            <a:pPr>
              <a:defRPr/>
            </a:pPr>
            <a:fld id="{D7683DE8-6267-4620-8E9A-48E17D50717E}"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88900" y="-4763"/>
            <a:ext cx="1008063" cy="6858001"/>
            <a:chOff x="0" y="-3"/>
            <a:chExt cx="670" cy="4320"/>
          </a:xfrm>
        </p:grpSpPr>
        <p:grpSp>
          <p:nvGrpSpPr>
            <p:cNvPr id="1034"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9" y="-993"/>
                <a:ext cx="621" cy="5746"/>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es-ES">
                  <a:latin typeface="Times New Roman" pitchFamily="18" charset="0"/>
                </a:endParaRPr>
              </a:p>
            </p:txBody>
          </p:sp>
          <p:sp>
            <p:nvSpPr>
              <p:cNvPr id="3077" name="Freeform 5"/>
              <p:cNvSpPr>
                <a:spLocks/>
              </p:cNvSpPr>
              <p:nvPr/>
            </p:nvSpPr>
            <p:spPr bwMode="ltGray">
              <a:xfrm rot="-5400000">
                <a:off x="1324" y="1669"/>
                <a:ext cx="621"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s-ES">
                  <a:latin typeface="Times New Roman" pitchFamily="18" charset="0"/>
                </a:endParaRPr>
              </a:p>
            </p:txBody>
          </p:sp>
          <p:sp>
            <p:nvSpPr>
              <p:cNvPr id="3078" name="Freeform 6"/>
              <p:cNvSpPr>
                <a:spLocks/>
              </p:cNvSpPr>
              <p:nvPr/>
            </p:nvSpPr>
            <p:spPr bwMode="ltGray">
              <a:xfrm rot="-5400000">
                <a:off x="980" y="1669"/>
                <a:ext cx="621"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es-ES">
                  <a:latin typeface="Times New Roman" pitchFamily="18" charset="0"/>
                </a:endParaRPr>
              </a:p>
            </p:txBody>
          </p:sp>
          <p:sp>
            <p:nvSpPr>
              <p:cNvPr id="3079" name="Freeform 7"/>
              <p:cNvSpPr>
                <a:spLocks/>
              </p:cNvSpPr>
              <p:nvPr/>
            </p:nvSpPr>
            <p:spPr bwMode="ltGray">
              <a:xfrm rot="-5400000">
                <a:off x="-59" y="1753"/>
                <a:ext cx="621"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es-ES">
                  <a:latin typeface="Times New Roman" pitchFamily="18" charset="0"/>
                </a:endParaRPr>
              </a:p>
            </p:txBody>
          </p:sp>
          <p:sp>
            <p:nvSpPr>
              <p:cNvPr id="3080" name="Freeform 8"/>
              <p:cNvSpPr>
                <a:spLocks/>
              </p:cNvSpPr>
              <p:nvPr/>
            </p:nvSpPr>
            <p:spPr bwMode="ltGray">
              <a:xfrm rot="-5400000">
                <a:off x="665" y="1733"/>
                <a:ext cx="621"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es-ES">
                  <a:latin typeface="Times New Roman" pitchFamily="18" charset="0"/>
                </a:endParaRPr>
              </a:p>
            </p:txBody>
          </p:sp>
          <p:sp>
            <p:nvSpPr>
              <p:cNvPr id="3081" name="Freeform 9"/>
              <p:cNvSpPr>
                <a:spLocks/>
              </p:cNvSpPr>
              <p:nvPr/>
            </p:nvSpPr>
            <p:spPr bwMode="ltGray">
              <a:xfrm rot="-5400000">
                <a:off x="444" y="1699"/>
                <a:ext cx="621" cy="363"/>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s-ES">
                  <a:latin typeface="Times New Roman" pitchFamily="18" charset="0"/>
                </a:endParaRPr>
              </a:p>
            </p:txBody>
          </p:sp>
          <p:sp>
            <p:nvSpPr>
              <p:cNvPr id="3082" name="Freeform 10"/>
              <p:cNvSpPr>
                <a:spLocks/>
              </p:cNvSpPr>
              <p:nvPr/>
            </p:nvSpPr>
            <p:spPr bwMode="ltGray">
              <a:xfrm rot="-5400000">
                <a:off x="157" y="1727"/>
                <a:ext cx="630"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s-ES">
                  <a:latin typeface="Times New Roman" pitchFamily="18" charset="0"/>
                </a:endParaRPr>
              </a:p>
            </p:txBody>
          </p:sp>
          <p:sp>
            <p:nvSpPr>
              <p:cNvPr id="3083" name="Freeform 11"/>
              <p:cNvSpPr>
                <a:spLocks/>
              </p:cNvSpPr>
              <p:nvPr/>
            </p:nvSpPr>
            <p:spPr bwMode="ltGray">
              <a:xfrm rot="-5400000">
                <a:off x="3208" y="1665"/>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s-ES">
                  <a:latin typeface="Times New Roman" pitchFamily="18" charset="0"/>
                </a:endParaRPr>
              </a:p>
            </p:txBody>
          </p:sp>
          <p:sp>
            <p:nvSpPr>
              <p:cNvPr id="3084" name="Freeform 12"/>
              <p:cNvSpPr>
                <a:spLocks/>
              </p:cNvSpPr>
              <p:nvPr/>
            </p:nvSpPr>
            <p:spPr bwMode="ltGray">
              <a:xfrm rot="-5400000">
                <a:off x="2870"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es-ES">
                  <a:latin typeface="Times New Roman" pitchFamily="18" charset="0"/>
                </a:endParaRPr>
              </a:p>
            </p:txBody>
          </p:sp>
          <p:sp>
            <p:nvSpPr>
              <p:cNvPr id="3085" name="Freeform 13"/>
              <p:cNvSpPr>
                <a:spLocks/>
              </p:cNvSpPr>
              <p:nvPr/>
            </p:nvSpPr>
            <p:spPr bwMode="ltGray">
              <a:xfrm rot="-5400000">
                <a:off x="1830" y="1747"/>
                <a:ext cx="624"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es-ES">
                  <a:latin typeface="Times New Roman" pitchFamily="18" charset="0"/>
                </a:endParaRPr>
              </a:p>
            </p:txBody>
          </p:sp>
          <p:sp>
            <p:nvSpPr>
              <p:cNvPr id="3086" name="Freeform 14"/>
              <p:cNvSpPr>
                <a:spLocks/>
              </p:cNvSpPr>
              <p:nvPr/>
            </p:nvSpPr>
            <p:spPr bwMode="ltGray">
              <a:xfrm rot="-5400000">
                <a:off x="2549" y="1730"/>
                <a:ext cx="624"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es-ES">
                  <a:latin typeface="Times New Roman" pitchFamily="18" charset="0"/>
                </a:endParaRPr>
              </a:p>
            </p:txBody>
          </p:sp>
          <p:sp>
            <p:nvSpPr>
              <p:cNvPr id="3087" name="Freeform 15"/>
              <p:cNvSpPr>
                <a:spLocks/>
              </p:cNvSpPr>
              <p:nvPr/>
            </p:nvSpPr>
            <p:spPr bwMode="ltGray">
              <a:xfrm rot="-5400000">
                <a:off x="2330" y="1695"/>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s-ES">
                  <a:latin typeface="Times New Roman" pitchFamily="18" charset="0"/>
                </a:endParaRPr>
              </a:p>
            </p:txBody>
          </p:sp>
          <p:sp>
            <p:nvSpPr>
              <p:cNvPr id="3088" name="Freeform 16"/>
              <p:cNvSpPr>
                <a:spLocks/>
              </p:cNvSpPr>
              <p:nvPr/>
            </p:nvSpPr>
            <p:spPr bwMode="ltGray">
              <a:xfrm rot="-5400000">
                <a:off x="2043" y="1720"/>
                <a:ext cx="630"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es-ES">
                  <a:latin typeface="Times New Roman" pitchFamily="18" charset="0"/>
                </a:endParaRPr>
              </a:p>
            </p:txBody>
          </p:sp>
          <p:sp>
            <p:nvSpPr>
              <p:cNvPr id="3089" name="Freeform 17"/>
              <p:cNvSpPr>
                <a:spLocks/>
              </p:cNvSpPr>
              <p:nvPr/>
            </p:nvSpPr>
            <p:spPr bwMode="ltGray">
              <a:xfrm rot="-5400000">
                <a:off x="4075" y="1665"/>
                <a:ext cx="623"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es-ES">
                  <a:latin typeface="Times New Roman" pitchFamily="18" charset="0"/>
                </a:endParaRPr>
              </a:p>
            </p:txBody>
          </p:sp>
          <p:sp>
            <p:nvSpPr>
              <p:cNvPr id="3090" name="Freeform 18"/>
              <p:cNvSpPr>
                <a:spLocks/>
              </p:cNvSpPr>
              <p:nvPr/>
            </p:nvSpPr>
            <p:spPr bwMode="ltGray">
              <a:xfrm rot="-5400000">
                <a:off x="3731" y="1664"/>
                <a:ext cx="623"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es-ES">
                  <a:latin typeface="Times New Roman" pitchFamily="18" charset="0"/>
                </a:endParaRPr>
              </a:p>
            </p:txBody>
          </p:sp>
          <p:sp>
            <p:nvSpPr>
              <p:cNvPr id="3091" name="Freeform 19"/>
              <p:cNvSpPr>
                <a:spLocks/>
              </p:cNvSpPr>
              <p:nvPr/>
            </p:nvSpPr>
            <p:spPr bwMode="ltGray">
              <a:xfrm rot="-5400000">
                <a:off x="4581"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es-ES">
                  <a:latin typeface="Times New Roman" pitchFamily="18" charset="0"/>
                </a:endParaRPr>
              </a:p>
            </p:txBody>
          </p:sp>
          <p:sp>
            <p:nvSpPr>
              <p:cNvPr id="3092" name="Freeform 20"/>
              <p:cNvSpPr>
                <a:spLocks/>
              </p:cNvSpPr>
              <p:nvPr/>
            </p:nvSpPr>
            <p:spPr bwMode="ltGray">
              <a:xfrm>
                <a:off x="5467" y="1558"/>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es-ES">
                  <a:latin typeface="Times New Roman" pitchFamily="18" charset="0"/>
                </a:endParaRPr>
              </a:p>
            </p:txBody>
          </p:sp>
          <p:sp>
            <p:nvSpPr>
              <p:cNvPr id="3093" name="Freeform 21"/>
              <p:cNvSpPr>
                <a:spLocks/>
              </p:cNvSpPr>
              <p:nvPr/>
            </p:nvSpPr>
            <p:spPr bwMode="ltGray">
              <a:xfrm rot="-5400000">
                <a:off x="5081" y="1692"/>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s-ES">
                  <a:latin typeface="Times New Roman" pitchFamily="18" charset="0"/>
                </a:endParaRPr>
              </a:p>
            </p:txBody>
          </p:sp>
          <p:sp>
            <p:nvSpPr>
              <p:cNvPr id="3094" name="Freeform 22"/>
              <p:cNvSpPr>
                <a:spLocks/>
              </p:cNvSpPr>
              <p:nvPr/>
            </p:nvSpPr>
            <p:spPr bwMode="ltGray">
              <a:xfrm rot="-5400000">
                <a:off x="4793" y="1717"/>
                <a:ext cx="630"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s-ES">
                  <a:latin typeface="Times New Roman" pitchFamily="18" charset="0"/>
                </a:endParaRPr>
              </a:p>
            </p:txBody>
          </p:sp>
        </p:grpSp>
        <p:sp>
          <p:nvSpPr>
            <p:cNvPr id="3095" name="Freeform 23"/>
            <p:cNvSpPr>
              <a:spLocks/>
            </p:cNvSpPr>
            <p:nvPr/>
          </p:nvSpPr>
          <p:spPr bwMode="ltGray">
            <a:xfrm rot="16200000" flipH="1">
              <a:off x="-1954" y="1951"/>
              <a:ext cx="4320" cy="411"/>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pPr>
                <a:defRPr/>
              </a:pPr>
              <a:endParaRPr lang="es-ES">
                <a:latin typeface="Times New Roman" pitchFamily="18" charset="0"/>
              </a:endParaRPr>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pPr>
                <a:defRPr/>
              </a:pPr>
              <a:endParaRPr lang="es-ES">
                <a:latin typeface="Times New Roman" pitchFamily="18" charset="0"/>
              </a:endParaRPr>
            </a:p>
          </p:txBody>
        </p:sp>
      </p:grpSp>
      <p:sp>
        <p:nvSpPr>
          <p:cNvPr id="1027" name="Rectangle 25"/>
          <p:cNvSpPr>
            <a:spLocks noGrp="1" noChangeArrowheads="1"/>
          </p:cNvSpPr>
          <p:nvPr>
            <p:ph type="title"/>
          </p:nvPr>
        </p:nvSpPr>
        <p:spPr bwMode="auto">
          <a:xfrm>
            <a:off x="914400" y="112713"/>
            <a:ext cx="803116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1028" name="Rectangle 26"/>
          <p:cNvSpPr>
            <a:spLocks noGrp="1" noChangeArrowheads="1"/>
          </p:cNvSpPr>
          <p:nvPr>
            <p:ph type="body" idx="1"/>
          </p:nvPr>
        </p:nvSpPr>
        <p:spPr bwMode="auto">
          <a:xfrm>
            <a:off x="914400" y="1447800"/>
            <a:ext cx="8031163"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09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endParaRPr lang="es-ES"/>
          </a:p>
        </p:txBody>
      </p:sp>
      <p:sp>
        <p:nvSpPr>
          <p:cNvPr id="31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s-ES"/>
          </a:p>
        </p:txBody>
      </p:sp>
      <p:sp>
        <p:nvSpPr>
          <p:cNvPr id="3101" name="Rectangle 29"/>
          <p:cNvSpPr>
            <a:spLocks noGrp="1" noChangeArrowheads="1"/>
          </p:cNvSpPr>
          <p:nvPr>
            <p:ph type="sldNum" sz="quarter" idx="4"/>
          </p:nvPr>
        </p:nvSpPr>
        <p:spPr bwMode="auto">
          <a:xfrm>
            <a:off x="7043738" y="6592888"/>
            <a:ext cx="1905000" cy="239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000" b="1">
                <a:latin typeface="+mn-lt"/>
              </a:defRPr>
            </a:lvl1pPr>
          </a:lstStyle>
          <a:p>
            <a:pPr>
              <a:defRPr/>
            </a:pPr>
            <a:fld id="{0DC525F1-0DA7-4F63-8C05-AED5ED3678CC}" type="slidenum">
              <a:rPr lang="es-ES"/>
              <a:pPr>
                <a:defRPr/>
              </a:pPr>
              <a:t>‹Nº›</a:t>
            </a:fld>
            <a:endParaRPr lang="es-ES"/>
          </a:p>
        </p:txBody>
      </p:sp>
      <p:sp>
        <p:nvSpPr>
          <p:cNvPr id="3102" name="Rectangle 30"/>
          <p:cNvSpPr>
            <a:spLocks noChangeArrowheads="1"/>
          </p:cNvSpPr>
          <p:nvPr userDrawn="1"/>
        </p:nvSpPr>
        <p:spPr bwMode="auto">
          <a:xfrm>
            <a:off x="914400" y="1296988"/>
            <a:ext cx="8077200" cy="74612"/>
          </a:xfrm>
          <a:prstGeom prst="rect">
            <a:avLst/>
          </a:prstGeom>
          <a:solidFill>
            <a:schemeClr val="accent1"/>
          </a:solidFill>
          <a:ln w="9525">
            <a:noFill/>
            <a:miter lim="800000"/>
            <a:headEnd/>
            <a:tailEnd/>
          </a:ln>
          <a:effectLst/>
        </p:spPr>
        <p:txBody>
          <a:bodyPr wrap="none" anchor="ctr"/>
          <a:lstStyle/>
          <a:p>
            <a:pPr>
              <a:defRPr/>
            </a:pPr>
            <a:endParaRPr lang="es-ES">
              <a:latin typeface="Times New Roman" pitchFamily="18" charset="0"/>
            </a:endParaRPr>
          </a:p>
        </p:txBody>
      </p:sp>
      <p:sp>
        <p:nvSpPr>
          <p:cNvPr id="3104" name="Text Box 32"/>
          <p:cNvSpPr txBox="1">
            <a:spLocks noChangeArrowheads="1"/>
          </p:cNvSpPr>
          <p:nvPr userDrawn="1"/>
        </p:nvSpPr>
        <p:spPr bwMode="auto">
          <a:xfrm>
            <a:off x="930275" y="6624638"/>
            <a:ext cx="2590800" cy="244475"/>
          </a:xfrm>
          <a:prstGeom prst="rect">
            <a:avLst/>
          </a:prstGeom>
          <a:noFill/>
          <a:ln w="9525">
            <a:noFill/>
            <a:miter lim="800000"/>
            <a:headEnd/>
            <a:tailEnd/>
          </a:ln>
          <a:effectLst/>
        </p:spPr>
        <p:txBody>
          <a:bodyPr>
            <a:spAutoFit/>
          </a:bodyPr>
          <a:lstStyle/>
          <a:p>
            <a:pPr>
              <a:spcBef>
                <a:spcPct val="50000"/>
              </a:spcBef>
              <a:defRPr/>
            </a:pPr>
            <a:r>
              <a:rPr lang="es-MX" sz="1000" b="1">
                <a:solidFill>
                  <a:srgbClr val="777777"/>
                </a:solidFill>
                <a:latin typeface="Verdana" pitchFamily="34" charset="0"/>
              </a:rPr>
              <a:t>M.C. Daniel Esparza Soto</a:t>
            </a:r>
            <a:endParaRPr lang="es-ES" sz="1000" b="1">
              <a:solidFill>
                <a:srgbClr val="777777"/>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
        <a:defRPr sz="2800">
          <a:solidFill>
            <a:schemeClr val="tx1"/>
          </a:solidFill>
          <a:latin typeface="+mn-lt"/>
          <a:ea typeface="+mn-ea"/>
          <a:cs typeface="+mn-cs"/>
        </a:defRPr>
      </a:lvl1pPr>
      <a:lvl2pPr marL="760413" indent="-285750" algn="l" rtl="0" eaLnBrk="0" fontAlgn="base" hangingPunct="0">
        <a:spcBef>
          <a:spcPct val="20000"/>
        </a:spcBef>
        <a:spcAft>
          <a:spcPct val="0"/>
        </a:spcAft>
        <a:buChar char="–"/>
        <a:defRPr sz="2000">
          <a:solidFill>
            <a:schemeClr val="tx1"/>
          </a:solidFill>
          <a:latin typeface="+mn-lt"/>
        </a:defRPr>
      </a:lvl2pPr>
      <a:lvl3pPr marL="1179513"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s-ES" b="0">
                <a:solidFill>
                  <a:srgbClr val="4B4B96"/>
                </a:solidFill>
                <a:cs typeface="Times New Roman" charset="0"/>
              </a:rPr>
              <a:t>3. Metodologías de diseño de Almacenes de Datos.</a:t>
            </a:r>
            <a:endParaRPr lang="es-ES">
              <a:solidFill>
                <a:srgbClr val="4B4B96"/>
              </a:solidFill>
              <a:cs typeface="Times New Roman" charset="0"/>
            </a:endParaRPr>
          </a:p>
        </p:txBody>
      </p:sp>
      <p:sp>
        <p:nvSpPr>
          <p:cNvPr id="75779" name="Rectangle 3"/>
          <p:cNvSpPr>
            <a:spLocks noGrp="1" noChangeArrowheads="1"/>
          </p:cNvSpPr>
          <p:nvPr>
            <p:ph type="body" idx="1"/>
          </p:nvPr>
        </p:nvSpPr>
        <p:spPr/>
        <p:txBody>
          <a:bodyPr/>
          <a:lstStyle/>
          <a:p>
            <a:pPr marL="0" indent="0">
              <a:buFont typeface="Wingdings" pitchFamily="2" charset="2"/>
              <a:buNone/>
            </a:pPr>
            <a:r>
              <a:rPr lang="es-ES" dirty="0">
                <a:solidFill>
                  <a:srgbClr val="4B4B96"/>
                </a:solidFill>
                <a:cs typeface="Times New Roman" charset="0"/>
              </a:rPr>
              <a:t>3.1. Estado del Arte.</a:t>
            </a:r>
            <a:endParaRPr lang="es-ES" b="1" dirty="0">
              <a:solidFill>
                <a:srgbClr val="4B4B96"/>
              </a:solidFill>
              <a:cs typeface="Times New Roman" charset="0"/>
            </a:endParaRPr>
          </a:p>
          <a:p>
            <a:pPr marL="0" indent="0">
              <a:buFont typeface="Wingdings" pitchFamily="2" charset="2"/>
              <a:buNone/>
            </a:pPr>
            <a:r>
              <a:rPr lang="es-ES" dirty="0">
                <a:solidFill>
                  <a:srgbClr val="4B4B96"/>
                </a:solidFill>
                <a:cs typeface="Times New Roman" charset="0"/>
              </a:rPr>
              <a:t>3.2 Revisión de Modelos de datos multidimensionales Dimensiones.</a:t>
            </a:r>
            <a:endParaRPr lang="es-ES" b="1" dirty="0">
              <a:solidFill>
                <a:srgbClr val="4B4B96"/>
              </a:solidFill>
              <a:cs typeface="Times New Roman" charset="0"/>
            </a:endParaRPr>
          </a:p>
          <a:p>
            <a:pPr marL="0" indent="0">
              <a:buFont typeface="Wingdings" pitchFamily="2" charset="2"/>
              <a:buNone/>
            </a:pPr>
            <a:r>
              <a:rPr lang="es-MX" dirty="0">
                <a:solidFill>
                  <a:srgbClr val="4B4B96"/>
                </a:solidFill>
                <a:cs typeface="Times New Roman" charset="0"/>
              </a:rPr>
              <a:t>	</a:t>
            </a:r>
            <a:r>
              <a:rPr lang="es-ES" dirty="0">
                <a:solidFill>
                  <a:srgbClr val="4B4B96"/>
                </a:solidFill>
                <a:cs typeface="Times New Roman" charset="0"/>
              </a:rPr>
              <a:t>3.2.1 Multidimensional </a:t>
            </a:r>
            <a:r>
              <a:rPr lang="es-ES" dirty="0" err="1">
                <a:solidFill>
                  <a:srgbClr val="4B4B96"/>
                </a:solidFill>
                <a:cs typeface="Times New Roman" charset="0"/>
              </a:rPr>
              <a:t>Fact</a:t>
            </a:r>
            <a:r>
              <a:rPr lang="es-ES" dirty="0">
                <a:solidFill>
                  <a:srgbClr val="4B4B96"/>
                </a:solidFill>
                <a:cs typeface="Times New Roman" charset="0"/>
              </a:rPr>
              <a:t> </a:t>
            </a:r>
            <a:r>
              <a:rPr lang="es-ES" dirty="0" err="1">
                <a:solidFill>
                  <a:srgbClr val="4B4B96"/>
                </a:solidFill>
                <a:cs typeface="Times New Roman" charset="0"/>
              </a:rPr>
              <a:t>Model</a:t>
            </a:r>
            <a:r>
              <a:rPr lang="es-ES" dirty="0">
                <a:solidFill>
                  <a:srgbClr val="4B4B96"/>
                </a:solidFill>
                <a:cs typeface="Times New Roman" charset="0"/>
              </a:rPr>
              <a:t> (DFM).</a:t>
            </a:r>
            <a:endParaRPr lang="es-ES" b="1" dirty="0">
              <a:solidFill>
                <a:srgbClr val="4B4B96"/>
              </a:solidFill>
              <a:cs typeface="Times New Roman" charset="0"/>
            </a:endParaRPr>
          </a:p>
          <a:p>
            <a:pPr marL="0" indent="0">
              <a:buFont typeface="Wingdings" pitchFamily="2" charset="2"/>
              <a:buNone/>
            </a:pPr>
            <a:r>
              <a:rPr lang="es-ES" dirty="0">
                <a:solidFill>
                  <a:srgbClr val="4B4B96"/>
                </a:solidFill>
                <a:cs typeface="Times New Roman" charset="0"/>
              </a:rPr>
              <a:t> </a:t>
            </a:r>
            <a:r>
              <a:rPr lang="es-MX" dirty="0">
                <a:solidFill>
                  <a:srgbClr val="4B4B96"/>
                </a:solidFill>
                <a:cs typeface="Times New Roman" charset="0"/>
              </a:rPr>
              <a:t>	</a:t>
            </a:r>
            <a:r>
              <a:rPr lang="es-ES" dirty="0">
                <a:solidFill>
                  <a:srgbClr val="4B4B96"/>
                </a:solidFill>
                <a:cs typeface="Times New Roman" charset="0"/>
              </a:rPr>
              <a:t>3.2.2 Modelo Multidimensional (MD).   </a:t>
            </a:r>
            <a:endParaRPr lang="es-ES" b="1" dirty="0">
              <a:solidFill>
                <a:srgbClr val="4B4B96"/>
              </a:solidFill>
              <a:cs typeface="Times New Roman" charset="0"/>
            </a:endParaRPr>
          </a:p>
          <a:p>
            <a:pPr marL="0" indent="0">
              <a:buFont typeface="Wingdings" pitchFamily="2" charset="2"/>
              <a:buNone/>
            </a:pPr>
            <a:r>
              <a:rPr lang="es-ES" dirty="0">
                <a:solidFill>
                  <a:srgbClr val="4B4B96"/>
                </a:solidFill>
                <a:cs typeface="Times New Roman" charset="0"/>
              </a:rPr>
              <a:t>       </a:t>
            </a:r>
            <a:r>
              <a:rPr lang="es-MX" dirty="0">
                <a:solidFill>
                  <a:srgbClr val="4B4B96"/>
                </a:solidFill>
                <a:cs typeface="Times New Roman" charset="0"/>
              </a:rPr>
              <a:t>	</a:t>
            </a:r>
            <a:r>
              <a:rPr lang="es-ES" dirty="0">
                <a:solidFill>
                  <a:srgbClr val="4B4B96"/>
                </a:solidFill>
                <a:cs typeface="Times New Roman" charset="0"/>
              </a:rPr>
              <a:t>3.2.3 Algoritmo para obtener esquemas multidimensionales ME/R.</a:t>
            </a:r>
            <a:endParaRPr lang="es-ES" b="1" dirty="0">
              <a:solidFill>
                <a:srgbClr val="4B4B96"/>
              </a:solidFill>
              <a:cs typeface="Times New Roman" charset="0"/>
            </a:endParaRPr>
          </a:p>
          <a:p>
            <a:pPr marL="0" indent="0">
              <a:buFont typeface="Wingdings" pitchFamily="2" charset="2"/>
              <a:buNone/>
            </a:pP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84238" y="112713"/>
            <a:ext cx="8031162" cy="1143000"/>
          </a:xfrm>
        </p:spPr>
        <p:txBody>
          <a:bodyPr/>
          <a:lstStyle/>
          <a:p>
            <a:r>
              <a:rPr lang="en-US" dirty="0">
                <a:solidFill>
                  <a:srgbClr val="000000"/>
                </a:solidFill>
                <a:cs typeface="Times New Roman" charset="0"/>
              </a:rPr>
              <a:t>3.2.1 Multidimensional Fact Model (DFM).</a:t>
            </a:r>
            <a:r>
              <a:rPr lang="es-ES" dirty="0">
                <a:solidFill>
                  <a:srgbClr val="000000"/>
                </a:solidFill>
                <a:cs typeface="Times New Roman" charset="0"/>
              </a:rPr>
              <a:t> </a:t>
            </a:r>
          </a:p>
        </p:txBody>
      </p:sp>
      <p:sp>
        <p:nvSpPr>
          <p:cNvPr id="76803" name="Rectangle 3"/>
          <p:cNvSpPr>
            <a:spLocks noGrp="1" noChangeArrowheads="1"/>
          </p:cNvSpPr>
          <p:nvPr>
            <p:ph type="body" idx="1"/>
          </p:nvPr>
        </p:nvSpPr>
        <p:spPr/>
        <p:txBody>
          <a:bodyPr/>
          <a:lstStyle/>
          <a:p>
            <a:pPr marL="0" indent="0">
              <a:buFont typeface="Wingdings" pitchFamily="2" charset="2"/>
              <a:buNone/>
            </a:pPr>
            <a:r>
              <a:rPr lang="en-US" sz="2400" dirty="0" err="1">
                <a:solidFill>
                  <a:srgbClr val="000000"/>
                </a:solidFill>
                <a:cs typeface="Times New Roman" charset="0"/>
              </a:rPr>
              <a:t>Golfarelly</a:t>
            </a:r>
            <a:r>
              <a:rPr lang="en-US" sz="2400" dirty="0">
                <a:solidFill>
                  <a:srgbClr val="000000"/>
                </a:solidFill>
                <a:cs typeface="Times New Roman" charset="0"/>
              </a:rPr>
              <a:t> M. &amp; Dario M.</a:t>
            </a:r>
            <a:r>
              <a:rPr lang="en-US" sz="2400" b="1" dirty="0">
                <a:solidFill>
                  <a:srgbClr val="000000"/>
                </a:solidFill>
                <a:cs typeface="Times New Roman" charset="0"/>
              </a:rPr>
              <a:t> </a:t>
            </a:r>
            <a:r>
              <a:rPr lang="en-US" sz="2400" dirty="0">
                <a:solidFill>
                  <a:srgbClr val="000000"/>
                </a:solidFill>
                <a:cs typeface="Times New Roman" charset="0"/>
              </a:rPr>
              <a:t> </a:t>
            </a:r>
            <a:r>
              <a:rPr lang="es-ES" sz="2400" dirty="0">
                <a:solidFill>
                  <a:srgbClr val="000000"/>
                </a:solidFill>
                <a:cs typeface="Times New Roman" charset="0"/>
              </a:rPr>
              <a:t>Proponen el modelo DFM, el cual permite hacer una representación de los hechos y dimensiones con una notación grafica propia, además proponen una metodología </a:t>
            </a:r>
            <a:r>
              <a:rPr lang="es-ES" sz="2400" dirty="0" err="1">
                <a:solidFill>
                  <a:srgbClr val="000000"/>
                </a:solidFill>
                <a:cs typeface="Times New Roman" charset="0"/>
              </a:rPr>
              <a:t>Semi</a:t>
            </a:r>
            <a:r>
              <a:rPr lang="es-ES" sz="2400" dirty="0">
                <a:solidFill>
                  <a:srgbClr val="000000"/>
                </a:solidFill>
                <a:cs typeface="Times New Roman" charset="0"/>
              </a:rPr>
              <a:t>-automática para obtener un </a:t>
            </a:r>
            <a:r>
              <a:rPr lang="es-ES" sz="2400" b="1" dirty="0">
                <a:solidFill>
                  <a:srgbClr val="000000"/>
                </a:solidFill>
                <a:cs typeface="Times New Roman" charset="0"/>
              </a:rPr>
              <a:t>esquema multidimensional a partir de un diagrama E/R</a:t>
            </a:r>
            <a:r>
              <a:rPr lang="es-ES" sz="2400" dirty="0">
                <a:solidFill>
                  <a:srgbClr val="000000"/>
                </a:solidFill>
                <a:cs typeface="Times New Roman" charset="0"/>
              </a:rPr>
              <a:t>. </a:t>
            </a:r>
            <a:endParaRPr lang="es-MX" sz="2400" dirty="0">
              <a:solidFill>
                <a:srgbClr val="000000"/>
              </a:solidFill>
              <a:cs typeface="Times New Roman" charset="0"/>
            </a:endParaRPr>
          </a:p>
          <a:p>
            <a:pPr marL="0" indent="0">
              <a:buFont typeface="Wingdings" pitchFamily="2" charset="2"/>
              <a:buNone/>
            </a:pPr>
            <a:endParaRPr lang="es-MX" sz="2400" dirty="0">
              <a:solidFill>
                <a:srgbClr val="000000"/>
              </a:solidFill>
              <a:cs typeface="Times New Roman" charset="0"/>
            </a:endParaRPr>
          </a:p>
          <a:p>
            <a:pPr marL="0" indent="0">
              <a:buFont typeface="Wingdings" pitchFamily="2" charset="2"/>
              <a:buNone/>
            </a:pPr>
            <a:r>
              <a:rPr lang="es-ES" sz="2400" dirty="0">
                <a:solidFill>
                  <a:srgbClr val="000000"/>
                </a:solidFill>
                <a:cs typeface="Times New Roman" charset="0"/>
              </a:rPr>
              <a:t>DFM es definido como una colección de esquemas de hechos, cuyos elementos básicos son los hechos, los atributos, las dimensiones, y las jerarquías. Otros elementos que pueden ser representados en el esquema de hechos son las propiedades de </a:t>
            </a:r>
            <a:r>
              <a:rPr lang="es-ES" sz="2400" dirty="0" err="1">
                <a:solidFill>
                  <a:srgbClr val="000000"/>
                </a:solidFill>
                <a:cs typeface="Times New Roman" charset="0"/>
              </a:rPr>
              <a:t>aditividad</a:t>
            </a:r>
            <a:r>
              <a:rPr lang="es-ES" sz="2400" dirty="0">
                <a:solidFill>
                  <a:srgbClr val="000000"/>
                </a:solidFill>
                <a:cs typeface="Times New Roman" charset="0"/>
              </a:rPr>
              <a:t> entre medidas y dimensiones.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84238" y="112713"/>
            <a:ext cx="8031162" cy="1143000"/>
          </a:xfrm>
        </p:spPr>
        <p:txBody>
          <a:bodyPr/>
          <a:lstStyle/>
          <a:p>
            <a:r>
              <a:rPr lang="en-US">
                <a:solidFill>
                  <a:srgbClr val="000000"/>
                </a:solidFill>
                <a:cs typeface="Times New Roman" charset="0"/>
              </a:rPr>
              <a:t>3.2.1 Multidimensional Fact Model (DFM).</a:t>
            </a:r>
            <a:endParaRPr lang="es-ES">
              <a:solidFill>
                <a:srgbClr val="000000"/>
              </a:solidFill>
              <a:cs typeface="Times New Roman" charset="0"/>
            </a:endParaRPr>
          </a:p>
        </p:txBody>
      </p:sp>
      <p:sp>
        <p:nvSpPr>
          <p:cNvPr id="77827"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La metodología que proponen para derivar un modelo multidimensional a partir de esquema E/R consiste en:</a:t>
            </a:r>
            <a:r>
              <a:rPr lang="es-ES" dirty="0">
                <a:cs typeface="Times New Roman" charset="0"/>
              </a:rPr>
              <a:t> </a:t>
            </a:r>
            <a:endParaRPr lang="es-MX" dirty="0">
              <a:cs typeface="Times New Roman" charset="0"/>
            </a:endParaRPr>
          </a:p>
          <a:p>
            <a:pPr marL="0" indent="0" algn="just">
              <a:buFont typeface="Wingdings" pitchFamily="2" charset="2"/>
              <a:buNone/>
            </a:pPr>
            <a:r>
              <a:rPr lang="es-MX" dirty="0">
                <a:solidFill>
                  <a:srgbClr val="000000"/>
                </a:solidFill>
                <a:cs typeface="Times New Roman" charset="0"/>
              </a:rPr>
              <a:t>1.- </a:t>
            </a:r>
            <a:r>
              <a:rPr lang="es-ES" dirty="0">
                <a:solidFill>
                  <a:srgbClr val="000000"/>
                </a:solidFill>
                <a:cs typeface="Times New Roman" charset="0"/>
              </a:rPr>
              <a:t>Definir los hechos.</a:t>
            </a:r>
          </a:p>
          <a:p>
            <a:pPr marL="0" indent="0">
              <a:buFont typeface="Wingdings" pitchFamily="2" charset="2"/>
              <a:buNone/>
            </a:pPr>
            <a:r>
              <a:rPr lang="es-MX" dirty="0">
                <a:solidFill>
                  <a:srgbClr val="000000"/>
                </a:solidFill>
                <a:cs typeface="Times New Roman" charset="0"/>
              </a:rPr>
              <a:t>2.- </a:t>
            </a:r>
            <a:r>
              <a:rPr lang="es-ES" dirty="0">
                <a:solidFill>
                  <a:srgbClr val="000000"/>
                </a:solidFill>
                <a:cs typeface="Times New Roman" charset="0"/>
              </a:rPr>
              <a:t>Por cada Hecho</a:t>
            </a:r>
            <a:r>
              <a:rPr lang="es-MX" dirty="0">
                <a:solidFill>
                  <a:srgbClr val="000000"/>
                </a:solidFill>
                <a:cs typeface="Times New Roman" charset="0"/>
              </a:rPr>
              <a:t>:</a:t>
            </a:r>
          </a:p>
          <a:p>
            <a:pPr marL="0" indent="0">
              <a:buFont typeface="Wingdings" pitchFamily="2" charset="2"/>
              <a:buNone/>
            </a:pPr>
            <a:r>
              <a:rPr lang="es-MX" dirty="0">
                <a:solidFill>
                  <a:srgbClr val="000000"/>
                </a:solidFill>
                <a:cs typeface="Times New Roman" charset="0"/>
              </a:rPr>
              <a:t>- </a:t>
            </a:r>
            <a:r>
              <a:rPr lang="es-ES" dirty="0">
                <a:solidFill>
                  <a:srgbClr val="000000"/>
                </a:solidFill>
                <a:cs typeface="Times New Roman" charset="0"/>
              </a:rPr>
              <a:t>Construir el árbol de atributos. </a:t>
            </a:r>
            <a:endParaRPr lang="es-MX" dirty="0">
              <a:solidFill>
                <a:srgbClr val="000000"/>
              </a:solidFill>
              <a:cs typeface="Times New Roman" charset="0"/>
            </a:endParaRPr>
          </a:p>
          <a:p>
            <a:pPr marL="0" indent="0">
              <a:buFont typeface="Wingdings" pitchFamily="2" charset="2"/>
              <a:buNone/>
            </a:pPr>
            <a:r>
              <a:rPr lang="es-MX" dirty="0">
                <a:solidFill>
                  <a:srgbClr val="000000"/>
                </a:solidFill>
                <a:cs typeface="Times New Roman" charset="0"/>
              </a:rPr>
              <a:t>- </a:t>
            </a:r>
            <a:r>
              <a:rPr lang="es-ES" dirty="0">
                <a:solidFill>
                  <a:srgbClr val="000000"/>
                </a:solidFill>
                <a:cs typeface="Times New Roman" charset="0"/>
              </a:rPr>
              <a:t>Podar o insertar ramas en el árbol de atributos. </a:t>
            </a:r>
            <a:endParaRPr lang="es-MX" dirty="0">
              <a:solidFill>
                <a:srgbClr val="000000"/>
              </a:solidFill>
              <a:cs typeface="Times New Roman" charset="0"/>
            </a:endParaRPr>
          </a:p>
          <a:p>
            <a:pPr marL="0" indent="0">
              <a:buFont typeface="Wingdings" pitchFamily="2" charset="2"/>
              <a:buNone/>
            </a:pPr>
            <a:r>
              <a:rPr lang="es-MX" dirty="0">
                <a:solidFill>
                  <a:srgbClr val="000000"/>
                </a:solidFill>
                <a:cs typeface="Times New Roman" charset="0"/>
              </a:rPr>
              <a:t>- </a:t>
            </a:r>
            <a:r>
              <a:rPr lang="es-ES" dirty="0">
                <a:solidFill>
                  <a:srgbClr val="000000"/>
                </a:solidFill>
                <a:cs typeface="Times New Roman" charset="0"/>
              </a:rPr>
              <a:t>Definir las dimensiones. </a:t>
            </a:r>
            <a:endParaRPr lang="es-MX" dirty="0">
              <a:solidFill>
                <a:srgbClr val="000000"/>
              </a:solidFill>
              <a:cs typeface="Times New Roman" charset="0"/>
            </a:endParaRPr>
          </a:p>
          <a:p>
            <a:pPr marL="0" indent="0">
              <a:buFont typeface="Wingdings" pitchFamily="2" charset="2"/>
              <a:buNone/>
            </a:pPr>
            <a:r>
              <a:rPr lang="es-MX" dirty="0">
                <a:solidFill>
                  <a:srgbClr val="000000"/>
                </a:solidFill>
                <a:cs typeface="Times New Roman" charset="0"/>
              </a:rPr>
              <a:t>- </a:t>
            </a:r>
            <a:r>
              <a:rPr lang="es-ES" dirty="0">
                <a:solidFill>
                  <a:srgbClr val="000000"/>
                </a:solidFill>
                <a:cs typeface="Times New Roman" charset="0"/>
              </a:rPr>
              <a:t>Definir los atributos de hechos. </a:t>
            </a:r>
            <a:endParaRPr lang="es-MX" dirty="0">
              <a:solidFill>
                <a:srgbClr val="000000"/>
              </a:solidFill>
              <a:cs typeface="Times New Roman" charset="0"/>
            </a:endParaRPr>
          </a:p>
          <a:p>
            <a:pPr marL="0" indent="0">
              <a:buFont typeface="Wingdings" pitchFamily="2" charset="2"/>
              <a:buNone/>
            </a:pPr>
            <a:r>
              <a:rPr lang="es-MX" dirty="0">
                <a:solidFill>
                  <a:srgbClr val="000000"/>
                </a:solidFill>
                <a:cs typeface="Times New Roman" charset="0"/>
              </a:rPr>
              <a:t>- </a:t>
            </a:r>
            <a:r>
              <a:rPr lang="es-ES" dirty="0">
                <a:solidFill>
                  <a:srgbClr val="000000"/>
                </a:solidFill>
                <a:cs typeface="Times New Roman" charset="0"/>
              </a:rPr>
              <a:t>Definir las jerarquías.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84238" y="112713"/>
            <a:ext cx="8031162" cy="1143000"/>
          </a:xfrm>
        </p:spPr>
        <p:txBody>
          <a:bodyPr/>
          <a:lstStyle/>
          <a:p>
            <a:r>
              <a:rPr lang="es-MX" dirty="0">
                <a:solidFill>
                  <a:srgbClr val="000000"/>
                </a:solidFill>
                <a:cs typeface="Times New Roman" charset="0"/>
              </a:rPr>
              <a:t>1.- </a:t>
            </a:r>
            <a:r>
              <a:rPr lang="es-ES" dirty="0">
                <a:solidFill>
                  <a:srgbClr val="000000"/>
                </a:solidFill>
                <a:cs typeface="Times New Roman" charset="0"/>
              </a:rPr>
              <a:t>Definir los hechos.</a:t>
            </a:r>
          </a:p>
        </p:txBody>
      </p:sp>
      <p:sp>
        <p:nvSpPr>
          <p:cNvPr id="78851"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La metodología establece que un hecho en un diagrama E/R corresponde a una entidad o a una relación n-</a:t>
            </a:r>
            <a:r>
              <a:rPr lang="es-ES" dirty="0" err="1">
                <a:solidFill>
                  <a:srgbClr val="000000"/>
                </a:solidFill>
                <a:cs typeface="Times New Roman" charset="0"/>
              </a:rPr>
              <a:t>ary</a:t>
            </a:r>
            <a:r>
              <a:rPr lang="es-ES" dirty="0">
                <a:solidFill>
                  <a:srgbClr val="000000"/>
                </a:solidFill>
                <a:cs typeface="Times New Roman" charset="0"/>
              </a:rPr>
              <a:t> entre entidades con una </a:t>
            </a:r>
            <a:r>
              <a:rPr lang="es-ES" sz="3600" b="1" dirty="0">
                <a:solidFill>
                  <a:srgbClr val="000000"/>
                </a:solidFill>
                <a:cs typeface="Times New Roman" charset="0"/>
              </a:rPr>
              <a:t>frecuencia</a:t>
            </a:r>
            <a:r>
              <a:rPr lang="es-ES" sz="3600" dirty="0">
                <a:solidFill>
                  <a:srgbClr val="000000"/>
                </a:solidFill>
                <a:cs typeface="Times New Roman" charset="0"/>
              </a:rPr>
              <a:t> </a:t>
            </a:r>
            <a:r>
              <a:rPr lang="es-ES" sz="3600" b="1" dirty="0">
                <a:solidFill>
                  <a:srgbClr val="000000"/>
                </a:solidFill>
                <a:cs typeface="Times New Roman" charset="0"/>
              </a:rPr>
              <a:t>alta de actualización</a:t>
            </a:r>
            <a:r>
              <a:rPr lang="es-ES" dirty="0">
                <a:solidFill>
                  <a:srgbClr val="000000"/>
                </a:solidFill>
                <a:cs typeface="Times New Roman" charset="0"/>
              </a:rPr>
              <a:t>. Cuando un hecho es una relación n-</a:t>
            </a:r>
            <a:r>
              <a:rPr lang="es-ES" dirty="0" err="1">
                <a:solidFill>
                  <a:srgbClr val="000000"/>
                </a:solidFill>
                <a:cs typeface="Times New Roman" charset="0"/>
              </a:rPr>
              <a:t>ary</a:t>
            </a:r>
            <a:r>
              <a:rPr lang="es-ES" dirty="0">
                <a:solidFill>
                  <a:srgbClr val="000000"/>
                </a:solidFill>
                <a:cs typeface="Times New Roman" charset="0"/>
              </a:rPr>
              <a:t> se debe  transformar el diagrama E/R de tal forma que en él </a:t>
            </a:r>
            <a:r>
              <a:rPr lang="es-ES" b="1" dirty="0">
                <a:solidFill>
                  <a:srgbClr val="000000"/>
                </a:solidFill>
                <a:cs typeface="Times New Roman" charset="0"/>
              </a:rPr>
              <a:t>sólo aparezcan relaciones Muchos a Uno o relaciones Uno a Uno </a:t>
            </a:r>
            <a:r>
              <a:rPr lang="es-ES" dirty="0">
                <a:solidFill>
                  <a:srgbClr val="000000"/>
                </a:solidFill>
                <a:cs typeface="Times New Roman" charset="0"/>
              </a:rPr>
              <a:t>como un caso particular</a:t>
            </a:r>
            <a:r>
              <a:rPr lang="es-ES" dirty="0">
                <a:cs typeface="Times New Roman"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84238" y="112713"/>
            <a:ext cx="8031162" cy="1143000"/>
          </a:xfrm>
        </p:spPr>
        <p:txBody>
          <a:bodyPr/>
          <a:lstStyle/>
          <a:p>
            <a:r>
              <a:rPr lang="es-ES" dirty="0">
                <a:solidFill>
                  <a:srgbClr val="000000"/>
                </a:solidFill>
                <a:cs typeface="Times New Roman" charset="0"/>
              </a:rPr>
              <a:t>Ejemplo: Cadena de puntos de Venta</a:t>
            </a:r>
            <a:br>
              <a:rPr lang="es-ES" dirty="0">
                <a:solidFill>
                  <a:srgbClr val="000000"/>
                </a:solidFill>
                <a:cs typeface="Times New Roman" charset="0"/>
              </a:rPr>
            </a:br>
            <a:r>
              <a:rPr lang="es-ES" dirty="0">
                <a:solidFill>
                  <a:srgbClr val="000000"/>
                </a:solidFill>
                <a:cs typeface="Times New Roman" charset="0"/>
              </a:rPr>
              <a:t>Modelo Lógico</a:t>
            </a:r>
          </a:p>
        </p:txBody>
      </p:sp>
      <p:sp>
        <p:nvSpPr>
          <p:cNvPr id="74756" name="Rectangle 5"/>
          <p:cNvSpPr>
            <a:spLocks noChangeArrowheads="1"/>
          </p:cNvSpPr>
          <p:nvPr/>
        </p:nvSpPr>
        <p:spPr bwMode="auto">
          <a:xfrm>
            <a:off x="2647950" y="2185988"/>
            <a:ext cx="9144000" cy="0"/>
          </a:xfrm>
          <a:prstGeom prst="rect">
            <a:avLst/>
          </a:prstGeom>
          <a:noFill/>
          <a:ln w="9525">
            <a:noFill/>
            <a:miter lim="800000"/>
            <a:headEnd/>
            <a:tailEnd/>
          </a:ln>
        </p:spPr>
        <p:txBody>
          <a:bodyPr>
            <a:spAutoFit/>
          </a:bodyPr>
          <a:lstStyle/>
          <a:p>
            <a:endParaRPr lang="es-MX"/>
          </a:p>
        </p:txBody>
      </p:sp>
      <p:sp>
        <p:nvSpPr>
          <p:cNvPr id="5" name="CuadroTexto 4"/>
          <p:cNvSpPr txBox="1"/>
          <p:nvPr/>
        </p:nvSpPr>
        <p:spPr>
          <a:xfrm>
            <a:off x="3059832" y="2650359"/>
            <a:ext cx="1008112" cy="161866"/>
          </a:xfrm>
          <a:prstGeom prst="rect">
            <a:avLst/>
          </a:prstGeom>
          <a:solidFill>
            <a:schemeClr val="bg1"/>
          </a:solidFill>
        </p:spPr>
        <p:txBody>
          <a:bodyPr wrap="square" rtlCol="0">
            <a:spAutoFit/>
          </a:bodyPr>
          <a:lstStyle/>
          <a:p>
            <a:pPr algn="ctr"/>
            <a:r>
              <a:rPr lang="es-MX" sz="800" dirty="0"/>
              <a:t>LINEA</a:t>
            </a:r>
          </a:p>
        </p:txBody>
      </p:sp>
      <p:grpSp>
        <p:nvGrpSpPr>
          <p:cNvPr id="3" name="Grupo 2"/>
          <p:cNvGrpSpPr/>
          <p:nvPr/>
        </p:nvGrpSpPr>
        <p:grpSpPr>
          <a:xfrm>
            <a:off x="-36512" y="1484783"/>
            <a:ext cx="9142641" cy="5373217"/>
            <a:chOff x="-36512" y="1484783"/>
            <a:chExt cx="9142641" cy="5373217"/>
          </a:xfrm>
        </p:grpSpPr>
        <p:pic>
          <p:nvPicPr>
            <p:cNvPr id="2050" name="Picture 2"/>
            <p:cNvPicPr>
              <a:picLocks noChangeAspect="1" noChangeArrowheads="1"/>
            </p:cNvPicPr>
            <p:nvPr/>
          </p:nvPicPr>
          <p:blipFill>
            <a:blip r:embed="rId2" cstate="print"/>
            <a:srcRect/>
            <a:stretch>
              <a:fillRect/>
            </a:stretch>
          </p:blipFill>
          <p:spPr bwMode="auto">
            <a:xfrm>
              <a:off x="-36512" y="1484783"/>
              <a:ext cx="9142641" cy="5373217"/>
            </a:xfrm>
            <a:prstGeom prst="rect">
              <a:avLst/>
            </a:prstGeom>
            <a:noFill/>
            <a:ln w="9525">
              <a:noFill/>
              <a:miter lim="800000"/>
              <a:headEnd/>
              <a:tailEnd/>
            </a:ln>
          </p:spPr>
        </p:pic>
        <p:pic>
          <p:nvPicPr>
            <p:cNvPr id="2" name="Imagen 1"/>
            <p:cNvPicPr>
              <a:picLocks noChangeAspect="1"/>
            </p:cNvPicPr>
            <p:nvPr/>
          </p:nvPicPr>
          <p:blipFill>
            <a:blip r:embed="rId3"/>
            <a:stretch>
              <a:fillRect/>
            </a:stretch>
          </p:blipFill>
          <p:spPr>
            <a:xfrm>
              <a:off x="2555420" y="2623464"/>
              <a:ext cx="1904231" cy="751329"/>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84238" y="112713"/>
            <a:ext cx="8031162" cy="1143000"/>
          </a:xfrm>
        </p:spPr>
        <p:txBody>
          <a:bodyPr/>
          <a:lstStyle/>
          <a:p>
            <a:endParaRPr lang="es-ES">
              <a:solidFill>
                <a:srgbClr val="000000"/>
              </a:solidFill>
              <a:cs typeface="Times New Roman" charset="0"/>
            </a:endParaRPr>
          </a:p>
        </p:txBody>
      </p:sp>
      <p:sp>
        <p:nvSpPr>
          <p:cNvPr id="79875" name="Rectangle 3"/>
          <p:cNvSpPr>
            <a:spLocks noGrp="1" noChangeArrowheads="1"/>
          </p:cNvSpPr>
          <p:nvPr>
            <p:ph type="body" idx="1"/>
          </p:nvPr>
        </p:nvSpPr>
        <p:spPr>
          <a:xfrm>
            <a:off x="914400" y="1700808"/>
            <a:ext cx="8031163" cy="4191000"/>
          </a:xfrm>
        </p:spPr>
        <p:txBody>
          <a:bodyPr/>
          <a:lstStyle/>
          <a:p>
            <a:pPr marL="0" indent="0">
              <a:buFont typeface="Wingdings" pitchFamily="2" charset="2"/>
              <a:buNone/>
            </a:pPr>
            <a:r>
              <a:rPr lang="es-ES" dirty="0">
                <a:solidFill>
                  <a:srgbClr val="000000"/>
                </a:solidFill>
                <a:cs typeface="Times New Roman" charset="0"/>
              </a:rPr>
              <a:t>En el ejemplo de Ventas, un </a:t>
            </a:r>
            <a:r>
              <a:rPr lang="es-ES" b="1" dirty="0">
                <a:solidFill>
                  <a:srgbClr val="000000"/>
                </a:solidFill>
                <a:cs typeface="Times New Roman" charset="0"/>
              </a:rPr>
              <a:t>hecho</a:t>
            </a:r>
            <a:r>
              <a:rPr lang="es-ES" dirty="0">
                <a:solidFill>
                  <a:srgbClr val="000000"/>
                </a:solidFill>
                <a:cs typeface="Times New Roman" charset="0"/>
              </a:rPr>
              <a:t> puede ser la relación Línea que tiene </a:t>
            </a:r>
            <a:r>
              <a:rPr lang="es-ES" dirty="0" err="1">
                <a:solidFill>
                  <a:srgbClr val="000000"/>
                </a:solidFill>
                <a:cs typeface="Times New Roman" charset="0"/>
              </a:rPr>
              <a:t>cardinalidad</a:t>
            </a:r>
            <a:r>
              <a:rPr lang="es-ES" dirty="0">
                <a:solidFill>
                  <a:srgbClr val="000000"/>
                </a:solidFill>
                <a:cs typeface="Times New Roman" charset="0"/>
              </a:rPr>
              <a:t> Muchos a Muchos con las entidades Ticket y Artículo. Se le puede considera como un </a:t>
            </a:r>
            <a:r>
              <a:rPr lang="es-ES" b="1" dirty="0">
                <a:solidFill>
                  <a:srgbClr val="000000"/>
                </a:solidFill>
                <a:cs typeface="Times New Roman" charset="0"/>
              </a:rPr>
              <a:t>hecho</a:t>
            </a:r>
            <a:r>
              <a:rPr lang="es-ES" dirty="0">
                <a:solidFill>
                  <a:srgbClr val="000000"/>
                </a:solidFill>
                <a:cs typeface="Times New Roman" charset="0"/>
              </a:rPr>
              <a:t> porque tiene los elementos que se pueden contar en el modelo, como total de piezas </a:t>
            </a:r>
            <a:r>
              <a:rPr lang="es-ES" dirty="0" err="1">
                <a:solidFill>
                  <a:srgbClr val="000000"/>
                </a:solidFill>
                <a:cs typeface="Times New Roman" charset="0"/>
              </a:rPr>
              <a:t>vendiadas</a:t>
            </a:r>
            <a:r>
              <a:rPr lang="es-ES" dirty="0">
                <a:solidFill>
                  <a:srgbClr val="000000"/>
                </a:solidFill>
                <a:cs typeface="Times New Roman" charset="0"/>
              </a:rPr>
              <a:t>  o importe total de ventas.</a:t>
            </a:r>
            <a:endParaRPr lang="es-ES" dirty="0">
              <a:cs typeface="Times New Roman" charset="0"/>
            </a:endParaRPr>
          </a:p>
        </p:txBody>
      </p:sp>
      <p:sp>
        <p:nvSpPr>
          <p:cNvPr id="79876" name="Rectangle 5"/>
          <p:cNvSpPr>
            <a:spLocks noChangeArrowheads="1"/>
          </p:cNvSpPr>
          <p:nvPr/>
        </p:nvSpPr>
        <p:spPr bwMode="auto">
          <a:xfrm>
            <a:off x="2886075" y="3019425"/>
            <a:ext cx="9144000" cy="0"/>
          </a:xfrm>
          <a:prstGeom prst="rect">
            <a:avLst/>
          </a:prstGeom>
          <a:noFill/>
          <a:ln w="9525">
            <a:noFill/>
            <a:miter lim="800000"/>
            <a:headEnd/>
            <a:tailEnd/>
          </a:ln>
        </p:spPr>
        <p:txBody>
          <a:bodyPr>
            <a:spAutoFit/>
          </a:bodyPr>
          <a:lstStyle/>
          <a:p>
            <a:endParaRPr lang="es-MX"/>
          </a:p>
        </p:txBody>
      </p:sp>
      <p:pic>
        <p:nvPicPr>
          <p:cNvPr id="79877" name="Picture 4" descr="relacion%20mm"/>
          <p:cNvPicPr>
            <a:picLocks noChangeAspect="1" noChangeArrowheads="1"/>
          </p:cNvPicPr>
          <p:nvPr/>
        </p:nvPicPr>
        <p:blipFill>
          <a:blip r:embed="rId2" cstate="print"/>
          <a:srcRect/>
          <a:stretch>
            <a:fillRect/>
          </a:stretch>
        </p:blipFill>
        <p:spPr bwMode="auto">
          <a:xfrm>
            <a:off x="-180528" y="44624"/>
            <a:ext cx="6477000" cy="1573213"/>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4572000" y="4365104"/>
            <a:ext cx="2141213" cy="2492896"/>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7164288" y="4437112"/>
            <a:ext cx="1813902" cy="242088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84238" y="112713"/>
            <a:ext cx="8031162" cy="1143000"/>
          </a:xfrm>
        </p:spPr>
        <p:txBody>
          <a:bodyPr/>
          <a:lstStyle/>
          <a:p>
            <a:r>
              <a:rPr lang="es-MX" dirty="0">
                <a:solidFill>
                  <a:srgbClr val="000000"/>
                </a:solidFill>
                <a:cs typeface="Times New Roman" charset="0"/>
              </a:rPr>
              <a:t>2.1- </a:t>
            </a:r>
            <a:r>
              <a:rPr lang="es-ES" dirty="0">
                <a:solidFill>
                  <a:srgbClr val="000000"/>
                </a:solidFill>
                <a:cs typeface="Times New Roman" charset="0"/>
              </a:rPr>
              <a:t>Por cada Hecho</a:t>
            </a:r>
            <a:r>
              <a:rPr lang="es-MX" dirty="0">
                <a:solidFill>
                  <a:srgbClr val="000000"/>
                </a:solidFill>
                <a:cs typeface="Times New Roman" charset="0"/>
              </a:rPr>
              <a:t>: </a:t>
            </a:r>
            <a:r>
              <a:rPr lang="es-ES" dirty="0">
                <a:solidFill>
                  <a:srgbClr val="000000"/>
                </a:solidFill>
                <a:cs typeface="Times New Roman" charset="0"/>
              </a:rPr>
              <a:t>Construir el árbol de atributos </a:t>
            </a:r>
          </a:p>
        </p:txBody>
      </p:sp>
      <p:sp>
        <p:nvSpPr>
          <p:cNvPr id="80899" name="Rectangle 3"/>
          <p:cNvSpPr>
            <a:spLocks noGrp="1" noChangeArrowheads="1"/>
          </p:cNvSpPr>
          <p:nvPr>
            <p:ph type="body" idx="1"/>
          </p:nvPr>
        </p:nvSpPr>
        <p:spPr/>
        <p:txBody>
          <a:bodyPr/>
          <a:lstStyle/>
          <a:p>
            <a:pPr marL="0" indent="0">
              <a:buFont typeface="Wingdings" pitchFamily="2" charset="2"/>
              <a:buNone/>
            </a:pPr>
            <a:r>
              <a:rPr lang="es-ES" sz="2400" dirty="0">
                <a:solidFill>
                  <a:srgbClr val="000000"/>
                </a:solidFill>
                <a:cs typeface="Times New Roman" charset="0"/>
              </a:rPr>
              <a:t>Una vez identificados los </a:t>
            </a:r>
            <a:r>
              <a:rPr lang="es-ES" sz="2400" b="1" dirty="0">
                <a:solidFill>
                  <a:srgbClr val="000000"/>
                </a:solidFill>
                <a:cs typeface="Times New Roman" charset="0"/>
              </a:rPr>
              <a:t>hechos</a:t>
            </a:r>
            <a:r>
              <a:rPr lang="es-ES" sz="2400" dirty="0">
                <a:solidFill>
                  <a:srgbClr val="000000"/>
                </a:solidFill>
                <a:cs typeface="Times New Roman" charset="0"/>
              </a:rPr>
              <a:t> se construye un árbol de atributos para cada hecho, donde la raíz del árbol esta formada por un hecho y cada vértice corresponde a un atributo de las entidades del esquema E/R relacionadas de manera directa o indirecta a la entidad que representa el hecho. </a:t>
            </a:r>
            <a:endParaRPr lang="es-MX" sz="2400" dirty="0">
              <a:solidFill>
                <a:srgbClr val="000000"/>
              </a:solidFill>
              <a:cs typeface="Times New Roman" charset="0"/>
            </a:endParaRPr>
          </a:p>
          <a:p>
            <a:pPr marL="0" indent="0">
              <a:buFont typeface="Wingdings" pitchFamily="2" charset="2"/>
              <a:buNone/>
            </a:pPr>
            <a:r>
              <a:rPr lang="es-ES" sz="2400" dirty="0">
                <a:solidFill>
                  <a:srgbClr val="000000"/>
                </a:solidFill>
                <a:cs typeface="Times New Roman" charset="0"/>
              </a:rPr>
              <a:t>La construcción del árbol se realiza de manera automática al aplicar un procedimiento recursivo donde la condición para agregar un vértice al árbol consiste en considerar las entidades del diagrama conectadas directa o indirectamente con el hecho por medio de una relación “Muchos</a:t>
            </a:r>
            <a:r>
              <a:rPr lang="es-ES" sz="2400" i="1" dirty="0">
                <a:solidFill>
                  <a:srgbClr val="000000"/>
                </a:solidFill>
                <a:cs typeface="Times New Roman" charset="0"/>
              </a:rPr>
              <a:t> </a:t>
            </a:r>
            <a:r>
              <a:rPr lang="es-ES" sz="2400" dirty="0">
                <a:solidFill>
                  <a:srgbClr val="000000"/>
                </a:solidFill>
                <a:cs typeface="Times New Roman" charset="0"/>
              </a:rPr>
              <a:t>a Uno”.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257800" y="112713"/>
            <a:ext cx="3657600" cy="1143000"/>
          </a:xfrm>
        </p:spPr>
        <p:txBody>
          <a:bodyPr/>
          <a:lstStyle/>
          <a:p>
            <a:pPr algn="r"/>
            <a:r>
              <a:rPr lang="es-ES">
                <a:solidFill>
                  <a:srgbClr val="000000"/>
                </a:solidFill>
                <a:cs typeface="Times New Roman" charset="0"/>
              </a:rPr>
              <a:t>Construir el árbol de atributos</a:t>
            </a:r>
          </a:p>
        </p:txBody>
      </p:sp>
      <p:sp>
        <p:nvSpPr>
          <p:cNvPr id="81923" name="Rectangle 3"/>
          <p:cNvSpPr>
            <a:spLocks noGrp="1" noChangeArrowheads="1"/>
          </p:cNvSpPr>
          <p:nvPr>
            <p:ph type="body" idx="1"/>
          </p:nvPr>
        </p:nvSpPr>
        <p:spPr>
          <a:xfrm>
            <a:off x="914400" y="3048000"/>
            <a:ext cx="8031163" cy="3657600"/>
          </a:xfrm>
        </p:spPr>
        <p:txBody>
          <a:bodyPr/>
          <a:lstStyle/>
          <a:p>
            <a:pPr marL="0" indent="0">
              <a:lnSpc>
                <a:spcPct val="90000"/>
              </a:lnSpc>
              <a:buFont typeface="Wingdings" pitchFamily="2" charset="2"/>
              <a:buNone/>
            </a:pPr>
            <a:r>
              <a:rPr lang="es-ES" sz="2400" dirty="0">
                <a:solidFill>
                  <a:srgbClr val="000000"/>
                </a:solidFill>
                <a:cs typeface="Times New Roman" charset="0"/>
              </a:rPr>
              <a:t>En la Figura, se puede observar que la raíz del árbol esta formada por el </a:t>
            </a:r>
            <a:r>
              <a:rPr lang="es-ES" sz="2400" b="1" dirty="0">
                <a:solidFill>
                  <a:srgbClr val="000000"/>
                </a:solidFill>
                <a:cs typeface="Times New Roman" charset="0"/>
              </a:rPr>
              <a:t>hecho Línea </a:t>
            </a:r>
            <a:r>
              <a:rPr lang="es-ES" sz="2400" dirty="0">
                <a:solidFill>
                  <a:srgbClr val="000000"/>
                </a:solidFill>
                <a:cs typeface="Times New Roman" charset="0"/>
              </a:rPr>
              <a:t>y que los demás elementos del árbol corresponden a atributos de las entidades asociadas al hecho por relaciones “Muchos a Uno”. </a:t>
            </a:r>
            <a:endParaRPr lang="es-MX" sz="2400" dirty="0">
              <a:solidFill>
                <a:srgbClr val="000000"/>
              </a:solidFill>
              <a:cs typeface="Times New Roman" charset="0"/>
            </a:endParaRPr>
          </a:p>
          <a:p>
            <a:pPr marL="0" indent="0">
              <a:lnSpc>
                <a:spcPct val="90000"/>
              </a:lnSpc>
              <a:buFont typeface="Wingdings" pitchFamily="2" charset="2"/>
              <a:buNone/>
            </a:pPr>
            <a:r>
              <a:rPr lang="es-ES" sz="2400" dirty="0">
                <a:solidFill>
                  <a:srgbClr val="000000"/>
                </a:solidFill>
                <a:cs typeface="Times New Roman" charset="0"/>
              </a:rPr>
              <a:t>La entidad </a:t>
            </a:r>
            <a:r>
              <a:rPr lang="es-ES" sz="2400" b="1" dirty="0">
                <a:solidFill>
                  <a:srgbClr val="000000"/>
                </a:solidFill>
                <a:cs typeface="Times New Roman" charset="0"/>
              </a:rPr>
              <a:t>Ocupación </a:t>
            </a:r>
            <a:r>
              <a:rPr lang="es-ES" sz="2400" dirty="0">
                <a:solidFill>
                  <a:srgbClr val="000000"/>
                </a:solidFill>
                <a:cs typeface="Times New Roman" charset="0"/>
              </a:rPr>
              <a:t>no aparece en el diagrama, debido a la </a:t>
            </a:r>
            <a:r>
              <a:rPr lang="es-ES" sz="2400" dirty="0" err="1">
                <a:solidFill>
                  <a:srgbClr val="000000"/>
                </a:solidFill>
                <a:cs typeface="Times New Roman" charset="0"/>
              </a:rPr>
              <a:t>cardinalidad</a:t>
            </a:r>
            <a:r>
              <a:rPr lang="es-ES" sz="2400" dirty="0">
                <a:solidFill>
                  <a:srgbClr val="000000"/>
                </a:solidFill>
                <a:cs typeface="Times New Roman" charset="0"/>
              </a:rPr>
              <a:t> </a:t>
            </a:r>
            <a:r>
              <a:rPr lang="es-ES" sz="2400" b="1" dirty="0">
                <a:solidFill>
                  <a:srgbClr val="000000"/>
                </a:solidFill>
                <a:cs typeface="Times New Roman" charset="0"/>
              </a:rPr>
              <a:t>Muchos a Muchos </a:t>
            </a:r>
            <a:r>
              <a:rPr lang="es-ES" sz="2400" dirty="0">
                <a:solidFill>
                  <a:srgbClr val="000000"/>
                </a:solidFill>
                <a:cs typeface="Times New Roman" charset="0"/>
              </a:rPr>
              <a:t>que existe entre entidad Cliente y la entidad Ocupación. (no cumple con la </a:t>
            </a:r>
            <a:r>
              <a:rPr lang="es-ES" sz="2400" dirty="0" err="1">
                <a:solidFill>
                  <a:srgbClr val="000000"/>
                </a:solidFill>
                <a:cs typeface="Times New Roman" charset="0"/>
              </a:rPr>
              <a:t>cardinalidad</a:t>
            </a:r>
            <a:r>
              <a:rPr lang="es-ES" sz="2400" dirty="0">
                <a:solidFill>
                  <a:srgbClr val="000000"/>
                </a:solidFill>
                <a:cs typeface="Times New Roman" charset="0"/>
              </a:rPr>
              <a:t> “Muchos a Uno”, requerida por el procedimiento), es decir el modelo no permite representar las jerárquicas no disyuntivas. </a:t>
            </a:r>
          </a:p>
        </p:txBody>
      </p:sp>
      <p:sp>
        <p:nvSpPr>
          <p:cNvPr id="81924" name="Rectangle 5"/>
          <p:cNvSpPr>
            <a:spLocks noChangeArrowheads="1"/>
          </p:cNvSpPr>
          <p:nvPr/>
        </p:nvSpPr>
        <p:spPr bwMode="auto">
          <a:xfrm>
            <a:off x="2881313" y="2505075"/>
            <a:ext cx="9144000" cy="0"/>
          </a:xfrm>
          <a:prstGeom prst="rect">
            <a:avLst/>
          </a:prstGeom>
          <a:noFill/>
          <a:ln w="9525">
            <a:noFill/>
            <a:miter lim="800000"/>
            <a:headEnd/>
            <a:tailEnd/>
          </a:ln>
        </p:spPr>
        <p:txBody>
          <a:bodyPr>
            <a:spAutoFit/>
          </a:bodyPr>
          <a:lstStyle/>
          <a:p>
            <a:endParaRPr lang="es-MX"/>
          </a:p>
        </p:txBody>
      </p:sp>
      <p:pic>
        <p:nvPicPr>
          <p:cNvPr id="81925" name="Picture 4" descr="Primer%20arbol"/>
          <p:cNvPicPr>
            <a:picLocks noChangeAspect="1" noChangeArrowheads="1"/>
          </p:cNvPicPr>
          <p:nvPr/>
        </p:nvPicPr>
        <p:blipFill>
          <a:blip r:embed="rId2" cstate="print"/>
          <a:srcRect/>
          <a:stretch>
            <a:fillRect/>
          </a:stretch>
        </p:blipFill>
        <p:spPr bwMode="auto">
          <a:xfrm>
            <a:off x="-1" y="0"/>
            <a:ext cx="4932041" cy="269647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84238" y="112713"/>
            <a:ext cx="8031162" cy="1143000"/>
          </a:xfrm>
        </p:spPr>
        <p:txBody>
          <a:bodyPr/>
          <a:lstStyle/>
          <a:p>
            <a:r>
              <a:rPr lang="es-ES" dirty="0">
                <a:solidFill>
                  <a:srgbClr val="000000"/>
                </a:solidFill>
                <a:cs typeface="Times New Roman" charset="0"/>
              </a:rPr>
              <a:t>Podar o insertar ramas al árbol de atributos</a:t>
            </a:r>
          </a:p>
        </p:txBody>
      </p:sp>
      <p:sp>
        <p:nvSpPr>
          <p:cNvPr id="82947" name="Rectangle 3"/>
          <p:cNvSpPr>
            <a:spLocks noGrp="1" noChangeArrowheads="1"/>
          </p:cNvSpPr>
          <p:nvPr>
            <p:ph type="body" idx="1"/>
          </p:nvPr>
        </p:nvSpPr>
        <p:spPr/>
        <p:txBody>
          <a:bodyPr/>
          <a:lstStyle/>
          <a:p>
            <a:pPr marL="0" indent="0">
              <a:buFont typeface="Wingdings" pitchFamily="2" charset="2"/>
              <a:buNone/>
            </a:pPr>
            <a:r>
              <a:rPr lang="es-ES">
                <a:solidFill>
                  <a:srgbClr val="000000"/>
                </a:solidFill>
                <a:cs typeface="Times New Roman" charset="0"/>
              </a:rPr>
              <a:t>Debido a que no todos los atributos representados en el árbol de atributos son de interés para el diseño del AD, estos pueden ser “podados” o “injertados” en el árbol con la finalidad de eliminar niveles de detalle innecesarios. Durante el proceso de “podado” los atributos son eliminados del árbol y un “injerto” se realiza cuando una rama del árbol es “podada” pero se requiere preservar a sus descendientes, por lo que estos pasan a ser hijos del vértice padre del nodo eliminado.</a:t>
            </a:r>
            <a:r>
              <a:rPr lang="es-ES">
                <a:cs typeface="Times New Roman"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114800" y="112713"/>
            <a:ext cx="4800600" cy="1143000"/>
          </a:xfrm>
        </p:spPr>
        <p:txBody>
          <a:bodyPr/>
          <a:lstStyle/>
          <a:p>
            <a:pPr algn="r"/>
            <a:r>
              <a:rPr lang="es-ES">
                <a:solidFill>
                  <a:srgbClr val="000000"/>
                </a:solidFill>
                <a:cs typeface="Times New Roman" charset="0"/>
              </a:rPr>
              <a:t>Podar o insertar ramas al árbol de atributos</a:t>
            </a:r>
          </a:p>
        </p:txBody>
      </p:sp>
      <p:sp>
        <p:nvSpPr>
          <p:cNvPr id="83971" name="Rectangle 3"/>
          <p:cNvSpPr>
            <a:spLocks noGrp="1" noChangeArrowheads="1"/>
          </p:cNvSpPr>
          <p:nvPr>
            <p:ph type="body" idx="1"/>
          </p:nvPr>
        </p:nvSpPr>
        <p:spPr>
          <a:xfrm>
            <a:off x="4724400" y="1371600"/>
            <a:ext cx="4221163" cy="5334000"/>
          </a:xfrm>
        </p:spPr>
        <p:txBody>
          <a:bodyPr/>
          <a:lstStyle/>
          <a:p>
            <a:pPr marL="0" indent="0">
              <a:buFont typeface="Wingdings" pitchFamily="2" charset="2"/>
              <a:buNone/>
            </a:pPr>
            <a:r>
              <a:rPr lang="es-ES" dirty="0">
                <a:solidFill>
                  <a:srgbClr val="000000"/>
                </a:solidFill>
                <a:cs typeface="Times New Roman" charset="0"/>
              </a:rPr>
              <a:t>En el diagrama de la Figura, se puede observar que se eliminaron los atributos Propietario, </a:t>
            </a:r>
            <a:r>
              <a:rPr lang="es-ES" dirty="0" err="1">
                <a:solidFill>
                  <a:srgbClr val="000000"/>
                </a:solidFill>
                <a:cs typeface="Times New Roman" charset="0"/>
              </a:rPr>
              <a:t>Precio_coste</a:t>
            </a:r>
            <a:r>
              <a:rPr lang="es-ES" dirty="0">
                <a:solidFill>
                  <a:srgbClr val="000000"/>
                </a:solidFill>
                <a:cs typeface="Times New Roman" charset="0"/>
              </a:rPr>
              <a:t>, el vértice Fabricante,  y el vértice Ticket por lo que el atributo Fecha del vértice Ticket pasa a ser parte del vértice Línea (que es vértice padre de Ticket).</a:t>
            </a:r>
            <a:r>
              <a:rPr lang="es-ES" dirty="0">
                <a:cs typeface="Times New Roman" charset="0"/>
              </a:rPr>
              <a:t> </a:t>
            </a:r>
          </a:p>
        </p:txBody>
      </p:sp>
      <p:sp>
        <p:nvSpPr>
          <p:cNvPr id="83972" name="Rectangle 6"/>
          <p:cNvSpPr>
            <a:spLocks noChangeArrowheads="1"/>
          </p:cNvSpPr>
          <p:nvPr/>
        </p:nvSpPr>
        <p:spPr bwMode="auto">
          <a:xfrm>
            <a:off x="3057525" y="2524125"/>
            <a:ext cx="9144000" cy="0"/>
          </a:xfrm>
          <a:prstGeom prst="rect">
            <a:avLst/>
          </a:prstGeom>
          <a:noFill/>
          <a:ln w="9525">
            <a:noFill/>
            <a:miter lim="800000"/>
            <a:headEnd/>
            <a:tailEnd/>
          </a:ln>
        </p:spPr>
        <p:txBody>
          <a:bodyPr>
            <a:spAutoFit/>
          </a:bodyPr>
          <a:lstStyle/>
          <a:p>
            <a:endParaRPr lang="es-MX"/>
          </a:p>
        </p:txBody>
      </p:sp>
      <p:pic>
        <p:nvPicPr>
          <p:cNvPr id="83973" name="Picture 5" descr="segundo%20arbol"/>
          <p:cNvPicPr>
            <a:picLocks noChangeAspect="1" noChangeArrowheads="1"/>
          </p:cNvPicPr>
          <p:nvPr/>
        </p:nvPicPr>
        <p:blipFill>
          <a:blip r:embed="rId2" cstate="print"/>
          <a:srcRect/>
          <a:stretch>
            <a:fillRect/>
          </a:stretch>
        </p:blipFill>
        <p:spPr bwMode="auto">
          <a:xfrm>
            <a:off x="0" y="3732213"/>
            <a:ext cx="4724400" cy="2822575"/>
          </a:xfrm>
          <a:prstGeom prst="rect">
            <a:avLst/>
          </a:prstGeom>
          <a:noFill/>
          <a:ln w="9525">
            <a:noFill/>
            <a:miter lim="800000"/>
            <a:headEnd/>
            <a:tailEnd/>
          </a:ln>
        </p:spPr>
      </p:pic>
      <p:pic>
        <p:nvPicPr>
          <p:cNvPr id="83974" name="Picture 7" descr="Primer%20arbol"/>
          <p:cNvPicPr>
            <a:picLocks noChangeAspect="1" noChangeArrowheads="1"/>
          </p:cNvPicPr>
          <p:nvPr/>
        </p:nvPicPr>
        <p:blipFill>
          <a:blip r:embed="rId3" cstate="print"/>
          <a:srcRect/>
          <a:stretch>
            <a:fillRect/>
          </a:stretch>
        </p:blipFill>
        <p:spPr bwMode="auto">
          <a:xfrm>
            <a:off x="-1" y="685800"/>
            <a:ext cx="5014597" cy="2743200"/>
          </a:xfrm>
          <a:prstGeom prst="rect">
            <a:avLst/>
          </a:prstGeom>
          <a:noFill/>
          <a:ln w="9525">
            <a:noFill/>
            <a:miter lim="800000"/>
            <a:headEnd/>
            <a:tailEnd/>
          </a:ln>
        </p:spPr>
      </p:pic>
      <p:sp>
        <p:nvSpPr>
          <p:cNvPr id="7" name="6 Elipse"/>
          <p:cNvSpPr/>
          <p:nvPr/>
        </p:nvSpPr>
        <p:spPr bwMode="auto">
          <a:xfrm>
            <a:off x="2699792" y="692696"/>
            <a:ext cx="792088" cy="1008112"/>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
        <p:nvSpPr>
          <p:cNvPr id="8" name="7 Elipse"/>
          <p:cNvSpPr/>
          <p:nvPr/>
        </p:nvSpPr>
        <p:spPr bwMode="auto">
          <a:xfrm>
            <a:off x="0" y="692696"/>
            <a:ext cx="1403648" cy="504056"/>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animEffect transition="in" filter="blinds(horizontal)">
                                      <p:cBhvr>
                                        <p:cTn id="7" dur="500"/>
                                        <p:tgtEl>
                                          <p:spTgt spid="8397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83973"/>
                                        </p:tgtEl>
                                        <p:attrNameLst>
                                          <p:attrName>style.visibility</p:attrName>
                                        </p:attrNameLst>
                                      </p:cBhvr>
                                      <p:to>
                                        <p:strVal val="visible"/>
                                      </p:to>
                                    </p:set>
                                    <p:animEffect transition="in" filter="diamond(in)">
                                      <p:cBhvr>
                                        <p:cTn id="22" dur="20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84238" y="112713"/>
            <a:ext cx="8031162" cy="1143000"/>
          </a:xfrm>
        </p:spPr>
        <p:txBody>
          <a:bodyPr/>
          <a:lstStyle/>
          <a:p>
            <a:r>
              <a:rPr lang="es-ES" dirty="0">
                <a:solidFill>
                  <a:srgbClr val="000000"/>
                </a:solidFill>
                <a:cs typeface="Times New Roman" charset="0"/>
              </a:rPr>
              <a:t>Definir las Dimensiones </a:t>
            </a:r>
          </a:p>
        </p:txBody>
      </p:sp>
      <p:sp>
        <p:nvSpPr>
          <p:cNvPr id="84995"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Se consideran </a:t>
            </a:r>
            <a:r>
              <a:rPr lang="es-ES" b="1" dirty="0">
                <a:solidFill>
                  <a:srgbClr val="000000"/>
                </a:solidFill>
                <a:cs typeface="Times New Roman" charset="0"/>
              </a:rPr>
              <a:t>dimensiones</a:t>
            </a:r>
            <a:r>
              <a:rPr lang="es-ES" dirty="0">
                <a:solidFill>
                  <a:srgbClr val="000000"/>
                </a:solidFill>
                <a:cs typeface="Times New Roman" charset="0"/>
              </a:rPr>
              <a:t> los vértices de la raíz del árbol que correspondan a una entidad del diagrama E/R o el atributo Fecha. </a:t>
            </a:r>
          </a:p>
          <a:p>
            <a:pPr marL="0" indent="0">
              <a:buFont typeface="Wingdings" pitchFamily="2" charset="2"/>
              <a:buNone/>
            </a:pPr>
            <a:r>
              <a:rPr lang="es-ES" dirty="0">
                <a:solidFill>
                  <a:srgbClr val="000000"/>
                </a:solidFill>
                <a:cs typeface="Times New Roman" charset="0"/>
              </a:rPr>
              <a:t>Las dimensiones identificadas en el diagrama de la Figura </a:t>
            </a:r>
            <a:r>
              <a:rPr lang="es-MX" dirty="0">
                <a:solidFill>
                  <a:srgbClr val="000000"/>
                </a:solidFill>
                <a:cs typeface="Times New Roman" charset="0"/>
              </a:rPr>
              <a:t>anterior</a:t>
            </a:r>
            <a:r>
              <a:rPr lang="es-ES" dirty="0">
                <a:solidFill>
                  <a:srgbClr val="000000"/>
                </a:solidFill>
                <a:cs typeface="Times New Roman" charset="0"/>
              </a:rPr>
              <a:t> son: Artículo, Clientes, Tienda y Fecha, en la Figura </a:t>
            </a:r>
            <a:r>
              <a:rPr lang="es-MX" dirty="0">
                <a:solidFill>
                  <a:srgbClr val="000000"/>
                </a:solidFill>
                <a:cs typeface="Times New Roman" charset="0"/>
              </a:rPr>
              <a:t>siguiente</a:t>
            </a:r>
            <a:r>
              <a:rPr lang="es-ES" dirty="0">
                <a:solidFill>
                  <a:srgbClr val="000000"/>
                </a:solidFill>
                <a:cs typeface="Times New Roman" charset="0"/>
              </a:rPr>
              <a:t>, se pueden observar las dimensiones identificadas.</a:t>
            </a:r>
            <a:r>
              <a:rPr lang="es-ES" dirty="0">
                <a:cs typeface="Times New Roman" charset="0"/>
              </a:rPr>
              <a:t> </a:t>
            </a:r>
          </a:p>
        </p:txBody>
      </p:sp>
      <p:sp>
        <p:nvSpPr>
          <p:cNvPr id="84996" name="Rectangle 5"/>
          <p:cNvSpPr>
            <a:spLocks noChangeArrowheads="1"/>
          </p:cNvSpPr>
          <p:nvPr/>
        </p:nvSpPr>
        <p:spPr bwMode="auto">
          <a:xfrm>
            <a:off x="3709988" y="2967038"/>
            <a:ext cx="9144000" cy="0"/>
          </a:xfrm>
          <a:prstGeom prst="rect">
            <a:avLst/>
          </a:prstGeom>
          <a:noFill/>
          <a:ln w="9525">
            <a:noFill/>
            <a:miter lim="800000"/>
            <a:headEnd/>
            <a:tailEnd/>
          </a:ln>
        </p:spPr>
        <p:txBody>
          <a:bodyPr>
            <a:spAutoFit/>
          </a:bodyPr>
          <a:lstStyle/>
          <a:p>
            <a:endParaRPr lang="es-MX"/>
          </a:p>
        </p:txBody>
      </p:sp>
      <p:pic>
        <p:nvPicPr>
          <p:cNvPr id="84997" name="Picture 4" descr="dimensiones"/>
          <p:cNvPicPr>
            <a:picLocks noChangeAspect="1" noChangeArrowheads="1"/>
          </p:cNvPicPr>
          <p:nvPr/>
        </p:nvPicPr>
        <p:blipFill>
          <a:blip r:embed="rId2" cstate="print"/>
          <a:srcRect/>
          <a:stretch>
            <a:fillRect/>
          </a:stretch>
        </p:blipFill>
        <p:spPr bwMode="auto">
          <a:xfrm>
            <a:off x="2743200" y="4495800"/>
            <a:ext cx="3962400" cy="21240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84238" y="112713"/>
            <a:ext cx="8031162" cy="1143000"/>
          </a:xfrm>
        </p:spPr>
        <p:txBody>
          <a:bodyPr/>
          <a:lstStyle/>
          <a:p>
            <a:r>
              <a:rPr lang="es-MX">
                <a:solidFill>
                  <a:srgbClr val="000000"/>
                </a:solidFill>
                <a:cs typeface="Times New Roman" charset="0"/>
              </a:rPr>
              <a:t>3.- </a:t>
            </a:r>
            <a:r>
              <a:rPr lang="es-ES">
                <a:solidFill>
                  <a:srgbClr val="000000"/>
                </a:solidFill>
                <a:cs typeface="Times New Roman" charset="0"/>
              </a:rPr>
              <a:t>Metodologías de diseño de </a:t>
            </a:r>
            <a:r>
              <a:rPr lang="es-MX">
                <a:solidFill>
                  <a:srgbClr val="000000"/>
                </a:solidFill>
                <a:cs typeface="Times New Roman" charset="0"/>
              </a:rPr>
              <a:t>Almacen de Datos</a:t>
            </a:r>
            <a:r>
              <a:rPr lang="es-ES">
                <a:solidFill>
                  <a:srgbClr val="000000"/>
                </a:solidFill>
                <a:cs typeface="Times New Roman" charset="0"/>
              </a:rPr>
              <a:t> </a:t>
            </a:r>
          </a:p>
        </p:txBody>
      </p:sp>
      <p:sp>
        <p:nvSpPr>
          <p:cNvPr id="70659" name="Rectangle 3"/>
          <p:cNvSpPr>
            <a:spLocks noGrp="1" noChangeArrowheads="1"/>
          </p:cNvSpPr>
          <p:nvPr>
            <p:ph type="body" idx="1"/>
          </p:nvPr>
        </p:nvSpPr>
        <p:spPr/>
        <p:txBody>
          <a:bodyPr/>
          <a:lstStyle/>
          <a:p>
            <a:pPr marL="0" indent="0">
              <a:buFont typeface="Wingdings" pitchFamily="2" charset="2"/>
              <a:buNone/>
            </a:pPr>
            <a:r>
              <a:rPr lang="es-ES" sz="2400" dirty="0">
                <a:solidFill>
                  <a:srgbClr val="000000"/>
                </a:solidFill>
                <a:cs typeface="Times New Roman" charset="0"/>
              </a:rPr>
              <a:t>Los métodos de diseño de bases de datos tradicionales se estructuran en una secuencia de fases, que se inicia con el análisis de los requisitos de usuario para a partir de ellos derivar el esquema conceptual, después realizar el esquema lógico y finalmente el esquema físico.</a:t>
            </a:r>
            <a:r>
              <a:rPr lang="es-ES" sz="2400" dirty="0">
                <a:cs typeface="Times New Roman" charset="0"/>
              </a:rPr>
              <a:t> </a:t>
            </a:r>
            <a:endParaRPr lang="es-MX" sz="2400" dirty="0">
              <a:cs typeface="Times New Roman" charset="0"/>
            </a:endParaRPr>
          </a:p>
          <a:p>
            <a:pPr marL="0" indent="0">
              <a:buFont typeface="Wingdings" pitchFamily="2" charset="2"/>
              <a:buNone/>
            </a:pPr>
            <a:endParaRPr lang="es-MX" sz="2400" dirty="0">
              <a:cs typeface="Times New Roman" charset="0"/>
            </a:endParaRPr>
          </a:p>
          <a:p>
            <a:pPr marL="0" indent="0">
              <a:buFont typeface="Wingdings" pitchFamily="2" charset="2"/>
              <a:buNone/>
            </a:pPr>
            <a:r>
              <a:rPr lang="es-ES" sz="2400" dirty="0">
                <a:solidFill>
                  <a:srgbClr val="000000"/>
                </a:solidFill>
                <a:cs typeface="Times New Roman" charset="0"/>
              </a:rPr>
              <a:t>Debido a que los </a:t>
            </a:r>
            <a:r>
              <a:rPr lang="es-MX" sz="2400" dirty="0" err="1">
                <a:solidFill>
                  <a:srgbClr val="000000"/>
                </a:solidFill>
                <a:cs typeface="Times New Roman" charset="0"/>
              </a:rPr>
              <a:t>Almacen</a:t>
            </a:r>
            <a:r>
              <a:rPr lang="es-MX" sz="2400" dirty="0">
                <a:solidFill>
                  <a:srgbClr val="000000"/>
                </a:solidFill>
                <a:cs typeface="Times New Roman" charset="0"/>
              </a:rPr>
              <a:t> de Datos</a:t>
            </a:r>
            <a:r>
              <a:rPr lang="es-ES" sz="2400" dirty="0">
                <a:solidFill>
                  <a:srgbClr val="000000"/>
                </a:solidFill>
                <a:cs typeface="Times New Roman" charset="0"/>
              </a:rPr>
              <a:t> son mantenidos a partir de bases de datos operacionales, las metodologías de diseño de </a:t>
            </a:r>
            <a:r>
              <a:rPr lang="es-MX" sz="2400" dirty="0" err="1">
                <a:solidFill>
                  <a:srgbClr val="000000"/>
                </a:solidFill>
                <a:cs typeface="Times New Roman" charset="0"/>
              </a:rPr>
              <a:t>Almacen</a:t>
            </a:r>
            <a:r>
              <a:rPr lang="es-MX" sz="2400" dirty="0">
                <a:solidFill>
                  <a:srgbClr val="000000"/>
                </a:solidFill>
                <a:cs typeface="Times New Roman" charset="0"/>
              </a:rPr>
              <a:t> de Datos</a:t>
            </a:r>
            <a:r>
              <a:rPr lang="es-ES" sz="2400" dirty="0">
                <a:solidFill>
                  <a:srgbClr val="000000"/>
                </a:solidFill>
                <a:cs typeface="Times New Roman" charset="0"/>
              </a:rPr>
              <a:t> además de considerar los requisitos de usuario, deben considerar también los esquemas de las bases de datos operacionales. Así mismo deben permitir las características especiales del modelado multidimensional.</a:t>
            </a:r>
            <a:r>
              <a:rPr lang="es-ES" sz="2400" dirty="0">
                <a:cs typeface="Times New Roman"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84238" y="112713"/>
            <a:ext cx="8031162" cy="1143000"/>
          </a:xfrm>
        </p:spPr>
        <p:txBody>
          <a:bodyPr/>
          <a:lstStyle/>
          <a:p>
            <a:r>
              <a:rPr lang="es-ES" dirty="0">
                <a:solidFill>
                  <a:srgbClr val="000000"/>
                </a:solidFill>
                <a:cs typeface="Times New Roman" charset="0"/>
              </a:rPr>
              <a:t>Definir los Atributos de Hechos </a:t>
            </a:r>
          </a:p>
        </p:txBody>
      </p:sp>
      <p:sp>
        <p:nvSpPr>
          <p:cNvPr id="86019" name="Rectangle 3"/>
          <p:cNvSpPr>
            <a:spLocks noGrp="1" noChangeArrowheads="1"/>
          </p:cNvSpPr>
          <p:nvPr>
            <p:ph type="body" idx="1"/>
          </p:nvPr>
        </p:nvSpPr>
        <p:spPr>
          <a:xfrm>
            <a:off x="914400" y="1447800"/>
            <a:ext cx="8031163" cy="4038600"/>
          </a:xfrm>
        </p:spPr>
        <p:txBody>
          <a:bodyPr/>
          <a:lstStyle/>
          <a:p>
            <a:pPr marL="0" indent="0">
              <a:buFont typeface="Wingdings" pitchFamily="2" charset="2"/>
              <a:buNone/>
            </a:pPr>
            <a:r>
              <a:rPr lang="es-ES" sz="2400" dirty="0">
                <a:solidFill>
                  <a:srgbClr val="000000"/>
                </a:solidFill>
                <a:cs typeface="Times New Roman" charset="0"/>
              </a:rPr>
              <a:t>Los atributos de los hechos son típicamente contadores de instancias o funciones de agregación de la tabla de hechos como SUM, AVG, MAX, MIN y COUNT. En este punto el autor recomienda realizar un glosario en el cual se asocie a cada atributo de hechos una expresión de agregación que describa como puede calcularse a partir de los atributos del esquema E/R. Para este ejemplo consideraremos solo los atributos de hechos Cantidad Vendidas y Número de Clientes, en la Figura se muestra la función de agregación asociada a cada uno de ellos:</a:t>
            </a:r>
            <a:r>
              <a:rPr lang="es-ES" sz="2400" dirty="0">
                <a:cs typeface="Times New Roman" charset="0"/>
              </a:rPr>
              <a:t> </a:t>
            </a:r>
          </a:p>
          <a:p>
            <a:pPr marL="0" indent="0">
              <a:buFont typeface="Wingdings" pitchFamily="2" charset="2"/>
              <a:buNone/>
            </a:pPr>
            <a:r>
              <a:rPr lang="es-ES" sz="2400" b="1" dirty="0">
                <a:cs typeface="Times New Roman" charset="0"/>
              </a:rPr>
              <a:t>CANTIDADVENDIDA </a:t>
            </a:r>
            <a:r>
              <a:rPr lang="es-ES" sz="2400" dirty="0">
                <a:cs typeface="Times New Roman" charset="0"/>
              </a:rPr>
              <a:t>= SUM( LINEA.CANTIDAD ) </a:t>
            </a:r>
          </a:p>
          <a:p>
            <a:pPr marL="0" indent="0">
              <a:buFont typeface="Wingdings" pitchFamily="2" charset="2"/>
              <a:buNone/>
            </a:pPr>
            <a:r>
              <a:rPr lang="es-ES" sz="2400" b="1" dirty="0" err="1">
                <a:cs typeface="Times New Roman" charset="0"/>
              </a:rPr>
              <a:t>NoCLIENTES</a:t>
            </a:r>
            <a:r>
              <a:rPr lang="es-ES" sz="2400" dirty="0">
                <a:cs typeface="Times New Roman" charset="0"/>
              </a:rPr>
              <a:t> = COUNT( </a:t>
            </a:r>
            <a:r>
              <a:rPr lang="es-ES" sz="2400" dirty="0" err="1">
                <a:cs typeface="Times New Roman" charset="0"/>
              </a:rPr>
              <a:t>distinct</a:t>
            </a:r>
            <a:r>
              <a:rPr lang="es-ES" sz="2400" dirty="0">
                <a:cs typeface="Times New Roman" charset="0"/>
              </a:rPr>
              <a:t> </a:t>
            </a:r>
            <a:r>
              <a:rPr lang="es-ES" sz="2400" dirty="0" err="1">
                <a:cs typeface="Times New Roman" charset="0"/>
              </a:rPr>
              <a:t>ticket.cliente</a:t>
            </a:r>
            <a:r>
              <a:rPr lang="es-ES" sz="2400" dirty="0">
                <a:cs typeface="Times New Roman" charset="0"/>
              </a:rPr>
              <a:t> )</a:t>
            </a:r>
          </a:p>
          <a:p>
            <a:pPr marL="0" indent="0">
              <a:buFont typeface="Wingdings" pitchFamily="2" charset="2"/>
              <a:buNone/>
            </a:pPr>
            <a:r>
              <a:rPr lang="es-ES" sz="2400" b="1" dirty="0" err="1">
                <a:cs typeface="Times New Roman" charset="0"/>
              </a:rPr>
              <a:t>ImporteVenta</a:t>
            </a:r>
            <a:r>
              <a:rPr lang="es-ES" sz="2400" b="1" dirty="0">
                <a:cs typeface="Times New Roman" charset="0"/>
              </a:rPr>
              <a:t> </a:t>
            </a:r>
            <a:r>
              <a:rPr lang="es-ES" sz="2400" dirty="0">
                <a:cs typeface="Times New Roman" charset="0"/>
              </a:rPr>
              <a:t>= sum( </a:t>
            </a:r>
            <a:r>
              <a:rPr lang="es-ES" sz="2400" dirty="0" err="1">
                <a:cs typeface="Times New Roman" charset="0"/>
              </a:rPr>
              <a:t>línea.cantidad</a:t>
            </a:r>
            <a:r>
              <a:rPr lang="es-ES" sz="2400" dirty="0">
                <a:cs typeface="Times New Roman" charset="0"/>
              </a:rPr>
              <a:t> * </a:t>
            </a:r>
            <a:r>
              <a:rPr lang="es-ES" sz="2400" dirty="0" err="1">
                <a:cs typeface="Times New Roman" charset="0"/>
              </a:rPr>
              <a:t>línea.precio</a:t>
            </a:r>
            <a:r>
              <a:rPr lang="es-ES" sz="2400" dirty="0">
                <a:cs typeface="Times New Roman" charset="0"/>
              </a:rPr>
              <a:t> )  </a:t>
            </a:r>
          </a:p>
        </p:txBody>
      </p:sp>
      <p:sp>
        <p:nvSpPr>
          <p:cNvPr id="86020" name="Rectangle 5"/>
          <p:cNvSpPr>
            <a:spLocks noChangeArrowheads="1"/>
          </p:cNvSpPr>
          <p:nvPr/>
        </p:nvSpPr>
        <p:spPr bwMode="auto">
          <a:xfrm>
            <a:off x="3286125" y="3252788"/>
            <a:ext cx="9144000" cy="0"/>
          </a:xfrm>
          <a:prstGeom prst="rect">
            <a:avLst/>
          </a:prstGeom>
          <a:noFill/>
          <a:ln w="9525">
            <a:noFill/>
            <a:miter lim="800000"/>
            <a:headEnd/>
            <a:tailEnd/>
          </a:ln>
        </p:spPr>
        <p:txBody>
          <a:bodyPr>
            <a:spAutoFit/>
          </a:bodyPr>
          <a:lstStyle/>
          <a:p>
            <a:endParaRPr lang="es-MX"/>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84238" y="112713"/>
            <a:ext cx="8031162" cy="1143000"/>
          </a:xfrm>
        </p:spPr>
        <p:txBody>
          <a:bodyPr/>
          <a:lstStyle/>
          <a:p>
            <a:r>
              <a:rPr lang="es-ES" dirty="0">
                <a:solidFill>
                  <a:srgbClr val="000000"/>
                </a:solidFill>
                <a:cs typeface="Times New Roman" charset="0"/>
              </a:rPr>
              <a:t>Definir las Jerarquías </a:t>
            </a:r>
          </a:p>
        </p:txBody>
      </p:sp>
      <p:sp>
        <p:nvSpPr>
          <p:cNvPr id="87043"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El último paso consiste en definir las jerarquías sobre las dimensiones. En cada jerarquía, los atributos deben ser organizados en el árbol de forma que las relaciones “Muchos a Uno” se conserven. También en este punto se puede realizar un “podado” y un “injerto” de las relaciones con </a:t>
            </a:r>
            <a:r>
              <a:rPr lang="es-ES" dirty="0" err="1">
                <a:solidFill>
                  <a:srgbClr val="000000"/>
                </a:solidFill>
                <a:cs typeface="Times New Roman" charset="0"/>
              </a:rPr>
              <a:t>cardinalidad</a:t>
            </a:r>
            <a:r>
              <a:rPr lang="es-ES" dirty="0">
                <a:solidFill>
                  <a:srgbClr val="000000"/>
                </a:solidFill>
                <a:cs typeface="Times New Roman" charset="0"/>
              </a:rPr>
              <a:t> 1:1.</a:t>
            </a:r>
            <a:r>
              <a:rPr lang="es-ES" dirty="0">
                <a:cs typeface="Times New Roman"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4267200" y="0"/>
            <a:ext cx="4876800" cy="6858000"/>
          </a:xfrm>
        </p:spPr>
        <p:txBody>
          <a:bodyPr/>
          <a:lstStyle/>
          <a:p>
            <a:pPr marL="0" indent="0">
              <a:buFont typeface="Wingdings" pitchFamily="2" charset="2"/>
              <a:buNone/>
            </a:pPr>
            <a:r>
              <a:rPr lang="es-ES" dirty="0">
                <a:solidFill>
                  <a:srgbClr val="000000"/>
                </a:solidFill>
                <a:cs typeface="Times New Roman" charset="0"/>
              </a:rPr>
              <a:t>Por ejemplo la generalización entre Cliente, Empresa y Persona de la Figura, tiene </a:t>
            </a:r>
            <a:r>
              <a:rPr lang="es-ES" dirty="0" err="1">
                <a:solidFill>
                  <a:srgbClr val="000000"/>
                </a:solidFill>
                <a:cs typeface="Times New Roman" charset="0"/>
              </a:rPr>
              <a:t>cardinalidad</a:t>
            </a:r>
            <a:r>
              <a:rPr lang="es-ES" dirty="0">
                <a:solidFill>
                  <a:srgbClr val="000000"/>
                </a:solidFill>
                <a:cs typeface="Times New Roman" charset="0"/>
              </a:rPr>
              <a:t> 1:1, por lo que se debe de eliminar la entidad Empresa y la entidad Persona del árbol (“Podado”) y sus atributos “Injertarlos” al vértice padre de los vértices eliminados (Cliente), de esta forma los atributos de los vértices eliminados pasan a ser parte del vértice Cliente como se muestra en la Figura</a:t>
            </a:r>
            <a:r>
              <a:rPr lang="es-MX" dirty="0">
                <a:solidFill>
                  <a:srgbClr val="000000"/>
                </a:solidFill>
                <a:cs typeface="Times New Roman" charset="0"/>
              </a:rPr>
              <a:t>.</a:t>
            </a:r>
            <a:r>
              <a:rPr lang="es-ES" dirty="0">
                <a:solidFill>
                  <a:srgbClr val="000000"/>
                </a:solidFill>
                <a:cs typeface="Times New Roman" charset="0"/>
              </a:rPr>
              <a:t> </a:t>
            </a:r>
          </a:p>
        </p:txBody>
      </p:sp>
      <p:sp>
        <p:nvSpPr>
          <p:cNvPr id="88067" name="Rectangle 5"/>
          <p:cNvSpPr>
            <a:spLocks noChangeArrowheads="1"/>
          </p:cNvSpPr>
          <p:nvPr/>
        </p:nvSpPr>
        <p:spPr bwMode="auto">
          <a:xfrm>
            <a:off x="3038475" y="2671763"/>
            <a:ext cx="9144000" cy="0"/>
          </a:xfrm>
          <a:prstGeom prst="rect">
            <a:avLst/>
          </a:prstGeom>
          <a:noFill/>
          <a:ln w="9525">
            <a:noFill/>
            <a:miter lim="800000"/>
            <a:headEnd/>
            <a:tailEnd/>
          </a:ln>
        </p:spPr>
        <p:txBody>
          <a:bodyPr>
            <a:spAutoFit/>
          </a:bodyPr>
          <a:lstStyle/>
          <a:p>
            <a:endParaRPr lang="es-MX"/>
          </a:p>
        </p:txBody>
      </p:sp>
      <p:pic>
        <p:nvPicPr>
          <p:cNvPr id="88068" name="Picture 4" descr="eliminar%20generalizacion"/>
          <p:cNvPicPr>
            <a:picLocks noChangeAspect="1" noChangeArrowheads="1"/>
          </p:cNvPicPr>
          <p:nvPr/>
        </p:nvPicPr>
        <p:blipFill>
          <a:blip r:embed="rId2" cstate="print"/>
          <a:srcRect/>
          <a:stretch>
            <a:fillRect/>
          </a:stretch>
        </p:blipFill>
        <p:spPr bwMode="auto">
          <a:xfrm>
            <a:off x="0" y="3983208"/>
            <a:ext cx="4219575" cy="2082800"/>
          </a:xfrm>
          <a:prstGeom prst="rect">
            <a:avLst/>
          </a:prstGeom>
          <a:noFill/>
          <a:ln w="9525">
            <a:noFill/>
            <a:miter lim="800000"/>
            <a:headEnd/>
            <a:tailEnd/>
          </a:ln>
        </p:spPr>
      </p:pic>
      <p:pic>
        <p:nvPicPr>
          <p:cNvPr id="88070" name="Picture 8" descr="segundo%20arbol"/>
          <p:cNvPicPr>
            <a:picLocks noChangeAspect="1" noChangeArrowheads="1"/>
          </p:cNvPicPr>
          <p:nvPr/>
        </p:nvPicPr>
        <p:blipFill>
          <a:blip r:embed="rId3" cstate="print"/>
          <a:srcRect/>
          <a:stretch>
            <a:fillRect/>
          </a:stretch>
        </p:blipFill>
        <p:spPr bwMode="auto">
          <a:xfrm>
            <a:off x="-34925" y="212725"/>
            <a:ext cx="4343400" cy="2595563"/>
          </a:xfrm>
          <a:prstGeom prst="rect">
            <a:avLst/>
          </a:prstGeom>
          <a:noFill/>
          <a:ln w="9525">
            <a:noFill/>
            <a:miter lim="800000"/>
            <a:headEnd/>
            <a:tailEnd/>
          </a:ln>
        </p:spPr>
      </p:pic>
      <p:sp>
        <p:nvSpPr>
          <p:cNvPr id="6" name="5 Elipse"/>
          <p:cNvSpPr/>
          <p:nvPr/>
        </p:nvSpPr>
        <p:spPr bwMode="auto">
          <a:xfrm>
            <a:off x="2987824" y="1700808"/>
            <a:ext cx="936104" cy="79208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
        <p:nvSpPr>
          <p:cNvPr id="7" name="6 Elipse"/>
          <p:cNvSpPr/>
          <p:nvPr/>
        </p:nvSpPr>
        <p:spPr bwMode="auto">
          <a:xfrm>
            <a:off x="1907704" y="1988840"/>
            <a:ext cx="1008112" cy="864096"/>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8070"/>
                                        </p:tgtEl>
                                        <p:attrNameLst>
                                          <p:attrName>style.visibility</p:attrName>
                                        </p:attrNameLst>
                                      </p:cBhvr>
                                      <p:to>
                                        <p:strVal val="visible"/>
                                      </p:to>
                                    </p:set>
                                    <p:animEffect transition="in" filter="box(in)">
                                      <p:cBhvr>
                                        <p:cTn id="7" dur="500"/>
                                        <p:tgtEl>
                                          <p:spTgt spid="880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8068"/>
                                        </p:tgtEl>
                                        <p:attrNameLst>
                                          <p:attrName>style.visibility</p:attrName>
                                        </p:attrNameLst>
                                      </p:cBhvr>
                                      <p:to>
                                        <p:strVal val="visible"/>
                                      </p:to>
                                    </p:set>
                                    <p:animEffect transition="in" filter="checkerboard(across)">
                                      <p:cBhvr>
                                        <p:cTn id="22"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84238" y="112713"/>
            <a:ext cx="8031162" cy="1143000"/>
          </a:xfrm>
        </p:spPr>
        <p:txBody>
          <a:bodyPr/>
          <a:lstStyle/>
          <a:p>
            <a:pPr algn="r"/>
            <a:r>
              <a:rPr lang="es-ES">
                <a:solidFill>
                  <a:srgbClr val="000000"/>
                </a:solidFill>
                <a:cs typeface="Times New Roman" charset="0"/>
              </a:rPr>
              <a:t>Definir las Jerarquías</a:t>
            </a:r>
          </a:p>
        </p:txBody>
      </p:sp>
      <p:sp>
        <p:nvSpPr>
          <p:cNvPr id="89091" name="Rectangle 3"/>
          <p:cNvSpPr>
            <a:spLocks noGrp="1" noChangeArrowheads="1"/>
          </p:cNvSpPr>
          <p:nvPr>
            <p:ph type="body" idx="1"/>
          </p:nvPr>
        </p:nvSpPr>
        <p:spPr>
          <a:xfrm>
            <a:off x="838200" y="1340768"/>
            <a:ext cx="8107363" cy="4419600"/>
          </a:xfrm>
        </p:spPr>
        <p:txBody>
          <a:bodyPr/>
          <a:lstStyle/>
          <a:p>
            <a:pPr marL="0" indent="0">
              <a:buFont typeface="Wingdings" pitchFamily="2" charset="2"/>
              <a:buNone/>
            </a:pPr>
            <a:r>
              <a:rPr lang="es-ES" sz="2400" dirty="0">
                <a:solidFill>
                  <a:srgbClr val="000000"/>
                </a:solidFill>
                <a:cs typeface="Times New Roman" charset="0"/>
              </a:rPr>
              <a:t>Algunos atributos del árbol serán considerados </a:t>
            </a:r>
            <a:r>
              <a:rPr lang="es-ES" sz="2400" b="1" dirty="0">
                <a:solidFill>
                  <a:srgbClr val="000000"/>
                </a:solidFill>
                <a:cs typeface="Times New Roman" charset="0"/>
              </a:rPr>
              <a:t>atributos descriptivos de una dimensión</a:t>
            </a:r>
            <a:r>
              <a:rPr lang="es-ES" sz="2400" dirty="0">
                <a:solidFill>
                  <a:srgbClr val="000000"/>
                </a:solidFill>
                <a:cs typeface="Times New Roman" charset="0"/>
              </a:rPr>
              <a:t>, y no afectarán el nivel de detalle de la consulta pero permitirán aplicar filtros. Las </a:t>
            </a:r>
            <a:r>
              <a:rPr lang="es-ES" sz="2400" b="1" dirty="0">
                <a:solidFill>
                  <a:srgbClr val="000000"/>
                </a:solidFill>
                <a:cs typeface="Times New Roman" charset="0"/>
              </a:rPr>
              <a:t>medidas</a:t>
            </a:r>
            <a:r>
              <a:rPr lang="es-ES" sz="2400" dirty="0">
                <a:solidFill>
                  <a:srgbClr val="000000"/>
                </a:solidFill>
                <a:cs typeface="Times New Roman" charset="0"/>
              </a:rPr>
              <a:t> se consideran aditivas sobre todas las dimensiones por omisión, cuando una medida no sea aditiva sobre una dimensión se indica por medio de una línea punteada</a:t>
            </a:r>
            <a:r>
              <a:rPr lang="es-MX" sz="2400" dirty="0">
                <a:cs typeface="Times New Roman" charset="0"/>
              </a:rPr>
              <a:t>.</a:t>
            </a:r>
          </a:p>
        </p:txBody>
      </p:sp>
      <p:sp>
        <p:nvSpPr>
          <p:cNvPr id="89092" name="Rectangle 5"/>
          <p:cNvSpPr>
            <a:spLocks noChangeArrowheads="1"/>
          </p:cNvSpPr>
          <p:nvPr/>
        </p:nvSpPr>
        <p:spPr bwMode="auto">
          <a:xfrm>
            <a:off x="2862263" y="2324100"/>
            <a:ext cx="9144000" cy="0"/>
          </a:xfrm>
          <a:prstGeom prst="rect">
            <a:avLst/>
          </a:prstGeom>
          <a:noFill/>
          <a:ln w="9525">
            <a:noFill/>
            <a:miter lim="800000"/>
            <a:headEnd/>
            <a:tailEnd/>
          </a:ln>
        </p:spPr>
        <p:txBody>
          <a:bodyPr>
            <a:spAutoFit/>
          </a:bodyPr>
          <a:lstStyle/>
          <a:p>
            <a:endParaRPr lang="es-MX"/>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84238" y="112713"/>
            <a:ext cx="8031162" cy="1143000"/>
          </a:xfrm>
        </p:spPr>
        <p:txBody>
          <a:bodyPr/>
          <a:lstStyle/>
          <a:p>
            <a:pPr algn="r"/>
            <a:r>
              <a:rPr lang="es-ES">
                <a:solidFill>
                  <a:srgbClr val="000000"/>
                </a:solidFill>
                <a:cs typeface="Times New Roman" charset="0"/>
              </a:rPr>
              <a:t>Definir las Jerarquías</a:t>
            </a:r>
          </a:p>
        </p:txBody>
      </p:sp>
      <p:sp>
        <p:nvSpPr>
          <p:cNvPr id="89091" name="Rectangle 3"/>
          <p:cNvSpPr>
            <a:spLocks noGrp="1" noChangeArrowheads="1"/>
          </p:cNvSpPr>
          <p:nvPr>
            <p:ph type="body" idx="1"/>
          </p:nvPr>
        </p:nvSpPr>
        <p:spPr>
          <a:xfrm>
            <a:off x="838200" y="1340768"/>
            <a:ext cx="8107363" cy="4419600"/>
          </a:xfrm>
        </p:spPr>
        <p:txBody>
          <a:bodyPr/>
          <a:lstStyle/>
          <a:p>
            <a:pPr marL="0" indent="0">
              <a:buFont typeface="Wingdings" pitchFamily="2" charset="2"/>
              <a:buNone/>
            </a:pPr>
            <a:r>
              <a:rPr lang="es-ES" sz="2400" dirty="0">
                <a:solidFill>
                  <a:srgbClr val="000000"/>
                </a:solidFill>
                <a:cs typeface="Times New Roman" charset="0"/>
              </a:rPr>
              <a:t>Una vez definidas las jerarquías, se realiza el diagrama MD donde:</a:t>
            </a:r>
          </a:p>
          <a:p>
            <a:pPr marL="0" indent="0">
              <a:buFont typeface="Courier New" pitchFamily="49" charset="0"/>
              <a:buChar char="o"/>
            </a:pPr>
            <a:r>
              <a:rPr lang="es-ES" sz="2400" dirty="0">
                <a:solidFill>
                  <a:srgbClr val="000000"/>
                </a:solidFill>
                <a:cs typeface="Times New Roman" charset="0"/>
              </a:rPr>
              <a:t>Los </a:t>
            </a:r>
            <a:r>
              <a:rPr lang="es-ES" sz="2400" b="1" dirty="0">
                <a:solidFill>
                  <a:srgbClr val="000000"/>
                </a:solidFill>
                <a:cs typeface="Times New Roman" charset="0"/>
              </a:rPr>
              <a:t>hechos</a:t>
            </a:r>
            <a:r>
              <a:rPr lang="es-ES" sz="2400" dirty="0">
                <a:solidFill>
                  <a:srgbClr val="000000"/>
                </a:solidFill>
                <a:cs typeface="Times New Roman" charset="0"/>
              </a:rPr>
              <a:t> son representados por medio de un cuadrado</a:t>
            </a:r>
          </a:p>
          <a:p>
            <a:pPr marL="0" indent="0">
              <a:buFont typeface="Courier New" pitchFamily="49" charset="0"/>
              <a:buChar char="o"/>
            </a:pPr>
            <a:r>
              <a:rPr lang="es-ES" sz="2400" dirty="0">
                <a:solidFill>
                  <a:srgbClr val="000000"/>
                </a:solidFill>
                <a:cs typeface="Times New Roman" charset="0"/>
              </a:rPr>
              <a:t>Las </a:t>
            </a:r>
            <a:r>
              <a:rPr lang="es-ES" sz="2400" b="1" dirty="0">
                <a:solidFill>
                  <a:srgbClr val="000000"/>
                </a:solidFill>
                <a:cs typeface="Times New Roman" charset="0"/>
              </a:rPr>
              <a:t>dimensiones</a:t>
            </a:r>
            <a:r>
              <a:rPr lang="es-ES" sz="2400" dirty="0">
                <a:solidFill>
                  <a:srgbClr val="000000"/>
                </a:solidFill>
                <a:cs typeface="Times New Roman" charset="0"/>
              </a:rPr>
              <a:t> alrededor de él por medio de líneas y círculos como se muestra en la Figura </a:t>
            </a:r>
          </a:p>
        </p:txBody>
      </p:sp>
      <p:sp>
        <p:nvSpPr>
          <p:cNvPr id="89092" name="Rectangle 5"/>
          <p:cNvSpPr>
            <a:spLocks noChangeArrowheads="1"/>
          </p:cNvSpPr>
          <p:nvPr/>
        </p:nvSpPr>
        <p:spPr bwMode="auto">
          <a:xfrm>
            <a:off x="2862263" y="2324100"/>
            <a:ext cx="9144000" cy="0"/>
          </a:xfrm>
          <a:prstGeom prst="rect">
            <a:avLst/>
          </a:prstGeom>
          <a:noFill/>
          <a:ln w="9525">
            <a:noFill/>
            <a:miter lim="800000"/>
            <a:headEnd/>
            <a:tailEnd/>
          </a:ln>
        </p:spPr>
        <p:txBody>
          <a:bodyPr>
            <a:spAutoFit/>
          </a:bodyPr>
          <a:lstStyle/>
          <a:p>
            <a:endParaRPr lang="es-MX"/>
          </a:p>
        </p:txBody>
      </p:sp>
      <p:pic>
        <p:nvPicPr>
          <p:cNvPr id="89093" name="Picture 4" descr="Dibujo4"/>
          <p:cNvPicPr>
            <a:picLocks noChangeAspect="1" noChangeArrowheads="1"/>
          </p:cNvPicPr>
          <p:nvPr/>
        </p:nvPicPr>
        <p:blipFill>
          <a:blip r:embed="rId2" cstate="print"/>
          <a:srcRect/>
          <a:stretch>
            <a:fillRect/>
          </a:stretch>
        </p:blipFill>
        <p:spPr bwMode="auto">
          <a:xfrm>
            <a:off x="2267744" y="3645024"/>
            <a:ext cx="4752528" cy="307140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84238" y="112713"/>
            <a:ext cx="8031162" cy="1143000"/>
          </a:xfrm>
        </p:spPr>
        <p:txBody>
          <a:bodyPr/>
          <a:lstStyle/>
          <a:p>
            <a:r>
              <a:rPr lang="es-ES">
                <a:solidFill>
                  <a:srgbClr val="000000"/>
                </a:solidFill>
                <a:cs typeface="Times New Roman" charset="0"/>
              </a:rPr>
              <a:t>Definir las Jerarquías</a:t>
            </a:r>
          </a:p>
        </p:txBody>
      </p:sp>
      <p:sp>
        <p:nvSpPr>
          <p:cNvPr id="90115" name="Rectangle 3"/>
          <p:cNvSpPr>
            <a:spLocks noGrp="1" noChangeArrowheads="1"/>
          </p:cNvSpPr>
          <p:nvPr>
            <p:ph type="body" idx="1"/>
          </p:nvPr>
        </p:nvSpPr>
        <p:spPr/>
        <p:txBody>
          <a:bodyPr/>
          <a:lstStyle/>
          <a:p>
            <a:pPr marL="0" indent="0">
              <a:buFont typeface="Wingdings" pitchFamily="2" charset="2"/>
              <a:buNone/>
            </a:pPr>
            <a:r>
              <a:rPr lang="es-ES" sz="2600" dirty="0">
                <a:solidFill>
                  <a:srgbClr val="000000"/>
                </a:solidFill>
                <a:cs typeface="Times New Roman" charset="0"/>
              </a:rPr>
              <a:t>Después de aplicar la metodología al ejemplo se puede observar que el modelo DFM contempla todos los elementos básicos del modelado multidimensional como son: </a:t>
            </a:r>
            <a:r>
              <a:rPr lang="es-ES" sz="2600" b="1" dirty="0">
                <a:solidFill>
                  <a:srgbClr val="000000"/>
                </a:solidFill>
                <a:cs typeface="Times New Roman" charset="0"/>
              </a:rPr>
              <a:t>hechos, dimensiones, jerarquías, atributos descriptivos, y medidas asociadas a los hechos</a:t>
            </a:r>
            <a:r>
              <a:rPr lang="es-ES" sz="2600" dirty="0">
                <a:solidFill>
                  <a:srgbClr val="000000"/>
                </a:solidFill>
                <a:cs typeface="Times New Roman" charset="0"/>
              </a:rPr>
              <a:t>, además permite representar de manera grafica los </a:t>
            </a:r>
            <a:r>
              <a:rPr lang="es-ES" sz="2600" b="1" dirty="0">
                <a:solidFill>
                  <a:srgbClr val="000000"/>
                </a:solidFill>
                <a:cs typeface="Times New Roman" charset="0"/>
              </a:rPr>
              <a:t>atributos aditivos </a:t>
            </a:r>
            <a:r>
              <a:rPr lang="es-ES" sz="2600" dirty="0">
                <a:solidFill>
                  <a:srgbClr val="000000"/>
                </a:solidFill>
                <a:cs typeface="Times New Roman" charset="0"/>
              </a:rPr>
              <a:t>y los </a:t>
            </a:r>
            <a:r>
              <a:rPr lang="es-ES" sz="2600" b="1" dirty="0">
                <a:solidFill>
                  <a:srgbClr val="000000"/>
                </a:solidFill>
                <a:cs typeface="Times New Roman" charset="0"/>
              </a:rPr>
              <a:t>atributos no aditivos</a:t>
            </a:r>
            <a:r>
              <a:rPr lang="es-ES" sz="2600" dirty="0">
                <a:solidFill>
                  <a:srgbClr val="000000"/>
                </a:solidFill>
                <a:cs typeface="Times New Roman" charset="0"/>
              </a:rPr>
              <a:t>.</a:t>
            </a:r>
            <a:r>
              <a:rPr lang="es-MX" sz="2600" dirty="0">
                <a:solidFill>
                  <a:srgbClr val="000000"/>
                </a:solidFill>
                <a:cs typeface="Times New Roman" charset="0"/>
              </a:rPr>
              <a:t> </a:t>
            </a:r>
          </a:p>
          <a:p>
            <a:pPr marL="0" indent="0">
              <a:buFont typeface="Wingdings" pitchFamily="2" charset="2"/>
              <a:buNone/>
            </a:pPr>
            <a:endParaRPr lang="es-MX" sz="2600" dirty="0">
              <a:solidFill>
                <a:srgbClr val="000000"/>
              </a:solidFill>
              <a:cs typeface="Times New Roman" charset="0"/>
            </a:endParaRPr>
          </a:p>
          <a:p>
            <a:pPr marL="0" indent="0">
              <a:buFont typeface="Wingdings" pitchFamily="2" charset="2"/>
              <a:buNone/>
            </a:pPr>
            <a:r>
              <a:rPr lang="es-ES" sz="2600" dirty="0">
                <a:solidFill>
                  <a:srgbClr val="000000"/>
                </a:solidFill>
                <a:cs typeface="Times New Roman" charset="0"/>
              </a:rPr>
              <a:t>Las </a:t>
            </a:r>
            <a:r>
              <a:rPr lang="es-ES" sz="2600" b="1" dirty="0">
                <a:solidFill>
                  <a:srgbClr val="000000"/>
                </a:solidFill>
                <a:cs typeface="Times New Roman" charset="0"/>
              </a:rPr>
              <a:t>medidas</a:t>
            </a:r>
            <a:r>
              <a:rPr lang="es-ES" sz="2600" dirty="0">
                <a:solidFill>
                  <a:srgbClr val="000000"/>
                </a:solidFill>
                <a:cs typeface="Times New Roman" charset="0"/>
              </a:rPr>
              <a:t> se definen al aplicar una función de agregación sobre un atributo numérico y la </a:t>
            </a:r>
            <a:r>
              <a:rPr lang="es-ES" sz="2600" b="1" dirty="0">
                <a:solidFill>
                  <a:srgbClr val="000000"/>
                </a:solidFill>
                <a:cs typeface="Times New Roman" charset="0"/>
              </a:rPr>
              <a:t>categorización</a:t>
            </a:r>
            <a:r>
              <a:rPr lang="es-ES" sz="2600" dirty="0">
                <a:solidFill>
                  <a:srgbClr val="000000"/>
                </a:solidFill>
                <a:cs typeface="Times New Roman" charset="0"/>
              </a:rPr>
              <a:t> </a:t>
            </a:r>
            <a:r>
              <a:rPr lang="es-ES" sz="2600" b="1" dirty="0">
                <a:solidFill>
                  <a:srgbClr val="000000"/>
                </a:solidFill>
                <a:cs typeface="Times New Roman" charset="0"/>
              </a:rPr>
              <a:t>de dimensiones </a:t>
            </a:r>
            <a:r>
              <a:rPr lang="es-ES" sz="2600" dirty="0">
                <a:solidFill>
                  <a:srgbClr val="000000"/>
                </a:solidFill>
                <a:cs typeface="Times New Roman" charset="0"/>
              </a:rPr>
              <a:t>es tratada como una relación 1:1. </a:t>
            </a:r>
            <a:endParaRPr lang="es-MX" sz="2600" dirty="0">
              <a:solidFill>
                <a:srgbClr val="000000"/>
              </a:solidFill>
              <a:cs typeface="Times New Roman" charset="0"/>
            </a:endParaRPr>
          </a:p>
          <a:p>
            <a:pPr marL="0" indent="0">
              <a:buFont typeface="Wingdings" pitchFamily="2" charset="2"/>
              <a:buNone/>
            </a:pPr>
            <a:endParaRPr lang="es-MX" sz="2600" dirty="0">
              <a:solidFill>
                <a:srgbClr val="000000"/>
              </a:solidFill>
              <a:cs typeface="Times New Roman" charset="0"/>
            </a:endParaRPr>
          </a:p>
          <a:p>
            <a:pPr marL="0" indent="0">
              <a:buFont typeface="Wingdings" pitchFamily="2" charset="2"/>
              <a:buNone/>
            </a:pPr>
            <a:endParaRPr lang="es-ES" sz="2600" dirty="0">
              <a:cs typeface="Times New Roman"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019800" y="112713"/>
            <a:ext cx="2895600" cy="1143000"/>
          </a:xfrm>
        </p:spPr>
        <p:txBody>
          <a:bodyPr/>
          <a:lstStyle/>
          <a:p>
            <a:pPr algn="r"/>
            <a:r>
              <a:rPr lang="es-ES">
                <a:solidFill>
                  <a:srgbClr val="000000"/>
                </a:solidFill>
                <a:cs typeface="Times New Roman" charset="0"/>
              </a:rPr>
              <a:t>Definir las Jerarquías</a:t>
            </a:r>
          </a:p>
        </p:txBody>
      </p:sp>
      <p:sp>
        <p:nvSpPr>
          <p:cNvPr id="91139" name="Rectangle 3"/>
          <p:cNvSpPr>
            <a:spLocks noGrp="1" noChangeArrowheads="1"/>
          </p:cNvSpPr>
          <p:nvPr>
            <p:ph type="body" idx="1"/>
          </p:nvPr>
        </p:nvSpPr>
        <p:spPr>
          <a:xfrm>
            <a:off x="914400" y="3657600"/>
            <a:ext cx="8031163" cy="3048000"/>
          </a:xfrm>
        </p:spPr>
        <p:txBody>
          <a:bodyPr/>
          <a:lstStyle/>
          <a:p>
            <a:pPr marL="0" indent="0">
              <a:buFont typeface="Wingdings" pitchFamily="2" charset="2"/>
              <a:buNone/>
            </a:pPr>
            <a:r>
              <a:rPr lang="es-ES">
                <a:solidFill>
                  <a:srgbClr val="000000"/>
                </a:solidFill>
                <a:cs typeface="Times New Roman" charset="0"/>
              </a:rPr>
              <a:t>Sin embargo </a:t>
            </a:r>
            <a:r>
              <a:rPr lang="es-ES" b="1">
                <a:solidFill>
                  <a:srgbClr val="000000"/>
                </a:solidFill>
                <a:cs typeface="Times New Roman" charset="0"/>
              </a:rPr>
              <a:t>no es posible </a:t>
            </a:r>
            <a:r>
              <a:rPr lang="es-ES">
                <a:solidFill>
                  <a:srgbClr val="000000"/>
                </a:solidFill>
                <a:cs typeface="Times New Roman" charset="0"/>
              </a:rPr>
              <a:t>representar jerarquías disjuntas, jerarquías completas, jerarquías cubiertas y la relación Muchos a Muchos entre hechos y dimensiones. En la Figura se muestra un resumen de las propiedades que se pueden modelar.</a:t>
            </a:r>
          </a:p>
        </p:txBody>
      </p:sp>
      <p:sp>
        <p:nvSpPr>
          <p:cNvPr id="91140" name="Rectangle 5"/>
          <p:cNvSpPr>
            <a:spLocks noChangeArrowheads="1"/>
          </p:cNvSpPr>
          <p:nvPr/>
        </p:nvSpPr>
        <p:spPr bwMode="auto">
          <a:xfrm>
            <a:off x="2671763" y="2328863"/>
            <a:ext cx="9144000" cy="0"/>
          </a:xfrm>
          <a:prstGeom prst="rect">
            <a:avLst/>
          </a:prstGeom>
          <a:noFill/>
          <a:ln w="9525">
            <a:noFill/>
            <a:miter lim="800000"/>
            <a:headEnd/>
            <a:tailEnd/>
          </a:ln>
        </p:spPr>
        <p:txBody>
          <a:bodyPr>
            <a:spAutoFit/>
          </a:bodyPr>
          <a:lstStyle/>
          <a:p>
            <a:endParaRPr lang="es-MX"/>
          </a:p>
        </p:txBody>
      </p:sp>
      <p:pic>
        <p:nvPicPr>
          <p:cNvPr id="91141" name="Picture 4" descr="Dibujo5"/>
          <p:cNvPicPr>
            <a:picLocks noChangeAspect="1" noChangeArrowheads="1"/>
          </p:cNvPicPr>
          <p:nvPr/>
        </p:nvPicPr>
        <p:blipFill>
          <a:blip r:embed="rId2" cstate="print"/>
          <a:srcRect/>
          <a:stretch>
            <a:fillRect/>
          </a:stretch>
        </p:blipFill>
        <p:spPr bwMode="auto">
          <a:xfrm>
            <a:off x="685800" y="0"/>
            <a:ext cx="5181600" cy="30003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solidFill>
                  <a:srgbClr val="000000"/>
                </a:solidFill>
                <a:cs typeface="Times New Roman" charset="0"/>
              </a:rPr>
              <a:t>3.2.2 </a:t>
            </a:r>
            <a:r>
              <a:rPr lang="es-ES" dirty="0">
                <a:solidFill>
                  <a:srgbClr val="000000"/>
                </a:solidFill>
                <a:cs typeface="Times New Roman" charset="0"/>
              </a:rPr>
              <a:t>Modelo Multidimensional (MD). </a:t>
            </a:r>
            <a:endParaRPr lang="es-MX" dirty="0"/>
          </a:p>
        </p:txBody>
      </p:sp>
      <p:sp>
        <p:nvSpPr>
          <p:cNvPr id="3" name="2 Marcador de texto"/>
          <p:cNvSpPr>
            <a:spLocks noGrp="1"/>
          </p:cNvSpPr>
          <p:nvPr>
            <p:ph type="body" idx="1"/>
          </p:nvPr>
        </p:nvSpPr>
        <p:spPr/>
        <p:txBody>
          <a:bodyPr/>
          <a:lstStyle/>
          <a:p>
            <a:endParaRPr lang="es-MX"/>
          </a:p>
        </p:txBody>
      </p:sp>
      <p:sp>
        <p:nvSpPr>
          <p:cNvPr id="4" name="3 Marcador de número de diapositiva"/>
          <p:cNvSpPr>
            <a:spLocks noGrp="1"/>
          </p:cNvSpPr>
          <p:nvPr>
            <p:ph type="sldNum" sz="quarter" idx="12"/>
          </p:nvPr>
        </p:nvSpPr>
        <p:spPr/>
        <p:txBody>
          <a:bodyPr/>
          <a:lstStyle/>
          <a:p>
            <a:pPr>
              <a:defRPr/>
            </a:pPr>
            <a:fld id="{47D955F6-6DC7-4309-AF12-7797439D440C}" type="slidenum">
              <a:rPr lang="es-ES" smtClean="0"/>
              <a:pPr>
                <a:defRPr/>
              </a:pPr>
              <a:t>27</a:t>
            </a:fld>
            <a:endParaRPr lang="es-E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84238" y="112713"/>
            <a:ext cx="8031162" cy="1143000"/>
          </a:xfrm>
        </p:spPr>
        <p:txBody>
          <a:bodyPr/>
          <a:lstStyle/>
          <a:p>
            <a:r>
              <a:rPr lang="es-MX" dirty="0">
                <a:solidFill>
                  <a:srgbClr val="000000"/>
                </a:solidFill>
                <a:cs typeface="Times New Roman" charset="0"/>
              </a:rPr>
              <a:t>3.2.2 </a:t>
            </a:r>
            <a:r>
              <a:rPr lang="es-ES" dirty="0">
                <a:solidFill>
                  <a:srgbClr val="000000"/>
                </a:solidFill>
                <a:cs typeface="Times New Roman" charset="0"/>
              </a:rPr>
              <a:t>Modelo Multidimensional (MD). </a:t>
            </a:r>
          </a:p>
        </p:txBody>
      </p:sp>
      <p:sp>
        <p:nvSpPr>
          <p:cNvPr id="92163" name="Rectangle 3"/>
          <p:cNvSpPr>
            <a:spLocks noGrp="1" noChangeArrowheads="1"/>
          </p:cNvSpPr>
          <p:nvPr>
            <p:ph type="body" idx="1"/>
          </p:nvPr>
        </p:nvSpPr>
        <p:spPr/>
        <p:txBody>
          <a:bodyPr/>
          <a:lstStyle/>
          <a:p>
            <a:pPr marL="0" indent="0">
              <a:buFont typeface="Wingdings" pitchFamily="2" charset="2"/>
              <a:buNone/>
            </a:pPr>
            <a:r>
              <a:rPr lang="es-ES">
                <a:solidFill>
                  <a:srgbClr val="000000"/>
                </a:solidFill>
                <a:cs typeface="Times New Roman" charset="0"/>
              </a:rPr>
              <a:t>Cabibbo &amp; Ricardo Torlone proponen el método de diseño </a:t>
            </a:r>
            <a:r>
              <a:rPr lang="es-ES" i="1">
                <a:solidFill>
                  <a:srgbClr val="000000"/>
                </a:solidFill>
                <a:cs typeface="Times New Roman" charset="0"/>
              </a:rPr>
              <a:t>MD</a:t>
            </a:r>
            <a:r>
              <a:rPr lang="es-ES">
                <a:solidFill>
                  <a:srgbClr val="000000"/>
                </a:solidFill>
                <a:cs typeface="Times New Roman" charset="0"/>
              </a:rPr>
              <a:t>, al cual lo definen como un modelo lógico para sistemas OLAP, sin embargo los autores mencionan que es independiente de cualquier implementación, por lo que lo ubican en el nivel conceptual.</a:t>
            </a:r>
            <a:endParaRPr lang="es-MX">
              <a:solidFill>
                <a:srgbClr val="000000"/>
              </a:solidFill>
              <a:cs typeface="Times New Roman" charset="0"/>
            </a:endParaRPr>
          </a:p>
          <a:p>
            <a:pPr marL="0" indent="0">
              <a:buFont typeface="Wingdings" pitchFamily="2" charset="2"/>
              <a:buNone/>
            </a:pPr>
            <a:r>
              <a:rPr lang="es-ES">
                <a:cs typeface="Times New Roman"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84238" y="112713"/>
            <a:ext cx="8031162" cy="1143000"/>
          </a:xfrm>
        </p:spPr>
        <p:txBody>
          <a:bodyPr/>
          <a:lstStyle/>
          <a:p>
            <a:r>
              <a:rPr lang="es-MX">
                <a:solidFill>
                  <a:srgbClr val="000000"/>
                </a:solidFill>
                <a:cs typeface="Times New Roman" charset="0"/>
              </a:rPr>
              <a:t>3.2.2 </a:t>
            </a:r>
            <a:r>
              <a:rPr lang="es-ES">
                <a:solidFill>
                  <a:srgbClr val="000000"/>
                </a:solidFill>
                <a:cs typeface="Times New Roman" charset="0"/>
              </a:rPr>
              <a:t>Modelo Multidimensional (MD).</a:t>
            </a:r>
          </a:p>
        </p:txBody>
      </p:sp>
      <p:sp>
        <p:nvSpPr>
          <p:cNvPr id="93187" name="Rectangle 3"/>
          <p:cNvSpPr>
            <a:spLocks noGrp="1" noChangeArrowheads="1"/>
          </p:cNvSpPr>
          <p:nvPr>
            <p:ph type="body" idx="1"/>
          </p:nvPr>
        </p:nvSpPr>
        <p:spPr/>
        <p:txBody>
          <a:bodyPr/>
          <a:lstStyle/>
          <a:p>
            <a:pPr marL="0" indent="0">
              <a:lnSpc>
                <a:spcPct val="90000"/>
              </a:lnSpc>
              <a:buFont typeface="Wingdings" pitchFamily="2" charset="2"/>
              <a:buNone/>
            </a:pPr>
            <a:r>
              <a:rPr lang="es-ES" sz="2400" dirty="0">
                <a:solidFill>
                  <a:srgbClr val="000000"/>
                </a:solidFill>
                <a:cs typeface="Times New Roman" charset="0"/>
              </a:rPr>
              <a:t>El método de diseño que proponen construye un esquema </a:t>
            </a:r>
            <a:r>
              <a:rPr lang="es-ES" sz="2400" i="1" dirty="0">
                <a:solidFill>
                  <a:srgbClr val="000000"/>
                </a:solidFill>
                <a:cs typeface="Times New Roman" charset="0"/>
              </a:rPr>
              <a:t>MD</a:t>
            </a:r>
            <a:r>
              <a:rPr lang="es-ES" sz="2400" dirty="0">
                <a:solidFill>
                  <a:srgbClr val="000000"/>
                </a:solidFill>
                <a:cs typeface="Times New Roman" charset="0"/>
              </a:rPr>
              <a:t> a partir de una base de datos operacional existente, el esquema </a:t>
            </a:r>
            <a:r>
              <a:rPr lang="es-ES" sz="2400" i="1" dirty="0">
                <a:solidFill>
                  <a:srgbClr val="000000"/>
                </a:solidFill>
                <a:cs typeface="Times New Roman" charset="0"/>
              </a:rPr>
              <a:t>MD</a:t>
            </a:r>
            <a:r>
              <a:rPr lang="es-ES" sz="2400" dirty="0">
                <a:solidFill>
                  <a:srgbClr val="000000"/>
                </a:solidFill>
                <a:cs typeface="Times New Roman" charset="0"/>
              </a:rPr>
              <a:t> consiste de un </a:t>
            </a:r>
            <a:r>
              <a:rPr lang="es-ES" sz="2400" b="1" dirty="0">
                <a:solidFill>
                  <a:srgbClr val="000000"/>
                </a:solidFill>
                <a:cs typeface="Times New Roman" charset="0"/>
              </a:rPr>
              <a:t>conjunto finito de Dimensiones y un conjunto finito de </a:t>
            </a:r>
            <a:r>
              <a:rPr lang="es-ES" sz="2400" b="1" i="1" dirty="0">
                <a:solidFill>
                  <a:srgbClr val="000000"/>
                </a:solidFill>
                <a:cs typeface="Times New Roman" charset="0"/>
              </a:rPr>
              <a:t>F</a:t>
            </a:r>
            <a:r>
              <a:rPr lang="es-ES" sz="2400" b="1" dirty="0">
                <a:solidFill>
                  <a:srgbClr val="000000"/>
                </a:solidFill>
                <a:cs typeface="Times New Roman" charset="0"/>
              </a:rPr>
              <a:t>-</a:t>
            </a:r>
            <a:r>
              <a:rPr lang="es-ES" sz="2400" b="1" i="1" dirty="0" err="1">
                <a:solidFill>
                  <a:srgbClr val="000000"/>
                </a:solidFill>
                <a:cs typeface="Times New Roman" charset="0"/>
              </a:rPr>
              <a:t>Tables</a:t>
            </a:r>
            <a:r>
              <a:rPr lang="es-ES" sz="2400" b="1" i="1" dirty="0">
                <a:solidFill>
                  <a:srgbClr val="000000"/>
                </a:solidFill>
                <a:cs typeface="Times New Roman" charset="0"/>
              </a:rPr>
              <a:t> </a:t>
            </a:r>
            <a:r>
              <a:rPr lang="es-ES" sz="2400" i="1" dirty="0">
                <a:solidFill>
                  <a:srgbClr val="000000"/>
                </a:solidFill>
                <a:cs typeface="Times New Roman" charset="0"/>
              </a:rPr>
              <a:t>(</a:t>
            </a:r>
            <a:r>
              <a:rPr lang="es-ES" sz="2400" dirty="0">
                <a:solidFill>
                  <a:srgbClr val="000000"/>
                </a:solidFill>
                <a:cs typeface="Times New Roman" charset="0"/>
              </a:rPr>
              <a:t>Hechos</a:t>
            </a:r>
            <a:r>
              <a:rPr lang="es-ES" sz="2400" i="1" dirty="0">
                <a:solidFill>
                  <a:srgbClr val="000000"/>
                </a:solidFill>
                <a:cs typeface="Times New Roman" charset="0"/>
              </a:rPr>
              <a:t>), </a:t>
            </a:r>
            <a:r>
              <a:rPr lang="es-ES" sz="2400" dirty="0">
                <a:solidFill>
                  <a:srgbClr val="000000"/>
                </a:solidFill>
                <a:cs typeface="Times New Roman" charset="0"/>
              </a:rPr>
              <a:t>donde las </a:t>
            </a:r>
            <a:r>
              <a:rPr lang="es-ES" sz="2400" b="1" dirty="0">
                <a:solidFill>
                  <a:srgbClr val="000000"/>
                </a:solidFill>
                <a:cs typeface="Times New Roman" charset="0"/>
              </a:rPr>
              <a:t>dimensiones</a:t>
            </a:r>
            <a:r>
              <a:rPr lang="es-ES" sz="2400" dirty="0">
                <a:solidFill>
                  <a:srgbClr val="000000"/>
                </a:solidFill>
                <a:cs typeface="Times New Roman" charset="0"/>
              </a:rPr>
              <a:t> son categorías sintácticas que permiten especificar múltiples caminos para la búsqueda de información, y cada </a:t>
            </a:r>
            <a:r>
              <a:rPr lang="es-ES" sz="2400" b="1" dirty="0">
                <a:solidFill>
                  <a:srgbClr val="000000"/>
                </a:solidFill>
                <a:cs typeface="Times New Roman" charset="0"/>
              </a:rPr>
              <a:t>dimensión</a:t>
            </a:r>
            <a:r>
              <a:rPr lang="es-ES" sz="2400" dirty="0">
                <a:solidFill>
                  <a:srgbClr val="000000"/>
                </a:solidFill>
                <a:cs typeface="Times New Roman" charset="0"/>
              </a:rPr>
              <a:t> se organiza en </a:t>
            </a:r>
            <a:r>
              <a:rPr lang="es-ES" sz="2400" b="1" dirty="0">
                <a:solidFill>
                  <a:srgbClr val="000000"/>
                </a:solidFill>
                <a:cs typeface="Times New Roman" charset="0"/>
              </a:rPr>
              <a:t>una jerarquía de niveles</a:t>
            </a:r>
            <a:r>
              <a:rPr lang="es-ES" sz="2400" dirty="0">
                <a:solidFill>
                  <a:srgbClr val="000000"/>
                </a:solidFill>
                <a:cs typeface="Times New Roman" charset="0"/>
              </a:rPr>
              <a:t>, correspondientes. </a:t>
            </a:r>
            <a:endParaRPr lang="es-MX" sz="2400" dirty="0">
              <a:solidFill>
                <a:srgbClr val="000000"/>
              </a:solidFill>
              <a:cs typeface="Times New Roman" charset="0"/>
            </a:endParaRPr>
          </a:p>
          <a:p>
            <a:pPr marL="0" indent="0">
              <a:lnSpc>
                <a:spcPct val="90000"/>
              </a:lnSpc>
              <a:buFont typeface="Wingdings" pitchFamily="2" charset="2"/>
              <a:buNone/>
            </a:pPr>
            <a:endParaRPr lang="es-MX" sz="2400" dirty="0">
              <a:solidFill>
                <a:srgbClr val="000000"/>
              </a:solidFill>
              <a:cs typeface="Times New Roman" charset="0"/>
            </a:endParaRPr>
          </a:p>
          <a:p>
            <a:pPr marL="0" indent="0">
              <a:lnSpc>
                <a:spcPct val="90000"/>
              </a:lnSpc>
              <a:buFont typeface="Wingdings" pitchFamily="2" charset="2"/>
              <a:buNone/>
            </a:pPr>
            <a:r>
              <a:rPr lang="es-ES" sz="2400" dirty="0">
                <a:solidFill>
                  <a:srgbClr val="000000"/>
                </a:solidFill>
                <a:cs typeface="Times New Roman" charset="0"/>
              </a:rPr>
              <a:t>Un nivel puede tener descriptores asociados a él. Dentro de las </a:t>
            </a:r>
            <a:r>
              <a:rPr lang="es-ES" sz="2400" b="1" dirty="0">
                <a:solidFill>
                  <a:srgbClr val="000000"/>
                </a:solidFill>
                <a:cs typeface="Times New Roman" charset="0"/>
              </a:rPr>
              <a:t>dimensiones</a:t>
            </a:r>
            <a:r>
              <a:rPr lang="es-ES" sz="2400" dirty="0">
                <a:solidFill>
                  <a:srgbClr val="000000"/>
                </a:solidFill>
                <a:cs typeface="Times New Roman" charset="0"/>
              </a:rPr>
              <a:t>, los valores de diferentes niveles son relacionados a través de funciones roll up y </a:t>
            </a:r>
            <a:r>
              <a:rPr lang="es-ES" sz="2400" dirty="0" err="1">
                <a:solidFill>
                  <a:srgbClr val="000000"/>
                </a:solidFill>
                <a:cs typeface="Times New Roman" charset="0"/>
              </a:rPr>
              <a:t>drill</a:t>
            </a:r>
            <a:r>
              <a:rPr lang="es-ES" sz="2400" dirty="0">
                <a:solidFill>
                  <a:srgbClr val="000000"/>
                </a:solidFill>
                <a:cs typeface="Times New Roman" charset="0"/>
              </a:rPr>
              <a:t> </a:t>
            </a:r>
            <a:r>
              <a:rPr lang="es-ES" sz="2400" dirty="0" err="1">
                <a:solidFill>
                  <a:srgbClr val="000000"/>
                </a:solidFill>
                <a:cs typeface="Times New Roman" charset="0"/>
              </a:rPr>
              <a:t>down</a:t>
            </a:r>
            <a:r>
              <a:rPr lang="es-ES" sz="2400" i="1" dirty="0">
                <a:solidFill>
                  <a:srgbClr val="000000"/>
                </a:solidFill>
                <a:cs typeface="Times New Roman" charset="0"/>
              </a:rPr>
              <a:t>. </a:t>
            </a:r>
            <a:r>
              <a:rPr lang="es-ES" sz="2400" dirty="0">
                <a:solidFill>
                  <a:srgbClr val="000000"/>
                </a:solidFill>
                <a:cs typeface="Times New Roman" charset="0"/>
              </a:rPr>
              <a:t>Las </a:t>
            </a:r>
            <a:r>
              <a:rPr lang="es-ES" sz="2400" b="1" i="1" dirty="0">
                <a:solidFill>
                  <a:srgbClr val="000000"/>
                </a:solidFill>
                <a:cs typeface="Times New Roman" charset="0"/>
              </a:rPr>
              <a:t>F </a:t>
            </a:r>
            <a:r>
              <a:rPr lang="es-ES" sz="2400" b="1" i="1" dirty="0" err="1">
                <a:solidFill>
                  <a:srgbClr val="000000"/>
                </a:solidFill>
                <a:cs typeface="Times New Roman" charset="0"/>
              </a:rPr>
              <a:t>tables</a:t>
            </a:r>
            <a:r>
              <a:rPr lang="es-ES" sz="2400" b="1" dirty="0">
                <a:solidFill>
                  <a:srgbClr val="000000"/>
                </a:solidFill>
                <a:cs typeface="Times New Roman" charset="0"/>
              </a:rPr>
              <a:t> </a:t>
            </a:r>
            <a:r>
              <a:rPr lang="es-ES" sz="2400" dirty="0">
                <a:solidFill>
                  <a:srgbClr val="000000"/>
                </a:solidFill>
                <a:cs typeface="Times New Roman" charset="0"/>
              </a:rPr>
              <a:t>son funciones de coordenadas simbólicas (definidas sobre una combinación particular de niveles) a medidas que son usadas para </a:t>
            </a:r>
            <a:r>
              <a:rPr lang="es-ES" sz="2400" b="1" dirty="0">
                <a:solidFill>
                  <a:srgbClr val="000000"/>
                </a:solidFill>
                <a:cs typeface="Times New Roman" charset="0"/>
              </a:rPr>
              <a:t>representar</a:t>
            </a:r>
            <a:r>
              <a:rPr lang="es-ES" sz="2400" dirty="0">
                <a:solidFill>
                  <a:srgbClr val="000000"/>
                </a:solidFill>
                <a:cs typeface="Times New Roman" charset="0"/>
              </a:rPr>
              <a:t> </a:t>
            </a:r>
            <a:r>
              <a:rPr lang="es-ES" sz="2400" b="1" dirty="0">
                <a:solidFill>
                  <a:srgbClr val="000000"/>
                </a:solidFill>
                <a:cs typeface="Times New Roman" charset="0"/>
              </a:rPr>
              <a:t>datos</a:t>
            </a:r>
            <a:r>
              <a:rPr lang="es-ES" sz="2400" dirty="0">
                <a:solidFill>
                  <a:srgbClr val="000000"/>
                </a:solidFill>
                <a:cs typeface="Times New Roman" charset="0"/>
              </a:rPr>
              <a:t>.</a:t>
            </a:r>
            <a:r>
              <a:rPr lang="es-ES" sz="2400" dirty="0">
                <a:cs typeface="Times New Roman"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84238" y="112713"/>
            <a:ext cx="8031162" cy="1143000"/>
          </a:xfrm>
        </p:spPr>
        <p:txBody>
          <a:bodyPr/>
          <a:lstStyle/>
          <a:p>
            <a:r>
              <a:rPr lang="es-ES">
                <a:solidFill>
                  <a:srgbClr val="000000"/>
                </a:solidFill>
                <a:cs typeface="Times New Roman" charset="0"/>
              </a:rPr>
              <a:t>3.1 Estado del Arte </a:t>
            </a:r>
          </a:p>
        </p:txBody>
      </p:sp>
      <p:sp>
        <p:nvSpPr>
          <p:cNvPr id="71683" name="Rectangle 3"/>
          <p:cNvSpPr>
            <a:spLocks noGrp="1" noChangeArrowheads="1"/>
          </p:cNvSpPr>
          <p:nvPr>
            <p:ph type="body" idx="1"/>
          </p:nvPr>
        </p:nvSpPr>
        <p:spPr/>
        <p:txBody>
          <a:bodyPr/>
          <a:lstStyle/>
          <a:p>
            <a:pPr marL="0" indent="0">
              <a:buFont typeface="Wingdings" pitchFamily="2" charset="2"/>
              <a:buNone/>
            </a:pPr>
            <a:r>
              <a:rPr lang="es-ES" sz="2400">
                <a:solidFill>
                  <a:srgbClr val="000000"/>
                </a:solidFill>
                <a:cs typeface="Times New Roman" charset="0"/>
              </a:rPr>
              <a:t>En esta sección se presenta un análisis de las metodologías de diseño de </a:t>
            </a:r>
            <a:r>
              <a:rPr lang="es-MX" sz="2400">
                <a:solidFill>
                  <a:srgbClr val="000000"/>
                </a:solidFill>
                <a:cs typeface="Times New Roman" charset="0"/>
              </a:rPr>
              <a:t>Almacen de Datos</a:t>
            </a:r>
            <a:r>
              <a:rPr lang="es-ES" sz="2400">
                <a:solidFill>
                  <a:srgbClr val="000000"/>
                </a:solidFill>
                <a:cs typeface="Times New Roman" charset="0"/>
              </a:rPr>
              <a:t> que derivan el esquema del almacén de datos a partir del esquema de las bases de datos operacionales, analizando las siguientes propiedades</a:t>
            </a:r>
            <a:r>
              <a:rPr lang="es-MX" sz="2400">
                <a:solidFill>
                  <a:srgbClr val="000000"/>
                </a:solidFill>
                <a:cs typeface="Times New Roman" charset="0"/>
              </a:rPr>
              <a:t>:</a:t>
            </a:r>
          </a:p>
          <a:p>
            <a:pPr marL="0" indent="0" algn="just">
              <a:buFont typeface="Wingdings" pitchFamily="2" charset="2"/>
              <a:buNone/>
            </a:pPr>
            <a:r>
              <a:rPr lang="es-MX" sz="2400">
                <a:solidFill>
                  <a:srgbClr val="000000"/>
                </a:solidFill>
                <a:cs typeface="Times New Roman" charset="0"/>
              </a:rPr>
              <a:t>1.- </a:t>
            </a:r>
            <a:r>
              <a:rPr lang="es-ES" sz="2400">
                <a:solidFill>
                  <a:srgbClr val="000000"/>
                </a:solidFill>
                <a:cs typeface="Times New Roman" charset="0"/>
              </a:rPr>
              <a:t>Aditividad</a:t>
            </a:r>
          </a:p>
          <a:p>
            <a:pPr marL="0" indent="0" algn="just">
              <a:buFont typeface="Wingdings" pitchFamily="2" charset="2"/>
              <a:buNone/>
            </a:pPr>
            <a:r>
              <a:rPr lang="es-MX" sz="2400">
                <a:solidFill>
                  <a:srgbClr val="000000"/>
                </a:solidFill>
                <a:cs typeface="Times New Roman" charset="0"/>
              </a:rPr>
              <a:t>2.- </a:t>
            </a:r>
            <a:r>
              <a:rPr lang="es-ES" sz="2400">
                <a:solidFill>
                  <a:srgbClr val="000000"/>
                </a:solidFill>
                <a:cs typeface="Times New Roman" charset="0"/>
              </a:rPr>
              <a:t>Jerarquías disjuntas.</a:t>
            </a:r>
          </a:p>
          <a:p>
            <a:pPr marL="0" indent="0" algn="just">
              <a:buFont typeface="Wingdings" pitchFamily="2" charset="2"/>
              <a:buNone/>
            </a:pPr>
            <a:r>
              <a:rPr lang="es-MX" sz="2400">
                <a:solidFill>
                  <a:srgbClr val="000000"/>
                </a:solidFill>
                <a:cs typeface="Times New Roman" charset="0"/>
              </a:rPr>
              <a:t>3.- </a:t>
            </a:r>
            <a:r>
              <a:rPr lang="es-ES" sz="2400">
                <a:solidFill>
                  <a:srgbClr val="000000"/>
                </a:solidFill>
                <a:cs typeface="Times New Roman" charset="0"/>
              </a:rPr>
              <a:t>Jerarquías completas.</a:t>
            </a:r>
          </a:p>
          <a:p>
            <a:pPr marL="0" indent="0" algn="just">
              <a:buFont typeface="Wingdings" pitchFamily="2" charset="2"/>
              <a:buNone/>
            </a:pPr>
            <a:r>
              <a:rPr lang="es-MX" sz="2400">
                <a:solidFill>
                  <a:srgbClr val="000000"/>
                </a:solidFill>
                <a:cs typeface="Times New Roman" charset="0"/>
              </a:rPr>
              <a:t>3.- </a:t>
            </a:r>
            <a:r>
              <a:rPr lang="es-ES" sz="2400">
                <a:solidFill>
                  <a:srgbClr val="000000"/>
                </a:solidFill>
                <a:cs typeface="Times New Roman" charset="0"/>
              </a:rPr>
              <a:t>Jerarquías cubiertas.</a:t>
            </a:r>
          </a:p>
          <a:p>
            <a:pPr marL="0" indent="0" algn="just">
              <a:buFont typeface="Wingdings" pitchFamily="2" charset="2"/>
              <a:buNone/>
            </a:pPr>
            <a:r>
              <a:rPr lang="es-MX" sz="2400">
                <a:solidFill>
                  <a:srgbClr val="000000"/>
                </a:solidFill>
                <a:cs typeface="Times New Roman" charset="0"/>
              </a:rPr>
              <a:t>4.- </a:t>
            </a:r>
            <a:r>
              <a:rPr lang="es-ES" sz="2400">
                <a:solidFill>
                  <a:srgbClr val="000000"/>
                </a:solidFill>
                <a:cs typeface="Times New Roman" charset="0"/>
              </a:rPr>
              <a:t>Relaciones Muchos a Muchos entre hechos y dimensiones.</a:t>
            </a:r>
          </a:p>
          <a:p>
            <a:pPr marL="0" indent="0">
              <a:buFont typeface="Wingdings" pitchFamily="2" charset="2"/>
              <a:buNone/>
            </a:pPr>
            <a:r>
              <a:rPr lang="es-MX" sz="2400">
                <a:solidFill>
                  <a:srgbClr val="000000"/>
                </a:solidFill>
                <a:cs typeface="Times New Roman" charset="0"/>
              </a:rPr>
              <a:t>5.- </a:t>
            </a:r>
            <a:r>
              <a:rPr lang="es-ES" sz="2400">
                <a:solidFill>
                  <a:srgbClr val="000000"/>
                </a:solidFill>
                <a:cs typeface="Times New Roman" charset="0"/>
              </a:rPr>
              <a:t>Categorización de dimensiones.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84238" y="112713"/>
            <a:ext cx="8031162" cy="1143000"/>
          </a:xfrm>
        </p:spPr>
        <p:txBody>
          <a:bodyPr/>
          <a:lstStyle/>
          <a:p>
            <a:r>
              <a:rPr lang="es-MX">
                <a:solidFill>
                  <a:srgbClr val="000000"/>
                </a:solidFill>
                <a:cs typeface="Times New Roman" charset="0"/>
              </a:rPr>
              <a:t>3.2.2 </a:t>
            </a:r>
            <a:r>
              <a:rPr lang="es-ES">
                <a:solidFill>
                  <a:srgbClr val="000000"/>
                </a:solidFill>
                <a:cs typeface="Times New Roman" charset="0"/>
              </a:rPr>
              <a:t>Modelo Multidimensional (MD).</a:t>
            </a:r>
          </a:p>
        </p:txBody>
      </p:sp>
      <p:sp>
        <p:nvSpPr>
          <p:cNvPr id="94211" name="Rectangle 3"/>
          <p:cNvSpPr>
            <a:spLocks noGrp="1" noChangeArrowheads="1"/>
          </p:cNvSpPr>
          <p:nvPr>
            <p:ph type="body" idx="1"/>
          </p:nvPr>
        </p:nvSpPr>
        <p:spPr/>
        <p:txBody>
          <a:bodyPr/>
          <a:lstStyle/>
          <a:p>
            <a:pPr marL="0" indent="0">
              <a:buFont typeface="Wingdings" pitchFamily="2" charset="2"/>
              <a:buNone/>
            </a:pPr>
            <a:r>
              <a:rPr lang="es-ES">
                <a:solidFill>
                  <a:srgbClr val="000000"/>
                </a:solidFill>
                <a:cs typeface="Times New Roman" charset="0"/>
              </a:rPr>
              <a:t>La metodología propuesta para construir una base de datos MD a partir de los diagrama Entidad-Relación consiste en los siguientes pasos:</a:t>
            </a:r>
            <a:r>
              <a:rPr lang="es-ES">
                <a:cs typeface="Times New Roman" charset="0"/>
              </a:rPr>
              <a:t> </a:t>
            </a:r>
            <a:endParaRPr lang="es-MX">
              <a:cs typeface="Times New Roman" charset="0"/>
            </a:endParaRPr>
          </a:p>
          <a:p>
            <a:pPr marL="0" indent="0">
              <a:buFont typeface="Wingdings" pitchFamily="2" charset="2"/>
              <a:buNone/>
            </a:pPr>
            <a:r>
              <a:rPr lang="es-MX">
                <a:solidFill>
                  <a:srgbClr val="000000"/>
                </a:solidFill>
                <a:cs typeface="Times New Roman" charset="0"/>
              </a:rPr>
              <a:t>1.- </a:t>
            </a:r>
            <a:r>
              <a:rPr lang="es-ES">
                <a:solidFill>
                  <a:srgbClr val="000000"/>
                </a:solidFill>
                <a:cs typeface="Times New Roman" charset="0"/>
              </a:rPr>
              <a:t>Identificar los hechos y las dimensiones.</a:t>
            </a:r>
            <a:r>
              <a:rPr lang="es-ES">
                <a:cs typeface="Times New Roman" charset="0"/>
              </a:rPr>
              <a:t> </a:t>
            </a:r>
            <a:endParaRPr lang="es-MX">
              <a:cs typeface="Times New Roman" charset="0"/>
            </a:endParaRPr>
          </a:p>
          <a:p>
            <a:pPr marL="0" indent="0">
              <a:buFont typeface="Wingdings" pitchFamily="2" charset="2"/>
              <a:buNone/>
            </a:pPr>
            <a:r>
              <a:rPr lang="es-MX">
                <a:cs typeface="Times New Roman" charset="0"/>
              </a:rPr>
              <a:t>2.- </a:t>
            </a:r>
            <a:r>
              <a:rPr lang="es-ES">
                <a:solidFill>
                  <a:srgbClr val="000000"/>
                </a:solidFill>
                <a:cs typeface="Times New Roman" charset="0"/>
              </a:rPr>
              <a:t>Reestructurar el diagrama Entidad Relación.</a:t>
            </a:r>
            <a:r>
              <a:rPr lang="es-ES">
                <a:cs typeface="Times New Roman" charset="0"/>
              </a:rPr>
              <a:t> </a:t>
            </a:r>
            <a:endParaRPr lang="es-MX">
              <a:cs typeface="Times New Roman" charset="0"/>
            </a:endParaRPr>
          </a:p>
          <a:p>
            <a:pPr marL="0" indent="0">
              <a:buFont typeface="Wingdings" pitchFamily="2" charset="2"/>
              <a:buNone/>
            </a:pPr>
            <a:r>
              <a:rPr lang="es-MX">
                <a:cs typeface="Times New Roman" charset="0"/>
              </a:rPr>
              <a:t>3.- </a:t>
            </a:r>
            <a:r>
              <a:rPr lang="es-ES">
                <a:solidFill>
                  <a:srgbClr val="000000"/>
                </a:solidFill>
                <a:cs typeface="Times New Roman" charset="0"/>
              </a:rPr>
              <a:t>Derivar un grafo dimensional.</a:t>
            </a:r>
            <a:r>
              <a:rPr lang="es-ES">
                <a:cs typeface="Times New Roman" charset="0"/>
              </a:rPr>
              <a:t> </a:t>
            </a:r>
            <a:endParaRPr lang="es-MX">
              <a:cs typeface="Times New Roman" charset="0"/>
            </a:endParaRPr>
          </a:p>
          <a:p>
            <a:pPr marL="0" indent="0">
              <a:buFont typeface="Wingdings" pitchFamily="2" charset="2"/>
              <a:buNone/>
            </a:pPr>
            <a:r>
              <a:rPr lang="es-MX">
                <a:cs typeface="Times New Roman" charset="0"/>
              </a:rPr>
              <a:t>4.- </a:t>
            </a:r>
            <a:r>
              <a:rPr lang="es-ES">
                <a:solidFill>
                  <a:srgbClr val="000000"/>
                </a:solidFill>
                <a:cs typeface="Times New Roman" charset="0"/>
              </a:rPr>
              <a:t>Trasladar el grafo al modelo MD.</a:t>
            </a:r>
            <a:r>
              <a:rPr lang="es-ES">
                <a:cs typeface="Times New Roman"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84238" y="112713"/>
            <a:ext cx="8031162" cy="1143000"/>
          </a:xfrm>
        </p:spPr>
        <p:txBody>
          <a:bodyPr/>
          <a:lstStyle/>
          <a:p>
            <a:r>
              <a:rPr lang="es-ES">
                <a:solidFill>
                  <a:srgbClr val="000000"/>
                </a:solidFill>
                <a:cs typeface="Times New Roman" charset="0"/>
              </a:rPr>
              <a:t>Ejemplo: Cadena de puntos de Venta</a:t>
            </a:r>
          </a:p>
        </p:txBody>
      </p:sp>
      <p:sp>
        <p:nvSpPr>
          <p:cNvPr id="74755" name="Rectangle 3"/>
          <p:cNvSpPr>
            <a:spLocks noGrp="1" noChangeArrowheads="1"/>
          </p:cNvSpPr>
          <p:nvPr>
            <p:ph type="body" idx="1"/>
          </p:nvPr>
        </p:nvSpPr>
        <p:spPr/>
        <p:txBody>
          <a:bodyPr/>
          <a:lstStyle/>
          <a:p>
            <a:pPr marL="0" indent="0">
              <a:buFont typeface="Wingdings" pitchFamily="2" charset="2"/>
              <a:buNone/>
            </a:pPr>
            <a:endParaRPr lang="es-ES">
              <a:cs typeface="Times New Roman" charset="0"/>
            </a:endParaRPr>
          </a:p>
        </p:txBody>
      </p:sp>
      <p:sp>
        <p:nvSpPr>
          <p:cNvPr id="74756" name="Rectangle 5"/>
          <p:cNvSpPr>
            <a:spLocks noChangeArrowheads="1"/>
          </p:cNvSpPr>
          <p:nvPr/>
        </p:nvSpPr>
        <p:spPr bwMode="auto">
          <a:xfrm>
            <a:off x="2647950" y="2185988"/>
            <a:ext cx="9144000" cy="0"/>
          </a:xfrm>
          <a:prstGeom prst="rect">
            <a:avLst/>
          </a:prstGeom>
          <a:noFill/>
          <a:ln w="9525">
            <a:noFill/>
            <a:miter lim="800000"/>
            <a:headEnd/>
            <a:tailEnd/>
          </a:ln>
        </p:spPr>
        <p:txBody>
          <a:bodyPr>
            <a:spAutoFit/>
          </a:bodyPr>
          <a:lstStyle/>
          <a:p>
            <a:endParaRPr lang="es-MX"/>
          </a:p>
        </p:txBody>
      </p:sp>
      <p:pic>
        <p:nvPicPr>
          <p:cNvPr id="6" name="Picture 2"/>
          <p:cNvPicPr>
            <a:picLocks noChangeAspect="1" noChangeArrowheads="1"/>
          </p:cNvPicPr>
          <p:nvPr/>
        </p:nvPicPr>
        <p:blipFill>
          <a:blip r:embed="rId2" cstate="print"/>
          <a:srcRect/>
          <a:stretch>
            <a:fillRect/>
          </a:stretch>
        </p:blipFill>
        <p:spPr bwMode="auto">
          <a:xfrm>
            <a:off x="-36512" y="1624013"/>
            <a:ext cx="9140537" cy="3749203"/>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s-MX">
                <a:solidFill>
                  <a:srgbClr val="000000"/>
                </a:solidFill>
                <a:cs typeface="Times New Roman" charset="0"/>
              </a:rPr>
              <a:t>1.- </a:t>
            </a:r>
            <a:r>
              <a:rPr lang="es-ES">
                <a:solidFill>
                  <a:srgbClr val="000000"/>
                </a:solidFill>
                <a:cs typeface="Times New Roman" charset="0"/>
              </a:rPr>
              <a:t>Identificar los hechos y las dimensiones.</a:t>
            </a:r>
          </a:p>
        </p:txBody>
      </p:sp>
      <p:sp>
        <p:nvSpPr>
          <p:cNvPr id="95235" name="Rectangle 3"/>
          <p:cNvSpPr>
            <a:spLocks noGrp="1" noChangeArrowheads="1"/>
          </p:cNvSpPr>
          <p:nvPr>
            <p:ph type="body" idx="1"/>
          </p:nvPr>
        </p:nvSpPr>
        <p:spPr/>
        <p:txBody>
          <a:bodyPr/>
          <a:lstStyle/>
          <a:p>
            <a:pPr marL="0" indent="0">
              <a:buFont typeface="Wingdings" pitchFamily="2" charset="2"/>
              <a:buNone/>
            </a:pPr>
            <a:r>
              <a:rPr lang="es-ES" sz="2600" dirty="0">
                <a:solidFill>
                  <a:srgbClr val="000000"/>
                </a:solidFill>
                <a:cs typeface="Times New Roman" charset="0"/>
              </a:rPr>
              <a:t>La primera actividad consiste en realizar un análisis detallado del diagrama E-R para identificar y seleccionar los </a:t>
            </a:r>
            <a:r>
              <a:rPr lang="es-ES" sz="2600" b="1" dirty="0">
                <a:solidFill>
                  <a:srgbClr val="000000"/>
                </a:solidFill>
                <a:cs typeface="Times New Roman" charset="0"/>
              </a:rPr>
              <a:t>hechos, las dimensiones y las medidas</a:t>
            </a:r>
            <a:r>
              <a:rPr lang="es-ES" sz="2600" dirty="0">
                <a:solidFill>
                  <a:srgbClr val="000000"/>
                </a:solidFill>
                <a:cs typeface="Times New Roman" charset="0"/>
              </a:rPr>
              <a:t>.</a:t>
            </a:r>
            <a:r>
              <a:rPr lang="es-ES" sz="2600" dirty="0"/>
              <a:t> </a:t>
            </a:r>
            <a:endParaRPr lang="es-MX" sz="2600" dirty="0"/>
          </a:p>
          <a:p>
            <a:pPr marL="0" indent="0">
              <a:buFont typeface="Wingdings" pitchFamily="2" charset="2"/>
              <a:buNone/>
            </a:pPr>
            <a:r>
              <a:rPr lang="es-ES" sz="2600" dirty="0">
                <a:solidFill>
                  <a:srgbClr val="000000"/>
                </a:solidFill>
                <a:cs typeface="Times New Roman" charset="0"/>
              </a:rPr>
              <a:t>Un </a:t>
            </a:r>
            <a:r>
              <a:rPr lang="es-ES" sz="2600" b="1" dirty="0">
                <a:solidFill>
                  <a:srgbClr val="000000"/>
                </a:solidFill>
                <a:cs typeface="Times New Roman" charset="0"/>
              </a:rPr>
              <a:t>hecho</a:t>
            </a:r>
            <a:r>
              <a:rPr lang="es-ES" sz="2600" dirty="0">
                <a:solidFill>
                  <a:srgbClr val="000000"/>
                </a:solidFill>
                <a:cs typeface="Times New Roman" charset="0"/>
              </a:rPr>
              <a:t> puede ser un </a:t>
            </a:r>
            <a:r>
              <a:rPr lang="es-ES" sz="2600" b="1" dirty="0">
                <a:solidFill>
                  <a:srgbClr val="000000"/>
                </a:solidFill>
                <a:cs typeface="Times New Roman" charset="0"/>
              </a:rPr>
              <a:t>atributo numérico</a:t>
            </a:r>
            <a:r>
              <a:rPr lang="es-ES" sz="2600" dirty="0">
                <a:solidFill>
                  <a:srgbClr val="000000"/>
                </a:solidFill>
                <a:cs typeface="Times New Roman" charset="0"/>
              </a:rPr>
              <a:t>, una </a:t>
            </a:r>
            <a:r>
              <a:rPr lang="es-ES" sz="2600" b="1" dirty="0">
                <a:solidFill>
                  <a:srgbClr val="000000"/>
                </a:solidFill>
                <a:cs typeface="Times New Roman" charset="0"/>
              </a:rPr>
              <a:t>entidad o relaciones con </a:t>
            </a:r>
            <a:r>
              <a:rPr lang="es-ES" sz="2600" b="1" dirty="0" err="1">
                <a:solidFill>
                  <a:srgbClr val="000000"/>
                </a:solidFill>
                <a:cs typeface="Times New Roman" charset="0"/>
              </a:rPr>
              <a:t>cardinalidad</a:t>
            </a:r>
            <a:r>
              <a:rPr lang="es-ES" sz="2600" b="1" dirty="0">
                <a:solidFill>
                  <a:srgbClr val="000000"/>
                </a:solidFill>
                <a:cs typeface="Times New Roman" charset="0"/>
              </a:rPr>
              <a:t> Muchos a Muchos</a:t>
            </a:r>
            <a:r>
              <a:rPr lang="es-ES" sz="2600" dirty="0">
                <a:solidFill>
                  <a:srgbClr val="000000"/>
                </a:solidFill>
                <a:cs typeface="Times New Roman" charset="0"/>
              </a:rPr>
              <a:t>. </a:t>
            </a:r>
          </a:p>
          <a:p>
            <a:pPr marL="0" indent="0">
              <a:buFont typeface="Wingdings" pitchFamily="2" charset="2"/>
              <a:buNone/>
            </a:pPr>
            <a:r>
              <a:rPr lang="es-ES" sz="2600" dirty="0">
                <a:solidFill>
                  <a:srgbClr val="000000"/>
                </a:solidFill>
                <a:cs typeface="Times New Roman" charset="0"/>
              </a:rPr>
              <a:t>En el ejemplo se pueden considerar como hechos la </a:t>
            </a:r>
            <a:r>
              <a:rPr lang="es-ES" sz="2600" b="1" dirty="0">
                <a:solidFill>
                  <a:srgbClr val="000000"/>
                </a:solidFill>
                <a:cs typeface="Times New Roman" charset="0"/>
              </a:rPr>
              <a:t>relación Línea </a:t>
            </a:r>
            <a:r>
              <a:rPr lang="es-ES" sz="2600" dirty="0">
                <a:solidFill>
                  <a:srgbClr val="000000"/>
                </a:solidFill>
                <a:cs typeface="Times New Roman" charset="0"/>
              </a:rPr>
              <a:t>(ya que tiene </a:t>
            </a:r>
            <a:r>
              <a:rPr lang="es-ES" sz="2600" dirty="0" err="1">
                <a:solidFill>
                  <a:srgbClr val="000000"/>
                </a:solidFill>
                <a:cs typeface="Times New Roman" charset="0"/>
              </a:rPr>
              <a:t>cardinalidad</a:t>
            </a:r>
            <a:r>
              <a:rPr lang="es-ES" sz="2600" dirty="0">
                <a:solidFill>
                  <a:srgbClr val="000000"/>
                </a:solidFill>
                <a:cs typeface="Times New Roman" charset="0"/>
              </a:rPr>
              <a:t> Muchos a Muchos), y el atributo </a:t>
            </a:r>
            <a:r>
              <a:rPr lang="es-ES" sz="2600" b="1" dirty="0">
                <a:solidFill>
                  <a:srgbClr val="000000"/>
                </a:solidFill>
                <a:cs typeface="Times New Roman" charset="0"/>
              </a:rPr>
              <a:t>Precio de Coste </a:t>
            </a:r>
            <a:r>
              <a:rPr lang="es-ES" sz="2600" dirty="0">
                <a:solidFill>
                  <a:srgbClr val="000000"/>
                </a:solidFill>
                <a:cs typeface="Times New Roman" charset="0"/>
              </a:rPr>
              <a:t>de la entidad </a:t>
            </a:r>
            <a:r>
              <a:rPr lang="es-ES" sz="2600" b="1" dirty="0">
                <a:solidFill>
                  <a:srgbClr val="000000"/>
                </a:solidFill>
                <a:cs typeface="Times New Roman" charset="0"/>
              </a:rPr>
              <a:t>Artículo</a:t>
            </a:r>
            <a:r>
              <a:rPr lang="es-ES" sz="2600" dirty="0">
                <a:solidFill>
                  <a:srgbClr val="000000"/>
                </a:solidFill>
                <a:cs typeface="Times New Roman" charset="0"/>
              </a:rPr>
              <a:t> Figura </a:t>
            </a:r>
            <a:r>
              <a:rPr lang="es-MX" sz="2600" dirty="0">
                <a:solidFill>
                  <a:srgbClr val="000000"/>
                </a:solidFill>
                <a:cs typeface="Times New Roman" charset="0"/>
              </a:rPr>
              <a:t>siguiente: </a:t>
            </a:r>
            <a:endParaRPr lang="es-ES" sz="2600" dirty="0">
              <a:solidFill>
                <a:srgbClr val="000000"/>
              </a:solidFill>
              <a:cs typeface="Times New Roman" charset="0"/>
            </a:endParaRPr>
          </a:p>
        </p:txBody>
      </p:sp>
      <p:sp>
        <p:nvSpPr>
          <p:cNvPr id="95236" name="Rectangle 5"/>
          <p:cNvSpPr>
            <a:spLocks noChangeArrowheads="1"/>
          </p:cNvSpPr>
          <p:nvPr/>
        </p:nvSpPr>
        <p:spPr bwMode="auto">
          <a:xfrm>
            <a:off x="3810000" y="3219450"/>
            <a:ext cx="9144000" cy="0"/>
          </a:xfrm>
          <a:prstGeom prst="rect">
            <a:avLst/>
          </a:prstGeom>
          <a:noFill/>
          <a:ln w="9525">
            <a:noFill/>
            <a:miter lim="800000"/>
            <a:headEnd/>
            <a:tailEnd/>
          </a:ln>
        </p:spPr>
        <p:txBody>
          <a:bodyPr>
            <a:spAutoFit/>
          </a:bodyPr>
          <a:lstStyle/>
          <a:p>
            <a:endParaRPr lang="es-MX"/>
          </a:p>
        </p:txBody>
      </p:sp>
      <p:pic>
        <p:nvPicPr>
          <p:cNvPr id="95237" name="Picture 4" descr="atrirel"/>
          <p:cNvPicPr>
            <a:picLocks noChangeAspect="1" noChangeArrowheads="1"/>
          </p:cNvPicPr>
          <p:nvPr/>
        </p:nvPicPr>
        <p:blipFill>
          <a:blip r:embed="rId2" cstate="print"/>
          <a:srcRect/>
          <a:stretch>
            <a:fillRect/>
          </a:stretch>
        </p:blipFill>
        <p:spPr bwMode="auto">
          <a:xfrm>
            <a:off x="4800600" y="5943600"/>
            <a:ext cx="2819400" cy="7747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s-MX">
                <a:solidFill>
                  <a:srgbClr val="000000"/>
                </a:solidFill>
                <a:cs typeface="Times New Roman" charset="0"/>
              </a:rPr>
              <a:t>1.- </a:t>
            </a:r>
            <a:r>
              <a:rPr lang="es-ES">
                <a:solidFill>
                  <a:srgbClr val="000000"/>
                </a:solidFill>
                <a:cs typeface="Times New Roman" charset="0"/>
              </a:rPr>
              <a:t>Identificar los hechos y las dimensiones.</a:t>
            </a:r>
          </a:p>
        </p:txBody>
      </p:sp>
      <p:sp>
        <p:nvSpPr>
          <p:cNvPr id="96259"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Las </a:t>
            </a:r>
            <a:r>
              <a:rPr lang="es-ES" b="1" dirty="0">
                <a:solidFill>
                  <a:srgbClr val="000000"/>
                </a:solidFill>
                <a:cs typeface="Times New Roman" charset="0"/>
              </a:rPr>
              <a:t>medidas </a:t>
            </a:r>
            <a:r>
              <a:rPr lang="es-ES" dirty="0">
                <a:solidFill>
                  <a:srgbClr val="000000"/>
                </a:solidFill>
                <a:cs typeface="Times New Roman" charset="0"/>
              </a:rPr>
              <a:t>son una propiedad atómica de un </a:t>
            </a:r>
            <a:r>
              <a:rPr lang="es-ES" b="1" dirty="0">
                <a:solidFill>
                  <a:srgbClr val="000000"/>
                </a:solidFill>
                <a:cs typeface="Times New Roman" charset="0"/>
              </a:rPr>
              <a:t>hecho</a:t>
            </a:r>
            <a:r>
              <a:rPr lang="es-ES" dirty="0">
                <a:solidFill>
                  <a:srgbClr val="000000"/>
                </a:solidFill>
                <a:cs typeface="Times New Roman" charset="0"/>
              </a:rPr>
              <a:t> que se intenta analizar, por lo general un </a:t>
            </a:r>
            <a:r>
              <a:rPr lang="es-ES" b="1" dirty="0">
                <a:solidFill>
                  <a:srgbClr val="000000"/>
                </a:solidFill>
                <a:cs typeface="Times New Roman" charset="0"/>
              </a:rPr>
              <a:t>atributo numérico </a:t>
            </a:r>
            <a:r>
              <a:rPr lang="es-ES" dirty="0">
                <a:solidFill>
                  <a:srgbClr val="000000"/>
                </a:solidFill>
                <a:cs typeface="Times New Roman" charset="0"/>
              </a:rPr>
              <a:t>o un contador de instancias. </a:t>
            </a:r>
            <a:endParaRPr lang="es-MX" dirty="0">
              <a:solidFill>
                <a:srgbClr val="000000"/>
              </a:solidFill>
              <a:cs typeface="Times New Roman" charset="0"/>
            </a:endParaRPr>
          </a:p>
          <a:p>
            <a:pPr marL="0" indent="0">
              <a:buFont typeface="Wingdings" pitchFamily="2" charset="2"/>
              <a:buNone/>
            </a:pPr>
            <a:endParaRPr lang="es-MX" dirty="0">
              <a:solidFill>
                <a:srgbClr val="000000"/>
              </a:solidFill>
              <a:cs typeface="Times New Roman" charset="0"/>
            </a:endParaRPr>
          </a:p>
          <a:p>
            <a:pPr marL="0" indent="0">
              <a:buFont typeface="Wingdings" pitchFamily="2" charset="2"/>
              <a:buNone/>
            </a:pPr>
            <a:r>
              <a:rPr lang="es-ES" dirty="0">
                <a:solidFill>
                  <a:srgbClr val="000000"/>
                </a:solidFill>
                <a:cs typeface="Times New Roman" charset="0"/>
              </a:rPr>
              <a:t>Las </a:t>
            </a:r>
            <a:r>
              <a:rPr lang="es-ES" b="1" dirty="0">
                <a:solidFill>
                  <a:srgbClr val="000000"/>
                </a:solidFill>
                <a:cs typeface="Times New Roman" charset="0"/>
              </a:rPr>
              <a:t>medidas </a:t>
            </a:r>
            <a:r>
              <a:rPr lang="es-ES" dirty="0">
                <a:solidFill>
                  <a:srgbClr val="000000"/>
                </a:solidFill>
                <a:cs typeface="Times New Roman" charset="0"/>
              </a:rPr>
              <a:t>pueden ser:</a:t>
            </a:r>
          </a:p>
          <a:p>
            <a:pPr marL="0" indent="0">
              <a:buFontTx/>
              <a:buChar char="-"/>
            </a:pPr>
            <a:r>
              <a:rPr lang="es-ES" dirty="0">
                <a:solidFill>
                  <a:srgbClr val="000000"/>
                </a:solidFill>
                <a:cs typeface="Times New Roman" charset="0"/>
              </a:rPr>
              <a:t> Los Artículos Vendidos </a:t>
            </a:r>
          </a:p>
          <a:p>
            <a:pPr marL="0" indent="0">
              <a:buFontTx/>
              <a:buChar char="-"/>
            </a:pPr>
            <a:r>
              <a:rPr lang="es-ES" dirty="0">
                <a:solidFill>
                  <a:srgbClr val="000000"/>
                </a:solidFill>
                <a:cs typeface="Times New Roman" charset="0"/>
              </a:rPr>
              <a:t> El importe de venta. </a:t>
            </a:r>
          </a:p>
          <a:p>
            <a:pPr marL="0" indent="0">
              <a:buFontTx/>
              <a:buChar char="-"/>
            </a:pPr>
            <a:r>
              <a:rPr lang="es-ES" dirty="0">
                <a:solidFill>
                  <a:srgbClr val="000000"/>
                </a:solidFill>
                <a:cs typeface="Times New Roman" charset="0"/>
              </a:rPr>
              <a:t> El Número de Clientes. </a:t>
            </a:r>
            <a:endParaRPr lang="es-MX" dirty="0">
              <a:solidFill>
                <a:srgbClr val="000000"/>
              </a:solidFill>
              <a:cs typeface="Times New Roman" charset="0"/>
            </a:endParaRPr>
          </a:p>
          <a:p>
            <a:pPr marL="0" indent="0">
              <a:buFont typeface="Wingdings" pitchFamily="2" charset="2"/>
              <a:buNone/>
            </a:pPr>
            <a:endParaRPr lang="es-ES" dirty="0">
              <a:solidFill>
                <a:srgbClr val="000000"/>
              </a:solidFill>
              <a:cs typeface="Times New Roman"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endParaRPr lang="es-ES"/>
          </a:p>
        </p:txBody>
      </p:sp>
      <p:sp>
        <p:nvSpPr>
          <p:cNvPr id="97283" name="Rectangle 3"/>
          <p:cNvSpPr>
            <a:spLocks noGrp="1" noChangeArrowheads="1"/>
          </p:cNvSpPr>
          <p:nvPr>
            <p:ph type="body" idx="1"/>
          </p:nvPr>
        </p:nvSpPr>
        <p:spPr>
          <a:xfrm>
            <a:off x="914400" y="4191000"/>
            <a:ext cx="8031163" cy="2514600"/>
          </a:xfrm>
        </p:spPr>
        <p:txBody>
          <a:bodyPr/>
          <a:lstStyle/>
          <a:p>
            <a:pPr marL="0" indent="0">
              <a:buFont typeface="Wingdings" pitchFamily="2" charset="2"/>
              <a:buNone/>
            </a:pPr>
            <a:r>
              <a:rPr lang="es-ES" sz="2400" dirty="0">
                <a:solidFill>
                  <a:srgbClr val="000000"/>
                </a:solidFill>
                <a:cs typeface="Times New Roman" charset="0"/>
              </a:rPr>
              <a:t>Las </a:t>
            </a:r>
            <a:r>
              <a:rPr lang="es-ES" sz="2400" b="1" dirty="0">
                <a:solidFill>
                  <a:srgbClr val="000000"/>
                </a:solidFill>
                <a:cs typeface="Times New Roman" charset="0"/>
              </a:rPr>
              <a:t>dimensiones</a:t>
            </a:r>
            <a:r>
              <a:rPr lang="es-ES" sz="2400" dirty="0">
                <a:solidFill>
                  <a:srgbClr val="000000"/>
                </a:solidFill>
                <a:cs typeface="Times New Roman" charset="0"/>
              </a:rPr>
              <a:t> son un </a:t>
            </a:r>
            <a:r>
              <a:rPr lang="es-ES" sz="2400" dirty="0" err="1">
                <a:solidFill>
                  <a:srgbClr val="000000"/>
                </a:solidFill>
                <a:cs typeface="Times New Roman" charset="0"/>
              </a:rPr>
              <a:t>subesquema</a:t>
            </a:r>
            <a:r>
              <a:rPr lang="es-ES" sz="2400" dirty="0">
                <a:solidFill>
                  <a:srgbClr val="000000"/>
                </a:solidFill>
                <a:cs typeface="Times New Roman" charset="0"/>
              </a:rPr>
              <a:t> del diagrama E/R que permite el análisis de un </a:t>
            </a:r>
            <a:r>
              <a:rPr lang="es-ES" sz="2400" b="1" dirty="0">
                <a:solidFill>
                  <a:srgbClr val="000000"/>
                </a:solidFill>
                <a:cs typeface="Times New Roman" charset="0"/>
              </a:rPr>
              <a:t>hecho</a:t>
            </a:r>
            <a:r>
              <a:rPr lang="es-ES" sz="2400" dirty="0">
                <a:solidFill>
                  <a:srgbClr val="000000"/>
                </a:solidFill>
                <a:cs typeface="Times New Roman" charset="0"/>
              </a:rPr>
              <a:t>, las dimensiones se identifican en el diagrama por medio </a:t>
            </a:r>
            <a:r>
              <a:rPr lang="es-ES" sz="2400" b="1" dirty="0">
                <a:solidFill>
                  <a:srgbClr val="000000"/>
                </a:solidFill>
                <a:cs typeface="Times New Roman" charset="0"/>
              </a:rPr>
              <a:t>de relaciones Muchos a Uno</a:t>
            </a:r>
            <a:r>
              <a:rPr lang="es-ES" sz="2400" dirty="0">
                <a:solidFill>
                  <a:srgbClr val="000000"/>
                </a:solidFill>
                <a:cs typeface="Times New Roman" charset="0"/>
              </a:rPr>
              <a:t>, excluyendo las relaciones Uno-Uno y Muchos a Muchos, las dimensiones identificadas en el diagrama se muestran en la Figura </a:t>
            </a:r>
            <a:r>
              <a:rPr lang="es-MX" sz="2400" dirty="0">
                <a:solidFill>
                  <a:srgbClr val="000000"/>
                </a:solidFill>
                <a:cs typeface="Times New Roman" charset="0"/>
              </a:rPr>
              <a:t>sig.</a:t>
            </a:r>
            <a:endParaRPr lang="es-ES" sz="2400" dirty="0">
              <a:solidFill>
                <a:srgbClr val="000000"/>
              </a:solidFill>
              <a:cs typeface="Times New Roman" charset="0"/>
            </a:endParaRPr>
          </a:p>
        </p:txBody>
      </p:sp>
      <p:sp>
        <p:nvSpPr>
          <p:cNvPr id="97284" name="Rectangle 6"/>
          <p:cNvSpPr>
            <a:spLocks noChangeArrowheads="1"/>
          </p:cNvSpPr>
          <p:nvPr/>
        </p:nvSpPr>
        <p:spPr bwMode="auto">
          <a:xfrm>
            <a:off x="2819400" y="2290763"/>
            <a:ext cx="9144000" cy="0"/>
          </a:xfrm>
          <a:prstGeom prst="rect">
            <a:avLst/>
          </a:prstGeom>
          <a:noFill/>
          <a:ln w="9525">
            <a:noFill/>
            <a:miter lim="800000"/>
            <a:headEnd/>
            <a:tailEnd/>
          </a:ln>
        </p:spPr>
        <p:txBody>
          <a:bodyPr>
            <a:spAutoFit/>
          </a:bodyPr>
          <a:lstStyle/>
          <a:p>
            <a:endParaRPr lang="es-MX"/>
          </a:p>
        </p:txBody>
      </p:sp>
      <p:pic>
        <p:nvPicPr>
          <p:cNvPr id="7" name="Picture 2"/>
          <p:cNvPicPr>
            <a:picLocks noChangeAspect="1" noChangeArrowheads="1"/>
          </p:cNvPicPr>
          <p:nvPr/>
        </p:nvPicPr>
        <p:blipFill>
          <a:blip r:embed="rId2" cstate="print"/>
          <a:srcRect/>
          <a:stretch>
            <a:fillRect/>
          </a:stretch>
        </p:blipFill>
        <p:spPr bwMode="auto">
          <a:xfrm>
            <a:off x="3463" y="0"/>
            <a:ext cx="9140537" cy="4149080"/>
          </a:xfrm>
          <a:prstGeom prst="rect">
            <a:avLst/>
          </a:prstGeom>
          <a:noFill/>
          <a:ln w="9525">
            <a:noFill/>
            <a:miter lim="800000"/>
            <a:headEnd/>
            <a:tailEnd/>
          </a:ln>
        </p:spPr>
      </p:pic>
      <p:sp>
        <p:nvSpPr>
          <p:cNvPr id="8" name="7 Cruz"/>
          <p:cNvSpPr/>
          <p:nvPr/>
        </p:nvSpPr>
        <p:spPr bwMode="auto">
          <a:xfrm rot="19188345">
            <a:off x="6525902" y="1180460"/>
            <a:ext cx="658208" cy="717145"/>
          </a:xfrm>
          <a:prstGeom prst="plus">
            <a:avLst>
              <a:gd name="adj" fmla="val 3914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
        <p:nvSpPr>
          <p:cNvPr id="9" name="8 Cruz"/>
          <p:cNvSpPr/>
          <p:nvPr/>
        </p:nvSpPr>
        <p:spPr bwMode="auto">
          <a:xfrm rot="19188345">
            <a:off x="6597909" y="2620621"/>
            <a:ext cx="658208" cy="717145"/>
          </a:xfrm>
          <a:prstGeom prst="plus">
            <a:avLst>
              <a:gd name="adj" fmla="val 3914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
        <p:nvSpPr>
          <p:cNvPr id="10" name="9 Cruz"/>
          <p:cNvSpPr/>
          <p:nvPr/>
        </p:nvSpPr>
        <p:spPr bwMode="auto">
          <a:xfrm rot="19188345">
            <a:off x="5445782" y="2692629"/>
            <a:ext cx="658208" cy="717145"/>
          </a:xfrm>
          <a:prstGeom prst="plus">
            <a:avLst>
              <a:gd name="adj" fmla="val 3914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
        <p:nvSpPr>
          <p:cNvPr id="11" name="10 Cara sonriente"/>
          <p:cNvSpPr/>
          <p:nvPr/>
        </p:nvSpPr>
        <p:spPr bwMode="auto">
          <a:xfrm>
            <a:off x="539552" y="2996952"/>
            <a:ext cx="648072" cy="360040"/>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
        <p:nvSpPr>
          <p:cNvPr id="12" name="11 Cara sonriente"/>
          <p:cNvSpPr/>
          <p:nvPr/>
        </p:nvSpPr>
        <p:spPr bwMode="auto">
          <a:xfrm>
            <a:off x="2051720" y="2420888"/>
            <a:ext cx="648072" cy="360040"/>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
        <p:nvSpPr>
          <p:cNvPr id="13" name="12 Cara sonriente"/>
          <p:cNvSpPr/>
          <p:nvPr/>
        </p:nvSpPr>
        <p:spPr bwMode="auto">
          <a:xfrm>
            <a:off x="1979712" y="476672"/>
            <a:ext cx="648072" cy="360040"/>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
        <p:nvSpPr>
          <p:cNvPr id="14" name="13 Cara sonriente"/>
          <p:cNvSpPr/>
          <p:nvPr/>
        </p:nvSpPr>
        <p:spPr bwMode="auto">
          <a:xfrm>
            <a:off x="4788024" y="548680"/>
            <a:ext cx="648072" cy="360040"/>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
        <p:nvSpPr>
          <p:cNvPr id="15" name="14 Cara sonriente"/>
          <p:cNvSpPr/>
          <p:nvPr/>
        </p:nvSpPr>
        <p:spPr bwMode="auto">
          <a:xfrm>
            <a:off x="4139952" y="2420888"/>
            <a:ext cx="648072" cy="360040"/>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s-MX">
                <a:cs typeface="Times New Roman" charset="0"/>
              </a:rPr>
              <a:t>2.- </a:t>
            </a:r>
            <a:r>
              <a:rPr lang="es-ES">
                <a:cs typeface="Times New Roman" charset="0"/>
              </a:rPr>
              <a:t>Reestructurar el diagrama Entidad Relación.</a:t>
            </a:r>
          </a:p>
        </p:txBody>
      </p:sp>
      <p:sp>
        <p:nvSpPr>
          <p:cNvPr id="98307"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Una vez identificados los elementos básicos del modelo multidimensional se realiza una reestructuración del diagrama Entidad Relación con la finalidad de describir los hechos y dimensiones de manera mas explícita, la reestructuración se compone de tres actividades:</a:t>
            </a:r>
          </a:p>
          <a:p>
            <a:pPr marL="0" indent="0">
              <a:buFont typeface="Wingdings" pitchFamily="2" charset="2"/>
              <a:buNone/>
            </a:pPr>
            <a:endParaRPr lang="es-ES" dirty="0">
              <a:solidFill>
                <a:srgbClr val="000000"/>
              </a:solidFill>
              <a:cs typeface="Times New Roman" charset="0"/>
            </a:endParaRPr>
          </a:p>
          <a:p>
            <a:pPr marL="0" indent="0">
              <a:buFont typeface="Wingdings" pitchFamily="2" charset="2"/>
              <a:buNone/>
            </a:pPr>
            <a:r>
              <a:rPr lang="es-ES" dirty="0">
                <a:solidFill>
                  <a:srgbClr val="000000"/>
                </a:solidFill>
                <a:cs typeface="Times New Roman" charset="0"/>
              </a:rPr>
              <a:t>a) Representar los hechos como entidades, </a:t>
            </a:r>
            <a:endParaRPr lang="es-MX" dirty="0">
              <a:solidFill>
                <a:srgbClr val="000000"/>
              </a:solidFill>
              <a:cs typeface="Times New Roman" charset="0"/>
            </a:endParaRPr>
          </a:p>
          <a:p>
            <a:pPr marL="0" indent="0">
              <a:buFont typeface="Wingdings" pitchFamily="2" charset="2"/>
              <a:buNone/>
            </a:pPr>
            <a:r>
              <a:rPr lang="es-ES" dirty="0">
                <a:solidFill>
                  <a:srgbClr val="000000"/>
                </a:solidFill>
                <a:cs typeface="Times New Roman" charset="0"/>
              </a:rPr>
              <a:t>b) Agregar dimensiones y </a:t>
            </a:r>
            <a:endParaRPr lang="es-MX" dirty="0">
              <a:solidFill>
                <a:srgbClr val="000000"/>
              </a:solidFill>
              <a:cs typeface="Times New Roman" charset="0"/>
            </a:endParaRPr>
          </a:p>
          <a:p>
            <a:pPr marL="0" indent="0">
              <a:buFont typeface="Wingdings" pitchFamily="2" charset="2"/>
              <a:buNone/>
            </a:pPr>
            <a:r>
              <a:rPr lang="es-ES" dirty="0">
                <a:solidFill>
                  <a:srgbClr val="000000"/>
                </a:solidFill>
                <a:cs typeface="Times New Roman" charset="0"/>
              </a:rPr>
              <a:t>c) Refinar los niveles de cada dimensión</a:t>
            </a:r>
            <a:r>
              <a:rPr lang="es-MX" dirty="0">
                <a:solidFill>
                  <a:srgbClr val="000000"/>
                </a:solidFill>
                <a:cs typeface="Times New Roman" charset="0"/>
              </a:rPr>
              <a:t>.</a:t>
            </a:r>
            <a:r>
              <a:rPr lang="es-E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s-MX">
                <a:cs typeface="Times New Roman" charset="0"/>
              </a:rPr>
              <a:t>2.- </a:t>
            </a:r>
            <a:r>
              <a:rPr lang="es-ES">
                <a:cs typeface="Times New Roman" charset="0"/>
              </a:rPr>
              <a:t>Reestructurar el diagrama Entidad Relación.</a:t>
            </a:r>
          </a:p>
        </p:txBody>
      </p:sp>
      <p:sp>
        <p:nvSpPr>
          <p:cNvPr id="99331" name="Rectangle 3"/>
          <p:cNvSpPr>
            <a:spLocks noGrp="1" noChangeArrowheads="1"/>
          </p:cNvSpPr>
          <p:nvPr>
            <p:ph type="body" idx="1"/>
          </p:nvPr>
        </p:nvSpPr>
        <p:spPr/>
        <p:txBody>
          <a:bodyPr/>
          <a:lstStyle/>
          <a:p>
            <a:pPr marL="0" indent="0">
              <a:buFont typeface="Wingdings" pitchFamily="2" charset="2"/>
              <a:buNone/>
            </a:pPr>
            <a:r>
              <a:rPr lang="es-MX" b="1" dirty="0">
                <a:solidFill>
                  <a:srgbClr val="000000"/>
                </a:solidFill>
                <a:cs typeface="Times New Roman" charset="0"/>
              </a:rPr>
              <a:t>a.- </a:t>
            </a:r>
            <a:r>
              <a:rPr lang="es-ES" b="1" dirty="0">
                <a:solidFill>
                  <a:srgbClr val="000000"/>
                </a:solidFill>
                <a:cs typeface="Times New Roman" charset="0"/>
              </a:rPr>
              <a:t>Representar los hechos como entidades</a:t>
            </a:r>
            <a:r>
              <a:rPr lang="es-ES" dirty="0">
                <a:solidFill>
                  <a:srgbClr val="000000"/>
                </a:solidFill>
                <a:cs typeface="Times New Roman" charset="0"/>
              </a:rPr>
              <a:t>. Cuando el </a:t>
            </a:r>
            <a:r>
              <a:rPr lang="es-ES" b="1" dirty="0">
                <a:solidFill>
                  <a:srgbClr val="000000"/>
                </a:solidFill>
                <a:cs typeface="Times New Roman" charset="0"/>
              </a:rPr>
              <a:t>hecho</a:t>
            </a:r>
            <a:r>
              <a:rPr lang="es-ES" dirty="0">
                <a:solidFill>
                  <a:srgbClr val="000000"/>
                </a:solidFill>
                <a:cs typeface="Times New Roman" charset="0"/>
              </a:rPr>
              <a:t> identificado es una relación o un atributo deben de representarse como una </a:t>
            </a:r>
            <a:r>
              <a:rPr lang="es-ES" b="1" dirty="0">
                <a:solidFill>
                  <a:srgbClr val="000000"/>
                </a:solidFill>
                <a:cs typeface="Times New Roman" charset="0"/>
              </a:rPr>
              <a:t>entidad</a:t>
            </a:r>
            <a:r>
              <a:rPr lang="es-ES" dirty="0">
                <a:solidFill>
                  <a:srgbClr val="000000"/>
                </a:solidFill>
                <a:cs typeface="Times New Roman" charset="0"/>
              </a:rPr>
              <a:t>. Por ejemplo  el atributo </a:t>
            </a:r>
            <a:r>
              <a:rPr lang="es-ES" b="1" dirty="0">
                <a:solidFill>
                  <a:srgbClr val="000000"/>
                </a:solidFill>
                <a:cs typeface="Times New Roman" charset="0"/>
              </a:rPr>
              <a:t>Precio de Coste </a:t>
            </a:r>
            <a:r>
              <a:rPr lang="es-ES" dirty="0">
                <a:solidFill>
                  <a:srgbClr val="000000"/>
                </a:solidFill>
                <a:cs typeface="Times New Roman" charset="0"/>
              </a:rPr>
              <a:t>el cual fue identificado como hecho debe transformase en una entidad. Este atributo puede ser transformado a la entidad PRECIO DE COSTE, agregando una relación </a:t>
            </a:r>
            <a:r>
              <a:rPr lang="es-ES" b="1" dirty="0">
                <a:solidFill>
                  <a:srgbClr val="000000"/>
                </a:solidFill>
                <a:cs typeface="Times New Roman" charset="0"/>
              </a:rPr>
              <a:t>Uno a Uno </a:t>
            </a:r>
            <a:r>
              <a:rPr lang="es-ES" dirty="0">
                <a:solidFill>
                  <a:srgbClr val="000000"/>
                </a:solidFill>
                <a:cs typeface="Times New Roman" charset="0"/>
              </a:rPr>
              <a:t>entre la nueva entidad y la entidad Artículo, como se muestra en la Figura </a:t>
            </a:r>
          </a:p>
        </p:txBody>
      </p:sp>
      <p:sp>
        <p:nvSpPr>
          <p:cNvPr id="99332" name="Rectangle 5"/>
          <p:cNvSpPr>
            <a:spLocks noChangeArrowheads="1"/>
          </p:cNvSpPr>
          <p:nvPr/>
        </p:nvSpPr>
        <p:spPr bwMode="auto">
          <a:xfrm>
            <a:off x="3471863" y="3062288"/>
            <a:ext cx="9144000" cy="0"/>
          </a:xfrm>
          <a:prstGeom prst="rect">
            <a:avLst/>
          </a:prstGeom>
          <a:noFill/>
          <a:ln w="9525">
            <a:noFill/>
            <a:miter lim="800000"/>
            <a:headEnd/>
            <a:tailEnd/>
          </a:ln>
        </p:spPr>
        <p:txBody>
          <a:bodyPr>
            <a:spAutoFit/>
          </a:bodyPr>
          <a:lstStyle/>
          <a:p>
            <a:endParaRPr lang="es-MX"/>
          </a:p>
        </p:txBody>
      </p:sp>
      <p:pic>
        <p:nvPicPr>
          <p:cNvPr id="99333" name="Picture 4" descr="relacion%20UNO%20%20a%20uno"/>
          <p:cNvPicPr>
            <a:picLocks noChangeAspect="1" noChangeArrowheads="1"/>
          </p:cNvPicPr>
          <p:nvPr/>
        </p:nvPicPr>
        <p:blipFill>
          <a:blip r:embed="rId2" cstate="print"/>
          <a:srcRect/>
          <a:stretch>
            <a:fillRect/>
          </a:stretch>
        </p:blipFill>
        <p:spPr bwMode="auto">
          <a:xfrm>
            <a:off x="4800600" y="5257800"/>
            <a:ext cx="4224338" cy="140811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s-MX">
                <a:cs typeface="Times New Roman" charset="0"/>
              </a:rPr>
              <a:t>2.- </a:t>
            </a:r>
            <a:r>
              <a:rPr lang="es-ES">
                <a:cs typeface="Times New Roman" charset="0"/>
              </a:rPr>
              <a:t>Reestructurar el diagrama Entidad Relación.</a:t>
            </a:r>
          </a:p>
        </p:txBody>
      </p:sp>
      <p:sp>
        <p:nvSpPr>
          <p:cNvPr id="100355" name="Rectangle 3"/>
          <p:cNvSpPr>
            <a:spLocks noGrp="1" noChangeArrowheads="1"/>
          </p:cNvSpPr>
          <p:nvPr>
            <p:ph type="body" idx="1"/>
          </p:nvPr>
        </p:nvSpPr>
        <p:spPr/>
        <p:txBody>
          <a:bodyPr/>
          <a:lstStyle/>
          <a:p>
            <a:pPr marL="0" indent="0">
              <a:buFont typeface="Wingdings" pitchFamily="2" charset="2"/>
              <a:buNone/>
            </a:pPr>
            <a:r>
              <a:rPr lang="es-MX" b="1" dirty="0">
                <a:solidFill>
                  <a:srgbClr val="000000"/>
                </a:solidFill>
                <a:cs typeface="Times New Roman" charset="0"/>
              </a:rPr>
              <a:t>a.- </a:t>
            </a:r>
            <a:r>
              <a:rPr lang="es-ES" b="1" dirty="0">
                <a:solidFill>
                  <a:srgbClr val="000000"/>
                </a:solidFill>
                <a:cs typeface="Times New Roman" charset="0"/>
              </a:rPr>
              <a:t>Representar los hechos como entidades</a:t>
            </a:r>
            <a:endParaRPr lang="es-MX" dirty="0">
              <a:solidFill>
                <a:srgbClr val="000000"/>
              </a:solidFill>
              <a:cs typeface="Times New Roman" charset="0"/>
            </a:endParaRPr>
          </a:p>
          <a:p>
            <a:pPr marL="0" indent="0">
              <a:buFont typeface="Wingdings" pitchFamily="2" charset="2"/>
              <a:buNone/>
            </a:pPr>
            <a:r>
              <a:rPr lang="es-ES" dirty="0">
                <a:solidFill>
                  <a:srgbClr val="000000"/>
                </a:solidFill>
                <a:cs typeface="Times New Roman" charset="0"/>
              </a:rPr>
              <a:t>Las relaciones </a:t>
            </a:r>
            <a:r>
              <a:rPr lang="es-ES" b="1" dirty="0">
                <a:solidFill>
                  <a:srgbClr val="000000"/>
                </a:solidFill>
                <a:cs typeface="Times New Roman" charset="0"/>
              </a:rPr>
              <a:t>Muchos a Muchos </a:t>
            </a:r>
            <a:r>
              <a:rPr lang="es-ES" dirty="0">
                <a:solidFill>
                  <a:srgbClr val="000000"/>
                </a:solidFill>
                <a:cs typeface="Times New Roman" charset="0"/>
              </a:rPr>
              <a:t>identificadas como </a:t>
            </a:r>
            <a:r>
              <a:rPr lang="es-ES" b="1" dirty="0">
                <a:solidFill>
                  <a:srgbClr val="000000"/>
                </a:solidFill>
                <a:cs typeface="Times New Roman" charset="0"/>
              </a:rPr>
              <a:t>hechos</a:t>
            </a:r>
            <a:r>
              <a:rPr lang="es-ES" dirty="0">
                <a:solidFill>
                  <a:srgbClr val="000000"/>
                </a:solidFill>
                <a:cs typeface="Times New Roman" charset="0"/>
              </a:rPr>
              <a:t> deben representarse como una nueva entidad y dos relaciones Muchos a Uno</a:t>
            </a:r>
            <a:r>
              <a:rPr lang="es-MX" dirty="0">
                <a:solidFill>
                  <a:srgbClr val="000000"/>
                </a:solidFill>
                <a:cs typeface="Times New Roman" charset="0"/>
              </a:rPr>
              <a:t>.</a:t>
            </a:r>
          </a:p>
          <a:p>
            <a:pPr marL="0" indent="0">
              <a:buFont typeface="Wingdings" pitchFamily="2" charset="2"/>
              <a:buNone/>
            </a:pPr>
            <a:r>
              <a:rPr lang="es-ES" dirty="0"/>
              <a:t> </a:t>
            </a:r>
          </a:p>
        </p:txBody>
      </p:sp>
      <p:sp>
        <p:nvSpPr>
          <p:cNvPr id="100356" name="Rectangle 5"/>
          <p:cNvSpPr>
            <a:spLocks noChangeArrowheads="1"/>
          </p:cNvSpPr>
          <p:nvPr/>
        </p:nvSpPr>
        <p:spPr bwMode="auto">
          <a:xfrm>
            <a:off x="2886075" y="3019425"/>
            <a:ext cx="9144000" cy="0"/>
          </a:xfrm>
          <a:prstGeom prst="rect">
            <a:avLst/>
          </a:prstGeom>
          <a:noFill/>
          <a:ln w="9525">
            <a:noFill/>
            <a:miter lim="800000"/>
            <a:headEnd/>
            <a:tailEnd/>
          </a:ln>
        </p:spPr>
        <p:txBody>
          <a:bodyPr>
            <a:spAutoFit/>
          </a:bodyPr>
          <a:lstStyle/>
          <a:p>
            <a:endParaRPr lang="es-MX"/>
          </a:p>
        </p:txBody>
      </p:sp>
      <p:pic>
        <p:nvPicPr>
          <p:cNvPr id="6" name="Picture 2"/>
          <p:cNvPicPr>
            <a:picLocks noChangeAspect="1" noChangeArrowheads="1"/>
          </p:cNvPicPr>
          <p:nvPr/>
        </p:nvPicPr>
        <p:blipFill>
          <a:blip r:embed="rId2" cstate="print"/>
          <a:srcRect/>
          <a:stretch>
            <a:fillRect/>
          </a:stretch>
        </p:blipFill>
        <p:spPr bwMode="auto">
          <a:xfrm>
            <a:off x="2699792" y="3501008"/>
            <a:ext cx="2141213" cy="2492896"/>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5292080" y="3573016"/>
            <a:ext cx="1813902" cy="242088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s-MX">
                <a:cs typeface="Times New Roman" charset="0"/>
              </a:rPr>
              <a:t>2.- </a:t>
            </a:r>
            <a:r>
              <a:rPr lang="es-ES">
                <a:cs typeface="Times New Roman" charset="0"/>
              </a:rPr>
              <a:t>Reestructurar el diagrama Entidad Relación.</a:t>
            </a:r>
          </a:p>
        </p:txBody>
      </p:sp>
      <p:sp>
        <p:nvSpPr>
          <p:cNvPr id="101379" name="Rectangle 3"/>
          <p:cNvSpPr>
            <a:spLocks noGrp="1" noChangeArrowheads="1"/>
          </p:cNvSpPr>
          <p:nvPr>
            <p:ph type="body" idx="1"/>
          </p:nvPr>
        </p:nvSpPr>
        <p:spPr>
          <a:xfrm>
            <a:off x="914400" y="1196752"/>
            <a:ext cx="8031163" cy="5257800"/>
          </a:xfrm>
        </p:spPr>
        <p:txBody>
          <a:bodyPr/>
          <a:lstStyle/>
          <a:p>
            <a:pPr marL="0" indent="0">
              <a:buFont typeface="Wingdings" pitchFamily="2" charset="2"/>
              <a:buNone/>
            </a:pPr>
            <a:r>
              <a:rPr lang="es-MX" sz="2400" b="1" dirty="0">
                <a:solidFill>
                  <a:srgbClr val="000000"/>
                </a:solidFill>
                <a:cs typeface="Times New Roman" charset="0"/>
              </a:rPr>
              <a:t>b.- </a:t>
            </a:r>
            <a:r>
              <a:rPr lang="es-ES" sz="2400" b="1" dirty="0">
                <a:solidFill>
                  <a:srgbClr val="000000"/>
                </a:solidFill>
                <a:cs typeface="Times New Roman" charset="0"/>
              </a:rPr>
              <a:t>Agregar dimensiones</a:t>
            </a:r>
            <a:r>
              <a:rPr lang="es-ES" sz="2400" dirty="0">
                <a:solidFill>
                  <a:srgbClr val="000000"/>
                </a:solidFill>
                <a:cs typeface="Times New Roman" charset="0"/>
              </a:rPr>
              <a:t>. </a:t>
            </a:r>
            <a:endParaRPr lang="es-MX" sz="2400" dirty="0">
              <a:solidFill>
                <a:srgbClr val="000000"/>
              </a:solidFill>
              <a:cs typeface="Times New Roman" charset="0"/>
            </a:endParaRPr>
          </a:p>
          <a:p>
            <a:pPr marL="0" indent="0">
              <a:buFont typeface="Wingdings" pitchFamily="2" charset="2"/>
              <a:buNone/>
            </a:pPr>
            <a:r>
              <a:rPr lang="es-ES" sz="2400" dirty="0">
                <a:solidFill>
                  <a:srgbClr val="000000"/>
                </a:solidFill>
                <a:cs typeface="Times New Roman" charset="0"/>
              </a:rPr>
              <a:t>En esta etapa las dimensiones que no aparecen de manera </a:t>
            </a:r>
            <a:r>
              <a:rPr lang="es-ES" sz="2400" b="1" dirty="0">
                <a:solidFill>
                  <a:srgbClr val="000000"/>
                </a:solidFill>
                <a:cs typeface="Times New Roman" charset="0"/>
              </a:rPr>
              <a:t>explícita</a:t>
            </a:r>
            <a:r>
              <a:rPr lang="es-ES" sz="2400" dirty="0">
                <a:solidFill>
                  <a:srgbClr val="000000"/>
                </a:solidFill>
                <a:cs typeface="Times New Roman" charset="0"/>
              </a:rPr>
              <a:t> en el diagrama pueden ser agregadas de acuerdo a la experiencia que tiene el equipo de desarrollo sobre el problema. </a:t>
            </a:r>
          </a:p>
          <a:p>
            <a:pPr marL="0" indent="0">
              <a:buFont typeface="Wingdings" pitchFamily="2" charset="2"/>
              <a:buNone/>
            </a:pPr>
            <a:r>
              <a:rPr lang="es-ES" sz="2400" dirty="0">
                <a:solidFill>
                  <a:srgbClr val="000000"/>
                </a:solidFill>
                <a:cs typeface="Times New Roman" charset="0"/>
              </a:rPr>
              <a:t>Por ejemplo la dimensión </a:t>
            </a:r>
            <a:r>
              <a:rPr lang="es-ES" sz="2400" b="1" dirty="0">
                <a:solidFill>
                  <a:srgbClr val="000000"/>
                </a:solidFill>
                <a:cs typeface="Times New Roman" charset="0"/>
              </a:rPr>
              <a:t>Fecha</a:t>
            </a:r>
            <a:r>
              <a:rPr lang="es-ES" sz="2400" dirty="0">
                <a:solidFill>
                  <a:srgbClr val="000000"/>
                </a:solidFill>
                <a:cs typeface="Times New Roman" charset="0"/>
              </a:rPr>
              <a:t> puede agregarse a la entidad </a:t>
            </a:r>
            <a:r>
              <a:rPr lang="es-MX" sz="2400" b="1" dirty="0" err="1">
                <a:solidFill>
                  <a:srgbClr val="000000"/>
                </a:solidFill>
                <a:cs typeface="Times New Roman" charset="0"/>
              </a:rPr>
              <a:t>Linea</a:t>
            </a:r>
            <a:r>
              <a:rPr lang="es-MX" sz="2400" dirty="0">
                <a:solidFill>
                  <a:srgbClr val="000000"/>
                </a:solidFill>
                <a:cs typeface="Times New Roman" charset="0"/>
              </a:rPr>
              <a:t>. Eliminamos la entidad </a:t>
            </a:r>
            <a:r>
              <a:rPr lang="es-MX" sz="2400" b="1" dirty="0">
                <a:solidFill>
                  <a:srgbClr val="000000"/>
                </a:solidFill>
                <a:cs typeface="Times New Roman" charset="0"/>
              </a:rPr>
              <a:t>Ticket</a:t>
            </a:r>
            <a:r>
              <a:rPr lang="es-MX" sz="2400" dirty="0">
                <a:solidFill>
                  <a:srgbClr val="000000"/>
                </a:solidFill>
                <a:cs typeface="Times New Roman" charset="0"/>
              </a:rPr>
              <a:t> y las asociaciones que dependen de ella se ligan a la entidad </a:t>
            </a:r>
            <a:r>
              <a:rPr lang="es-MX" sz="2400" b="1" dirty="0" err="1">
                <a:solidFill>
                  <a:srgbClr val="000000"/>
                </a:solidFill>
                <a:cs typeface="Times New Roman" charset="0"/>
              </a:rPr>
              <a:t>Linea</a:t>
            </a:r>
            <a:r>
              <a:rPr lang="es-MX" sz="2400" dirty="0">
                <a:solidFill>
                  <a:srgbClr val="000000"/>
                </a:solidFill>
                <a:cs typeface="Times New Roman" charset="0"/>
              </a:rPr>
              <a:t>. </a:t>
            </a:r>
            <a:endParaRPr lang="es-ES" sz="2400" dirty="0"/>
          </a:p>
        </p:txBody>
      </p:sp>
      <p:pic>
        <p:nvPicPr>
          <p:cNvPr id="4" name="Picture 3"/>
          <p:cNvPicPr>
            <a:picLocks noChangeAspect="1" noChangeArrowheads="1"/>
          </p:cNvPicPr>
          <p:nvPr/>
        </p:nvPicPr>
        <p:blipFill>
          <a:blip r:embed="rId2" cstate="print"/>
          <a:srcRect/>
          <a:stretch>
            <a:fillRect/>
          </a:stretch>
        </p:blipFill>
        <p:spPr bwMode="auto">
          <a:xfrm>
            <a:off x="4427984" y="4293096"/>
            <a:ext cx="1813902" cy="2420888"/>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940152" y="5028202"/>
            <a:ext cx="2786236" cy="705054"/>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s-MX">
                <a:cs typeface="Times New Roman" charset="0"/>
              </a:rPr>
              <a:t>2.- </a:t>
            </a:r>
            <a:r>
              <a:rPr lang="es-ES">
                <a:cs typeface="Times New Roman" charset="0"/>
              </a:rPr>
              <a:t>Reestructurar el diagrama Entidad Relación.</a:t>
            </a:r>
          </a:p>
        </p:txBody>
      </p:sp>
      <p:sp>
        <p:nvSpPr>
          <p:cNvPr id="102403" name="Rectangle 3"/>
          <p:cNvSpPr>
            <a:spLocks noGrp="1" noChangeArrowheads="1"/>
          </p:cNvSpPr>
          <p:nvPr>
            <p:ph type="body" idx="1"/>
          </p:nvPr>
        </p:nvSpPr>
        <p:spPr/>
        <p:txBody>
          <a:bodyPr/>
          <a:lstStyle/>
          <a:p>
            <a:pPr marL="0" indent="0">
              <a:buNone/>
            </a:pPr>
            <a:r>
              <a:rPr lang="es-ES" b="1" dirty="0">
                <a:solidFill>
                  <a:srgbClr val="000000"/>
                </a:solidFill>
                <a:cs typeface="Times New Roman" charset="0"/>
              </a:rPr>
              <a:t>c) Refinar los niveles de cada dimensión</a:t>
            </a:r>
          </a:p>
          <a:p>
            <a:pPr marL="0" indent="0">
              <a:buNone/>
            </a:pPr>
            <a:r>
              <a:rPr lang="es-ES" dirty="0">
                <a:solidFill>
                  <a:srgbClr val="000000"/>
                </a:solidFill>
                <a:cs typeface="Times New Roman" charset="0"/>
              </a:rPr>
              <a:t>La dimensiones se dejan de manera lineal, por tal motivo se tiene que eliminar de la entidad de </a:t>
            </a:r>
            <a:r>
              <a:rPr lang="es-ES" dirty="0" err="1">
                <a:solidFill>
                  <a:srgbClr val="000000"/>
                </a:solidFill>
                <a:cs typeface="Times New Roman" charset="0"/>
              </a:rPr>
              <a:t>articulos</a:t>
            </a:r>
            <a:r>
              <a:rPr lang="es-ES" dirty="0">
                <a:solidFill>
                  <a:srgbClr val="000000"/>
                </a:solidFill>
                <a:cs typeface="Times New Roman" charset="0"/>
              </a:rPr>
              <a:t> una de las entidades: </a:t>
            </a:r>
            <a:r>
              <a:rPr lang="es-ES" dirty="0" err="1">
                <a:solidFill>
                  <a:srgbClr val="000000"/>
                </a:solidFill>
                <a:cs typeface="Times New Roman" charset="0"/>
              </a:rPr>
              <a:t>categorias</a:t>
            </a:r>
            <a:r>
              <a:rPr lang="es-ES" dirty="0">
                <a:solidFill>
                  <a:srgbClr val="000000"/>
                </a:solidFill>
                <a:cs typeface="Times New Roman" charset="0"/>
              </a:rPr>
              <a:t> o fabricantes. Eliminaremos Fabricantes. </a:t>
            </a:r>
            <a:endParaRPr lang="es-ES" dirty="0"/>
          </a:p>
        </p:txBody>
      </p:sp>
      <p:sp>
        <p:nvSpPr>
          <p:cNvPr id="102404" name="Rectangle 5"/>
          <p:cNvSpPr>
            <a:spLocks noChangeArrowheads="1"/>
          </p:cNvSpPr>
          <p:nvPr/>
        </p:nvSpPr>
        <p:spPr bwMode="auto">
          <a:xfrm>
            <a:off x="2819400" y="1976438"/>
            <a:ext cx="9144000" cy="0"/>
          </a:xfrm>
          <a:prstGeom prst="rect">
            <a:avLst/>
          </a:prstGeom>
          <a:noFill/>
          <a:ln w="9525">
            <a:noFill/>
            <a:miter lim="800000"/>
            <a:headEnd/>
            <a:tailEnd/>
          </a:ln>
        </p:spPr>
        <p:txBody>
          <a:bodyPr>
            <a:spAutoFit/>
          </a:bodyPr>
          <a:lstStyle/>
          <a:p>
            <a:endParaRPr lang="es-MX"/>
          </a:p>
        </p:txBody>
      </p:sp>
      <p:pic>
        <p:nvPicPr>
          <p:cNvPr id="1026" name="Picture 2"/>
          <p:cNvPicPr>
            <a:picLocks noChangeAspect="1" noChangeArrowheads="1"/>
          </p:cNvPicPr>
          <p:nvPr/>
        </p:nvPicPr>
        <p:blipFill>
          <a:blip r:embed="rId2" cstate="print"/>
          <a:srcRect/>
          <a:stretch>
            <a:fillRect/>
          </a:stretch>
        </p:blipFill>
        <p:spPr bwMode="auto">
          <a:xfrm>
            <a:off x="2631164" y="3717033"/>
            <a:ext cx="5891231" cy="3140968"/>
          </a:xfrm>
          <a:prstGeom prst="rect">
            <a:avLst/>
          </a:prstGeom>
          <a:noFill/>
          <a:ln w="9525">
            <a:noFill/>
            <a:miter lim="800000"/>
            <a:headEnd/>
            <a:tailEnd/>
          </a:ln>
        </p:spPr>
      </p:pic>
      <p:sp>
        <p:nvSpPr>
          <p:cNvPr id="8" name="7 Cruz"/>
          <p:cNvSpPr/>
          <p:nvPr/>
        </p:nvSpPr>
        <p:spPr bwMode="auto">
          <a:xfrm rot="19188345">
            <a:off x="7245981" y="3700741"/>
            <a:ext cx="658208" cy="717145"/>
          </a:xfrm>
          <a:prstGeom prst="plus">
            <a:avLst>
              <a:gd name="adj" fmla="val 3914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84238" y="112713"/>
            <a:ext cx="8031162" cy="1143000"/>
          </a:xfrm>
        </p:spPr>
        <p:txBody>
          <a:bodyPr/>
          <a:lstStyle/>
          <a:p>
            <a:r>
              <a:rPr lang="es-ES">
                <a:solidFill>
                  <a:srgbClr val="000000"/>
                </a:solidFill>
                <a:cs typeface="Times New Roman" charset="0"/>
              </a:rPr>
              <a:t>Ejemplo: Cadena de puntos de Venta </a:t>
            </a:r>
          </a:p>
        </p:txBody>
      </p:sp>
      <p:sp>
        <p:nvSpPr>
          <p:cNvPr id="72707" name="Rectangle 3"/>
          <p:cNvSpPr>
            <a:spLocks noGrp="1" noChangeArrowheads="1"/>
          </p:cNvSpPr>
          <p:nvPr>
            <p:ph type="body" idx="1"/>
          </p:nvPr>
        </p:nvSpPr>
        <p:spPr/>
        <p:txBody>
          <a:bodyPr/>
          <a:lstStyle/>
          <a:p>
            <a:pPr marL="0" indent="0">
              <a:buFont typeface="Wingdings" pitchFamily="2" charset="2"/>
              <a:buNone/>
            </a:pPr>
            <a:r>
              <a:rPr lang="es-ES">
                <a:solidFill>
                  <a:srgbClr val="000000"/>
                </a:solidFill>
                <a:cs typeface="Times New Roman" charset="0"/>
              </a:rPr>
              <a:t>En el diagrama E/R las ventas son representadas por la entidad Ticket, en la cual se almacena el total de cada venta y la fecha en que se efectuó. La relación Línea representa los Artículos de cada Venta, esta relación almacena la cantidad de artículos vendidos, el precio unitario de cada artículo y el total de la línea. La información que se almacena de cada Artículo es la descripción del artículo y el precio de Coste, además se almacena la información relacionada con el Fabricante y la Categoría de cada artículo como se muestra en el diagrama</a:t>
            </a:r>
            <a:r>
              <a:rPr lang="es-ES">
                <a:cs typeface="Times New Roman" charset="0"/>
              </a:rPr>
              <a:t> </a:t>
            </a:r>
            <a:r>
              <a:rPr lang="es-MX">
                <a:cs typeface="Times New Roman" charset="0"/>
              </a:rPr>
              <a:t>.</a:t>
            </a:r>
            <a:endParaRPr lang="es-ES">
              <a:cs typeface="Times New Roman"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69925" y="112713"/>
            <a:ext cx="3962400" cy="1143000"/>
          </a:xfrm>
        </p:spPr>
        <p:txBody>
          <a:bodyPr/>
          <a:lstStyle/>
          <a:p>
            <a:r>
              <a:rPr lang="es-MX">
                <a:cs typeface="Times New Roman" charset="0"/>
              </a:rPr>
              <a:t>3.- </a:t>
            </a:r>
            <a:r>
              <a:rPr lang="es-ES">
                <a:cs typeface="Times New Roman" charset="0"/>
              </a:rPr>
              <a:t>Derivar un grafo dimensional. </a:t>
            </a:r>
          </a:p>
        </p:txBody>
      </p:sp>
      <p:sp>
        <p:nvSpPr>
          <p:cNvPr id="103427" name="Rectangle 3"/>
          <p:cNvSpPr>
            <a:spLocks noGrp="1" noChangeArrowheads="1"/>
          </p:cNvSpPr>
          <p:nvPr>
            <p:ph type="body" idx="1"/>
          </p:nvPr>
        </p:nvSpPr>
        <p:spPr>
          <a:xfrm>
            <a:off x="914400" y="1556792"/>
            <a:ext cx="8031163" cy="5148808"/>
          </a:xfrm>
        </p:spPr>
        <p:txBody>
          <a:bodyPr/>
          <a:lstStyle/>
          <a:p>
            <a:pPr marL="0" indent="0">
              <a:buFont typeface="Wingdings" pitchFamily="2" charset="2"/>
              <a:buNone/>
            </a:pPr>
            <a:r>
              <a:rPr lang="es-ES" dirty="0">
                <a:solidFill>
                  <a:srgbClr val="000000"/>
                </a:solidFill>
                <a:cs typeface="Times New Roman" charset="0"/>
              </a:rPr>
              <a:t>Por medio de un grafo dimensional se representan los hechos y las dimensiones del diagrama E/R reestructurado, en el grafo multidimensional se pueden identificar cuatro tipos de nodos: nodos de hechos, nodos de niveles o </a:t>
            </a:r>
            <a:r>
              <a:rPr lang="es-ES" dirty="0" err="1">
                <a:solidFill>
                  <a:srgbClr val="000000"/>
                </a:solidFill>
                <a:cs typeface="Times New Roman" charset="0"/>
              </a:rPr>
              <a:t>jerarquias</a:t>
            </a:r>
            <a:r>
              <a:rPr lang="es-ES" dirty="0">
                <a:solidFill>
                  <a:srgbClr val="000000"/>
                </a:solidFill>
                <a:cs typeface="Times New Roman" charset="0"/>
              </a:rPr>
              <a:t>, nodos descriptivos y nodos de medidas</a:t>
            </a:r>
            <a:r>
              <a:rPr lang="es-ES" dirty="0"/>
              <a:t> </a:t>
            </a:r>
          </a:p>
        </p:txBody>
      </p:sp>
      <p:sp>
        <p:nvSpPr>
          <p:cNvPr id="103428" name="Rectangle 5"/>
          <p:cNvSpPr>
            <a:spLocks noChangeArrowheads="1"/>
          </p:cNvSpPr>
          <p:nvPr/>
        </p:nvSpPr>
        <p:spPr bwMode="auto">
          <a:xfrm>
            <a:off x="2947988" y="2271713"/>
            <a:ext cx="9144000" cy="0"/>
          </a:xfrm>
          <a:prstGeom prst="rect">
            <a:avLst/>
          </a:prstGeom>
          <a:noFill/>
          <a:ln w="9525">
            <a:noFill/>
            <a:miter lim="800000"/>
            <a:headEnd/>
            <a:tailEnd/>
          </a:ln>
        </p:spPr>
        <p:txBody>
          <a:bodyPr>
            <a:spAutoFit/>
          </a:bodyPr>
          <a:lstStyle/>
          <a:p>
            <a:endParaRPr lang="es-MX"/>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69925" y="112713"/>
            <a:ext cx="3962400" cy="1143000"/>
          </a:xfrm>
        </p:spPr>
        <p:txBody>
          <a:bodyPr/>
          <a:lstStyle/>
          <a:p>
            <a:r>
              <a:rPr lang="es-MX">
                <a:cs typeface="Times New Roman" charset="0"/>
              </a:rPr>
              <a:t>3.- </a:t>
            </a:r>
            <a:r>
              <a:rPr lang="es-ES">
                <a:cs typeface="Times New Roman" charset="0"/>
              </a:rPr>
              <a:t>Derivar un grafo dimensional. </a:t>
            </a:r>
          </a:p>
        </p:txBody>
      </p:sp>
      <p:sp>
        <p:nvSpPr>
          <p:cNvPr id="103428" name="Rectangle 5"/>
          <p:cNvSpPr>
            <a:spLocks noChangeArrowheads="1"/>
          </p:cNvSpPr>
          <p:nvPr/>
        </p:nvSpPr>
        <p:spPr bwMode="auto">
          <a:xfrm>
            <a:off x="2947988" y="2271713"/>
            <a:ext cx="9144000" cy="0"/>
          </a:xfrm>
          <a:prstGeom prst="rect">
            <a:avLst/>
          </a:prstGeom>
          <a:noFill/>
          <a:ln w="9525">
            <a:noFill/>
            <a:miter lim="800000"/>
            <a:headEnd/>
            <a:tailEnd/>
          </a:ln>
        </p:spPr>
        <p:txBody>
          <a:bodyPr>
            <a:spAutoFit/>
          </a:bodyPr>
          <a:lstStyle/>
          <a:p>
            <a:endParaRPr lang="es-MX"/>
          </a:p>
        </p:txBody>
      </p:sp>
      <p:pic>
        <p:nvPicPr>
          <p:cNvPr id="103429" name="Picture 4" descr="grafo"/>
          <p:cNvPicPr>
            <a:picLocks noChangeAspect="1" noChangeArrowheads="1"/>
          </p:cNvPicPr>
          <p:nvPr/>
        </p:nvPicPr>
        <p:blipFill>
          <a:blip r:embed="rId2" cstate="print"/>
          <a:srcRect/>
          <a:stretch>
            <a:fillRect/>
          </a:stretch>
        </p:blipFill>
        <p:spPr bwMode="auto">
          <a:xfrm>
            <a:off x="971600" y="1484784"/>
            <a:ext cx="7200800" cy="513057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br>
              <a:rPr lang="es-ES"/>
            </a:br>
            <a:endParaRPr lang="es-ES"/>
          </a:p>
        </p:txBody>
      </p:sp>
      <p:sp>
        <p:nvSpPr>
          <p:cNvPr id="104451" name="Rectangle 3"/>
          <p:cNvSpPr>
            <a:spLocks noGrp="1" noChangeArrowheads="1"/>
          </p:cNvSpPr>
          <p:nvPr>
            <p:ph type="body" idx="1"/>
          </p:nvPr>
        </p:nvSpPr>
        <p:spPr/>
        <p:txBody>
          <a:bodyPr/>
          <a:lstStyle/>
          <a:p>
            <a:pPr marL="0" indent="0">
              <a:lnSpc>
                <a:spcPct val="90000"/>
              </a:lnSpc>
              <a:buFont typeface="Wingdings" pitchFamily="2" charset="2"/>
              <a:buNone/>
            </a:pPr>
            <a:r>
              <a:rPr lang="es-ES" sz="2600" dirty="0">
                <a:solidFill>
                  <a:srgbClr val="000000"/>
                </a:solidFill>
                <a:cs typeface="Times New Roman" charset="0"/>
              </a:rPr>
              <a:t>En el modelo MD el conjunto de hechos se representan por un conjunto de </a:t>
            </a:r>
            <a:r>
              <a:rPr lang="es-ES" sz="2600" i="1" dirty="0" err="1">
                <a:solidFill>
                  <a:srgbClr val="000000"/>
                </a:solidFill>
                <a:cs typeface="Times New Roman" charset="0"/>
              </a:rPr>
              <a:t>F_tables</a:t>
            </a:r>
            <a:r>
              <a:rPr lang="es-MX" sz="2600" i="1" dirty="0">
                <a:solidFill>
                  <a:srgbClr val="000000"/>
                </a:solidFill>
                <a:cs typeface="Times New Roman" charset="0"/>
              </a:rPr>
              <a:t> </a:t>
            </a:r>
            <a:r>
              <a:rPr lang="es-ES" sz="2600" dirty="0">
                <a:solidFill>
                  <a:srgbClr val="000000"/>
                </a:solidFill>
                <a:cs typeface="Times New Roman" charset="0"/>
              </a:rPr>
              <a:t>: </a:t>
            </a:r>
          </a:p>
          <a:p>
            <a:pPr marL="0" indent="0">
              <a:lnSpc>
                <a:spcPct val="90000"/>
              </a:lnSpc>
              <a:buFont typeface="Wingdings" pitchFamily="2" charset="2"/>
              <a:buNone/>
            </a:pPr>
            <a:endParaRPr lang="es-MX" sz="2600" dirty="0">
              <a:solidFill>
                <a:srgbClr val="000000"/>
              </a:solidFill>
              <a:cs typeface="Times New Roman" charset="0"/>
            </a:endParaRPr>
          </a:p>
          <a:p>
            <a:pPr marL="0" indent="0">
              <a:lnSpc>
                <a:spcPct val="90000"/>
              </a:lnSpc>
              <a:buFont typeface="Wingdings" pitchFamily="2" charset="2"/>
              <a:buNone/>
            </a:pPr>
            <a:r>
              <a:rPr lang="es-ES" sz="2600" i="1" dirty="0">
                <a:solidFill>
                  <a:srgbClr val="000000"/>
                </a:solidFill>
                <a:cs typeface="Times New Roman" charset="0"/>
              </a:rPr>
              <a:t>F[  A</a:t>
            </a:r>
            <a:r>
              <a:rPr lang="es-ES" sz="2600" i="1" baseline="-30000" dirty="0">
                <a:solidFill>
                  <a:srgbClr val="000000"/>
                </a:solidFill>
                <a:cs typeface="Times New Roman" charset="0"/>
              </a:rPr>
              <a:t>1</a:t>
            </a:r>
            <a:r>
              <a:rPr lang="es-ES" sz="2600" i="1" dirty="0">
                <a:solidFill>
                  <a:srgbClr val="000000"/>
                </a:solidFill>
                <a:cs typeface="Times New Roman" charset="0"/>
              </a:rPr>
              <a:t>:L</a:t>
            </a:r>
            <a:r>
              <a:rPr lang="es-ES" sz="2600" i="1" baseline="-30000" dirty="0">
                <a:solidFill>
                  <a:srgbClr val="000000"/>
                </a:solidFill>
                <a:cs typeface="Times New Roman" charset="0"/>
              </a:rPr>
              <a:t>1     </a:t>
            </a:r>
            <a:r>
              <a:rPr lang="es-ES" sz="2600" i="1" dirty="0">
                <a:solidFill>
                  <a:srgbClr val="000000"/>
                </a:solidFill>
                <a:cs typeface="Times New Roman" charset="0"/>
              </a:rPr>
              <a:t>,..,  </a:t>
            </a:r>
            <a:r>
              <a:rPr lang="es-ES" sz="2600" i="1" dirty="0" err="1">
                <a:solidFill>
                  <a:srgbClr val="000000"/>
                </a:solidFill>
                <a:cs typeface="Times New Roman" charset="0"/>
              </a:rPr>
              <a:t>A</a:t>
            </a:r>
            <a:r>
              <a:rPr lang="es-ES" sz="2600" i="1" baseline="-30000" dirty="0" err="1">
                <a:solidFill>
                  <a:srgbClr val="000000"/>
                </a:solidFill>
                <a:cs typeface="Times New Roman" charset="0"/>
              </a:rPr>
              <a:t>n</a:t>
            </a:r>
            <a:r>
              <a:rPr lang="es-ES" sz="2600" i="1" dirty="0" err="1">
                <a:solidFill>
                  <a:srgbClr val="000000"/>
                </a:solidFill>
                <a:cs typeface="Times New Roman" charset="0"/>
              </a:rPr>
              <a:t>:L</a:t>
            </a:r>
            <a:r>
              <a:rPr lang="es-ES" sz="2600" i="1" baseline="-30000" dirty="0" err="1">
                <a:solidFill>
                  <a:srgbClr val="000000"/>
                </a:solidFill>
                <a:cs typeface="Times New Roman" charset="0"/>
              </a:rPr>
              <a:t>n</a:t>
            </a:r>
            <a:r>
              <a:rPr lang="es-ES" sz="2600" i="1" baseline="-30000" dirty="0">
                <a:solidFill>
                  <a:srgbClr val="000000"/>
                </a:solidFill>
                <a:cs typeface="Times New Roman" charset="0"/>
              </a:rPr>
              <a:t>   </a:t>
            </a:r>
            <a:r>
              <a:rPr lang="es-ES" sz="2600" i="1" dirty="0">
                <a:solidFill>
                  <a:srgbClr val="000000"/>
                </a:solidFill>
                <a:cs typeface="Times New Roman" charset="0"/>
              </a:rPr>
              <a:t>]:  medida</a:t>
            </a:r>
            <a:r>
              <a:rPr lang="es-MX" sz="2600" i="1" dirty="0">
                <a:solidFill>
                  <a:srgbClr val="000000"/>
                </a:solidFill>
                <a:cs typeface="Times New Roman" charset="0"/>
              </a:rPr>
              <a:t> </a:t>
            </a:r>
            <a:r>
              <a:rPr lang="es-ES" sz="2600" dirty="0">
                <a:solidFill>
                  <a:srgbClr val="000000"/>
                </a:solidFill>
                <a:cs typeface="Times New Roman" charset="0"/>
              </a:rPr>
              <a:t> </a:t>
            </a:r>
            <a:endParaRPr lang="es-MX" sz="2600" dirty="0">
              <a:solidFill>
                <a:srgbClr val="000000"/>
              </a:solidFill>
              <a:cs typeface="Times New Roman" charset="0"/>
            </a:endParaRPr>
          </a:p>
          <a:p>
            <a:pPr marL="0" indent="0">
              <a:lnSpc>
                <a:spcPct val="90000"/>
              </a:lnSpc>
              <a:buFont typeface="Wingdings" pitchFamily="2" charset="2"/>
              <a:buNone/>
            </a:pPr>
            <a:r>
              <a:rPr lang="es-MX" sz="2600" dirty="0">
                <a:solidFill>
                  <a:srgbClr val="000000"/>
                </a:solidFill>
                <a:cs typeface="Times New Roman" charset="0"/>
              </a:rPr>
              <a:t> </a:t>
            </a:r>
          </a:p>
          <a:p>
            <a:pPr marL="0" indent="0">
              <a:lnSpc>
                <a:spcPct val="90000"/>
              </a:lnSpc>
              <a:buFont typeface="Wingdings" pitchFamily="2" charset="2"/>
              <a:buNone/>
            </a:pPr>
            <a:r>
              <a:rPr lang="es-ES" sz="2600" dirty="0">
                <a:solidFill>
                  <a:srgbClr val="000000"/>
                </a:solidFill>
                <a:cs typeface="Times New Roman" charset="0"/>
              </a:rPr>
              <a:t>F es el nombre de la tabla de hechos </a:t>
            </a:r>
            <a:r>
              <a:rPr lang="es-ES" sz="2600" i="1" dirty="0">
                <a:solidFill>
                  <a:srgbClr val="000000"/>
                </a:solidFill>
                <a:cs typeface="Times New Roman" charset="0"/>
              </a:rPr>
              <a:t>(</a:t>
            </a:r>
            <a:r>
              <a:rPr lang="es-ES" sz="2600" i="1" dirty="0" err="1">
                <a:solidFill>
                  <a:srgbClr val="000000"/>
                </a:solidFill>
                <a:cs typeface="Times New Roman" charset="0"/>
              </a:rPr>
              <a:t>F_table</a:t>
            </a:r>
            <a:r>
              <a:rPr lang="es-ES" sz="2600" dirty="0">
                <a:solidFill>
                  <a:srgbClr val="000000"/>
                </a:solidFill>
                <a:cs typeface="Times New Roman" charset="0"/>
              </a:rPr>
              <a:t>), </a:t>
            </a:r>
            <a:endParaRPr lang="es-MX" sz="2600" dirty="0">
              <a:solidFill>
                <a:srgbClr val="000000"/>
              </a:solidFill>
              <a:cs typeface="Times New Roman" charset="0"/>
            </a:endParaRPr>
          </a:p>
          <a:p>
            <a:pPr marL="0" indent="0">
              <a:lnSpc>
                <a:spcPct val="90000"/>
              </a:lnSpc>
              <a:buNone/>
            </a:pPr>
            <a:r>
              <a:rPr lang="es-ES" sz="2600" dirty="0">
                <a:solidFill>
                  <a:srgbClr val="000000"/>
                </a:solidFill>
                <a:cs typeface="Times New Roman" charset="0"/>
              </a:rPr>
              <a:t>A</a:t>
            </a:r>
            <a:r>
              <a:rPr lang="es-ES" sz="2600" baseline="-30000" dirty="0">
                <a:solidFill>
                  <a:srgbClr val="000000"/>
                </a:solidFill>
                <a:cs typeface="Times New Roman" charset="0"/>
              </a:rPr>
              <a:t>j</a:t>
            </a:r>
            <a:r>
              <a:rPr lang="es-ES" sz="2600" dirty="0">
                <a:solidFill>
                  <a:srgbClr val="000000"/>
                </a:solidFill>
                <a:cs typeface="Times New Roman" charset="0"/>
              </a:rPr>
              <a:t> es el nombre de una </a:t>
            </a:r>
            <a:r>
              <a:rPr lang="es-ES" sz="2600" dirty="0" err="1">
                <a:solidFill>
                  <a:srgbClr val="000000"/>
                </a:solidFill>
                <a:cs typeface="Times New Roman" charset="0"/>
              </a:rPr>
              <a:t>dimesión</a:t>
            </a:r>
            <a:r>
              <a:rPr lang="es-ES" sz="2600" dirty="0">
                <a:solidFill>
                  <a:srgbClr val="000000"/>
                </a:solidFill>
                <a:cs typeface="Times New Roman" charset="0"/>
              </a:rPr>
              <a:t> y </a:t>
            </a:r>
            <a:endParaRPr lang="es-MX" sz="2600" dirty="0">
              <a:solidFill>
                <a:srgbClr val="000000"/>
              </a:solidFill>
              <a:cs typeface="Times New Roman" charset="0"/>
            </a:endParaRPr>
          </a:p>
          <a:p>
            <a:pPr marL="0" indent="0">
              <a:lnSpc>
                <a:spcPct val="90000"/>
              </a:lnSpc>
              <a:buFont typeface="Wingdings" pitchFamily="2" charset="2"/>
              <a:buNone/>
            </a:pPr>
            <a:r>
              <a:rPr lang="es-ES" sz="2600" dirty="0">
                <a:solidFill>
                  <a:srgbClr val="000000"/>
                </a:solidFill>
                <a:cs typeface="Times New Roman" charset="0"/>
              </a:rPr>
              <a:t>L</a:t>
            </a:r>
            <a:r>
              <a:rPr lang="es-ES" sz="2600" baseline="-30000" dirty="0">
                <a:solidFill>
                  <a:srgbClr val="000000"/>
                </a:solidFill>
                <a:cs typeface="Times New Roman" charset="0"/>
              </a:rPr>
              <a:t>i</a:t>
            </a:r>
            <a:r>
              <a:rPr lang="es-ES" sz="2600" dirty="0">
                <a:solidFill>
                  <a:srgbClr val="000000"/>
                </a:solidFill>
                <a:cs typeface="Times New Roman" charset="0"/>
              </a:rPr>
              <a:t> es el nombre del nivel (</a:t>
            </a:r>
            <a:r>
              <a:rPr lang="es-ES" sz="2600" dirty="0" err="1">
                <a:solidFill>
                  <a:srgbClr val="000000"/>
                </a:solidFill>
                <a:cs typeface="Times New Roman" charset="0"/>
              </a:rPr>
              <a:t>jerarquia</a:t>
            </a:r>
            <a:r>
              <a:rPr lang="es-ES" sz="2600" dirty="0">
                <a:solidFill>
                  <a:srgbClr val="000000"/>
                </a:solidFill>
                <a:cs typeface="Times New Roman" charset="0"/>
              </a:rPr>
              <a:t>) y </a:t>
            </a:r>
            <a:endParaRPr lang="es-MX" sz="2600" dirty="0">
              <a:solidFill>
                <a:srgbClr val="000000"/>
              </a:solidFill>
              <a:cs typeface="Times New Roman" charset="0"/>
            </a:endParaRPr>
          </a:p>
          <a:p>
            <a:pPr marL="0" indent="0">
              <a:lnSpc>
                <a:spcPct val="90000"/>
              </a:lnSpc>
              <a:buFont typeface="Wingdings" pitchFamily="2" charset="2"/>
              <a:buNone/>
            </a:pPr>
            <a:r>
              <a:rPr lang="es-MX" sz="2600" b="1" dirty="0">
                <a:solidFill>
                  <a:srgbClr val="000000"/>
                </a:solidFill>
                <a:cs typeface="Times New Roman" charset="0"/>
              </a:rPr>
              <a:t>M</a:t>
            </a:r>
            <a:r>
              <a:rPr lang="es-ES" sz="2600" b="1" dirty="0" err="1">
                <a:solidFill>
                  <a:srgbClr val="000000"/>
                </a:solidFill>
                <a:cs typeface="Times New Roman" charset="0"/>
              </a:rPr>
              <a:t>edida</a:t>
            </a:r>
            <a:r>
              <a:rPr lang="es-ES" sz="2600" b="1" dirty="0">
                <a:solidFill>
                  <a:srgbClr val="000000"/>
                </a:solidFill>
                <a:cs typeface="Times New Roman" charset="0"/>
              </a:rPr>
              <a:t>  </a:t>
            </a:r>
            <a:r>
              <a:rPr lang="es-ES" sz="2600" dirty="0">
                <a:solidFill>
                  <a:srgbClr val="000000"/>
                </a:solidFill>
                <a:cs typeface="Times New Roman" charset="0"/>
              </a:rPr>
              <a:t>representa el valor que se asocia a las dimensiones  usando una función de agregación. </a:t>
            </a:r>
            <a:endParaRPr lang="es-MX" sz="2600" dirty="0">
              <a:solidFill>
                <a:srgbClr val="000000"/>
              </a:solidFill>
              <a:cs typeface="Times New Roman" charset="0"/>
            </a:endParaRPr>
          </a:p>
        </p:txBody>
      </p:sp>
      <p:sp>
        <p:nvSpPr>
          <p:cNvPr id="104452" name="Rectangle 4"/>
          <p:cNvSpPr>
            <a:spLocks noChangeArrowheads="1"/>
          </p:cNvSpPr>
          <p:nvPr/>
        </p:nvSpPr>
        <p:spPr bwMode="auto">
          <a:xfrm>
            <a:off x="992188" y="100013"/>
            <a:ext cx="8031162" cy="1143000"/>
          </a:xfrm>
          <a:prstGeom prst="rect">
            <a:avLst/>
          </a:prstGeom>
          <a:noFill/>
          <a:ln w="9525">
            <a:noFill/>
            <a:miter lim="800000"/>
            <a:headEnd/>
            <a:tailEnd/>
          </a:ln>
        </p:spPr>
        <p:txBody>
          <a:bodyPr anchor="ctr"/>
          <a:lstStyle/>
          <a:p>
            <a:pPr eaLnBrk="0" hangingPunct="0"/>
            <a:r>
              <a:rPr lang="es-MX" sz="3200" b="1">
                <a:solidFill>
                  <a:srgbClr val="000000"/>
                </a:solidFill>
                <a:latin typeface="Arial" charset="0"/>
                <a:cs typeface="Times New Roman" charset="0"/>
              </a:rPr>
              <a:t>4.- </a:t>
            </a:r>
            <a:r>
              <a:rPr lang="es-ES" sz="3200" b="1">
                <a:solidFill>
                  <a:srgbClr val="000000"/>
                </a:solidFill>
                <a:latin typeface="Arial" charset="0"/>
                <a:cs typeface="Times New Roman" charset="0"/>
              </a:rPr>
              <a:t>Trasladar el grafo al modelo MD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s-MX">
                <a:solidFill>
                  <a:srgbClr val="000000"/>
                </a:solidFill>
                <a:cs typeface="Times New Roman" charset="0"/>
              </a:rPr>
              <a:t>4.- </a:t>
            </a:r>
            <a:r>
              <a:rPr lang="es-ES">
                <a:solidFill>
                  <a:srgbClr val="000000"/>
                </a:solidFill>
                <a:cs typeface="Times New Roman" charset="0"/>
              </a:rPr>
              <a:t>Trasladar el grafo al modelo MD</a:t>
            </a:r>
          </a:p>
        </p:txBody>
      </p:sp>
      <p:sp>
        <p:nvSpPr>
          <p:cNvPr id="105475" name="Rectangle 3"/>
          <p:cNvSpPr>
            <a:spLocks noGrp="1" noChangeArrowheads="1"/>
          </p:cNvSpPr>
          <p:nvPr>
            <p:ph type="body" idx="1"/>
          </p:nvPr>
        </p:nvSpPr>
        <p:spPr>
          <a:xfrm>
            <a:off x="914400" y="1447800"/>
            <a:ext cx="8031163" cy="5257800"/>
          </a:xfrm>
        </p:spPr>
        <p:txBody>
          <a:bodyPr/>
          <a:lstStyle/>
          <a:p>
            <a:pPr marL="0" indent="0">
              <a:lnSpc>
                <a:spcPct val="90000"/>
              </a:lnSpc>
              <a:buFont typeface="Wingdings" pitchFamily="2" charset="2"/>
              <a:buNone/>
            </a:pPr>
            <a:r>
              <a:rPr lang="es-ES" sz="2000" dirty="0">
                <a:solidFill>
                  <a:srgbClr val="000000"/>
                </a:solidFill>
                <a:cs typeface="Times New Roman" charset="0"/>
              </a:rPr>
              <a:t>Por ejemplo si queremos obtener el número de artículos Vendidos por Día, Tienda y Producto, la </a:t>
            </a:r>
            <a:r>
              <a:rPr lang="es-ES" sz="2000" i="1" dirty="0" err="1">
                <a:solidFill>
                  <a:srgbClr val="000000"/>
                </a:solidFill>
                <a:cs typeface="Times New Roman" charset="0"/>
              </a:rPr>
              <a:t>F_table</a:t>
            </a:r>
            <a:r>
              <a:rPr lang="es-ES" sz="2000" dirty="0">
                <a:solidFill>
                  <a:srgbClr val="000000"/>
                </a:solidFill>
                <a:cs typeface="Times New Roman" charset="0"/>
              </a:rPr>
              <a:t> correspondiente seria la siguiente</a:t>
            </a:r>
            <a:r>
              <a:rPr lang="es-ES" sz="2000" dirty="0"/>
              <a:t> </a:t>
            </a:r>
            <a:r>
              <a:rPr lang="es-MX" sz="2000" dirty="0"/>
              <a:t>:</a:t>
            </a:r>
            <a:endParaRPr lang="es-MX" sz="2000" b="1" dirty="0">
              <a:solidFill>
                <a:srgbClr val="000000"/>
              </a:solidFill>
              <a:cs typeface="Times New Roman" charset="0"/>
            </a:endParaRPr>
          </a:p>
          <a:p>
            <a:pPr marL="0" indent="0">
              <a:lnSpc>
                <a:spcPct val="90000"/>
              </a:lnSpc>
              <a:buNone/>
            </a:pPr>
            <a:r>
              <a:rPr lang="es-ES" sz="2000" b="1" dirty="0" err="1">
                <a:solidFill>
                  <a:srgbClr val="000000"/>
                </a:solidFill>
                <a:cs typeface="Times New Roman" charset="0"/>
              </a:rPr>
              <a:t>Artículo_Vendidos</a:t>
            </a:r>
            <a:r>
              <a:rPr lang="es-ES" sz="2000" b="1" dirty="0">
                <a:solidFill>
                  <a:srgbClr val="000000"/>
                </a:solidFill>
                <a:cs typeface="Times New Roman" charset="0"/>
              </a:rPr>
              <a:t>: </a:t>
            </a:r>
            <a:r>
              <a:rPr lang="es-ES" sz="2000" b="1" dirty="0" err="1">
                <a:solidFill>
                  <a:srgbClr val="000000"/>
                </a:solidFill>
                <a:cs typeface="Times New Roman" charset="0"/>
              </a:rPr>
              <a:t>Linea</a:t>
            </a:r>
            <a:r>
              <a:rPr lang="es-ES" sz="2000" b="1" dirty="0">
                <a:solidFill>
                  <a:srgbClr val="000000"/>
                </a:solidFill>
                <a:cs typeface="Times New Roman" charset="0"/>
              </a:rPr>
              <a:t>[ </a:t>
            </a:r>
          </a:p>
          <a:p>
            <a:pPr marL="0" indent="0">
              <a:lnSpc>
                <a:spcPct val="90000"/>
              </a:lnSpc>
              <a:buNone/>
            </a:pPr>
            <a:r>
              <a:rPr lang="es-ES" sz="2000" b="1" dirty="0" err="1">
                <a:solidFill>
                  <a:srgbClr val="000000"/>
                </a:solidFill>
                <a:cs typeface="Times New Roman" charset="0"/>
              </a:rPr>
              <a:t>Tiempo:Día</a:t>
            </a:r>
            <a:r>
              <a:rPr lang="es-ES" sz="2000" b="1" dirty="0">
                <a:solidFill>
                  <a:srgbClr val="000000"/>
                </a:solidFill>
                <a:cs typeface="Times New Roman" charset="0"/>
              </a:rPr>
              <a:t>,  </a:t>
            </a:r>
          </a:p>
          <a:p>
            <a:pPr marL="0" indent="0">
              <a:lnSpc>
                <a:spcPct val="90000"/>
              </a:lnSpc>
              <a:buNone/>
            </a:pPr>
            <a:r>
              <a:rPr lang="es-ES" sz="2000" b="1" dirty="0" err="1">
                <a:solidFill>
                  <a:srgbClr val="000000"/>
                </a:solidFill>
                <a:cs typeface="Times New Roman" charset="0"/>
              </a:rPr>
              <a:t>Localización:Tienda</a:t>
            </a:r>
            <a:r>
              <a:rPr lang="es-ES" sz="2000" b="1" dirty="0">
                <a:solidFill>
                  <a:srgbClr val="000000"/>
                </a:solidFill>
                <a:cs typeface="Times New Roman" charset="0"/>
              </a:rPr>
              <a:t>,   </a:t>
            </a:r>
          </a:p>
          <a:p>
            <a:pPr marL="0" indent="0">
              <a:lnSpc>
                <a:spcPct val="90000"/>
              </a:lnSpc>
              <a:buNone/>
            </a:pPr>
            <a:r>
              <a:rPr lang="es-ES" sz="2000" b="1" dirty="0" err="1">
                <a:solidFill>
                  <a:srgbClr val="000000"/>
                </a:solidFill>
                <a:cs typeface="Times New Roman" charset="0"/>
              </a:rPr>
              <a:t>Producto:Categoría</a:t>
            </a:r>
            <a:r>
              <a:rPr lang="es-ES" sz="2000" b="1" dirty="0">
                <a:solidFill>
                  <a:srgbClr val="000000"/>
                </a:solidFill>
                <a:cs typeface="Times New Roman" charset="0"/>
              </a:rPr>
              <a:t>]: </a:t>
            </a:r>
            <a:r>
              <a:rPr lang="es-ES" sz="1800" b="1" dirty="0">
                <a:solidFill>
                  <a:srgbClr val="000000"/>
                </a:solidFill>
                <a:cs typeface="Times New Roman" charset="0"/>
              </a:rPr>
              <a:t>Sum(Cantidad).</a:t>
            </a:r>
            <a:r>
              <a:rPr lang="es-ES" sz="1800" dirty="0"/>
              <a:t> </a:t>
            </a:r>
          </a:p>
          <a:p>
            <a:pPr marL="0" indent="0">
              <a:lnSpc>
                <a:spcPct val="90000"/>
              </a:lnSpc>
              <a:buNone/>
            </a:pPr>
            <a:endParaRPr lang="es-MX" sz="2000" dirty="0"/>
          </a:p>
          <a:p>
            <a:pPr marL="0" indent="0">
              <a:lnSpc>
                <a:spcPct val="90000"/>
              </a:lnSpc>
              <a:buFont typeface="Wingdings" pitchFamily="2" charset="2"/>
              <a:buNone/>
            </a:pPr>
            <a:r>
              <a:rPr lang="es-ES" sz="2000" dirty="0">
                <a:solidFill>
                  <a:srgbClr val="000000"/>
                </a:solidFill>
                <a:cs typeface="Times New Roman" charset="0"/>
              </a:rPr>
              <a:t>Y para el total de artículos vendidos por Mes, Ciudad y Producto seria la siguiente:</a:t>
            </a:r>
            <a:r>
              <a:rPr lang="es-ES" sz="2000" dirty="0"/>
              <a:t> </a:t>
            </a:r>
            <a:endParaRPr lang="es-MX" sz="2000" b="1" dirty="0">
              <a:solidFill>
                <a:srgbClr val="000000"/>
              </a:solidFill>
              <a:cs typeface="Times New Roman" charset="0"/>
            </a:endParaRPr>
          </a:p>
          <a:p>
            <a:pPr marL="0" indent="0">
              <a:lnSpc>
                <a:spcPct val="90000"/>
              </a:lnSpc>
              <a:buNone/>
            </a:pPr>
            <a:r>
              <a:rPr lang="es-ES" sz="2000" b="1" dirty="0" err="1">
                <a:solidFill>
                  <a:srgbClr val="000000"/>
                </a:solidFill>
                <a:cs typeface="Times New Roman" charset="0"/>
              </a:rPr>
              <a:t>Artículo_Vendidos</a:t>
            </a:r>
            <a:r>
              <a:rPr lang="es-ES" sz="2000" b="1" dirty="0">
                <a:solidFill>
                  <a:srgbClr val="000000"/>
                </a:solidFill>
                <a:cs typeface="Times New Roman" charset="0"/>
              </a:rPr>
              <a:t>: </a:t>
            </a:r>
            <a:r>
              <a:rPr lang="es-ES" sz="2000" b="1" dirty="0" err="1">
                <a:solidFill>
                  <a:srgbClr val="000000"/>
                </a:solidFill>
                <a:cs typeface="Times New Roman" charset="0"/>
              </a:rPr>
              <a:t>Linea</a:t>
            </a:r>
            <a:r>
              <a:rPr lang="es-ES" sz="2000" b="1" dirty="0">
                <a:solidFill>
                  <a:srgbClr val="000000"/>
                </a:solidFill>
                <a:cs typeface="Times New Roman" charset="0"/>
              </a:rPr>
              <a:t> [  </a:t>
            </a:r>
          </a:p>
          <a:p>
            <a:pPr marL="0" indent="0">
              <a:lnSpc>
                <a:spcPct val="90000"/>
              </a:lnSpc>
              <a:buFont typeface="Wingdings" pitchFamily="2" charset="2"/>
              <a:buNone/>
            </a:pPr>
            <a:r>
              <a:rPr lang="es-ES" sz="2000" b="1" dirty="0">
                <a:solidFill>
                  <a:srgbClr val="000000"/>
                </a:solidFill>
                <a:cs typeface="Times New Roman" charset="0"/>
              </a:rPr>
              <a:t>Tiempo: Mes,   </a:t>
            </a:r>
          </a:p>
          <a:p>
            <a:pPr marL="0" indent="0">
              <a:lnSpc>
                <a:spcPct val="90000"/>
              </a:lnSpc>
              <a:buFont typeface="Wingdings" pitchFamily="2" charset="2"/>
              <a:buNone/>
            </a:pPr>
            <a:r>
              <a:rPr lang="es-ES" sz="2000" b="1" dirty="0">
                <a:solidFill>
                  <a:srgbClr val="000000"/>
                </a:solidFill>
                <a:cs typeface="Times New Roman" charset="0"/>
              </a:rPr>
              <a:t>Localización: Ciudad, </a:t>
            </a:r>
          </a:p>
          <a:p>
            <a:pPr marL="0" indent="0">
              <a:lnSpc>
                <a:spcPct val="90000"/>
              </a:lnSpc>
              <a:buFont typeface="Wingdings" pitchFamily="2" charset="2"/>
              <a:buNone/>
            </a:pPr>
            <a:r>
              <a:rPr lang="es-ES" sz="2000" b="1" dirty="0">
                <a:solidFill>
                  <a:srgbClr val="000000"/>
                </a:solidFill>
                <a:cs typeface="Times New Roman" charset="0"/>
              </a:rPr>
              <a:t>Producto: Artículo   ]:   Sum(Cantidad).</a:t>
            </a:r>
            <a:r>
              <a:rPr lang="es-ES" sz="2000"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s-MX">
                <a:solidFill>
                  <a:srgbClr val="000000"/>
                </a:solidFill>
                <a:cs typeface="Times New Roman" charset="0"/>
              </a:rPr>
              <a:t>4.- </a:t>
            </a:r>
            <a:r>
              <a:rPr lang="es-ES">
                <a:solidFill>
                  <a:srgbClr val="000000"/>
                </a:solidFill>
                <a:cs typeface="Times New Roman" charset="0"/>
              </a:rPr>
              <a:t>Trasladar el grafo al modelo MD</a:t>
            </a:r>
          </a:p>
        </p:txBody>
      </p:sp>
      <p:sp>
        <p:nvSpPr>
          <p:cNvPr id="105475" name="Rectangle 3"/>
          <p:cNvSpPr>
            <a:spLocks noGrp="1" noChangeArrowheads="1"/>
          </p:cNvSpPr>
          <p:nvPr>
            <p:ph type="body" idx="1"/>
          </p:nvPr>
        </p:nvSpPr>
        <p:spPr>
          <a:xfrm>
            <a:off x="914400" y="1447800"/>
            <a:ext cx="8031163" cy="5257800"/>
          </a:xfrm>
        </p:spPr>
        <p:txBody>
          <a:bodyPr/>
          <a:lstStyle/>
          <a:p>
            <a:pPr marL="0" indent="0">
              <a:lnSpc>
                <a:spcPct val="90000"/>
              </a:lnSpc>
              <a:buFont typeface="Wingdings" pitchFamily="2" charset="2"/>
              <a:buNone/>
            </a:pPr>
            <a:r>
              <a:rPr lang="es-ES" sz="2000" dirty="0">
                <a:solidFill>
                  <a:srgbClr val="000000"/>
                </a:solidFill>
                <a:cs typeface="Times New Roman" charset="0"/>
              </a:rPr>
              <a:t>Por ejemplo si queremos obtener el importe de venta por Día, </a:t>
            </a:r>
            <a:r>
              <a:rPr lang="es-ES" sz="2000" dirty="0" err="1">
                <a:solidFill>
                  <a:srgbClr val="000000"/>
                </a:solidFill>
                <a:cs typeface="Times New Roman" charset="0"/>
              </a:rPr>
              <a:t>Clietbe</a:t>
            </a:r>
            <a:r>
              <a:rPr lang="es-ES" sz="2000" dirty="0">
                <a:solidFill>
                  <a:srgbClr val="000000"/>
                </a:solidFill>
                <a:cs typeface="Times New Roman" charset="0"/>
              </a:rPr>
              <a:t> y ciudad, la </a:t>
            </a:r>
            <a:r>
              <a:rPr lang="es-ES" sz="2000" i="1" dirty="0" err="1">
                <a:solidFill>
                  <a:srgbClr val="000000"/>
                </a:solidFill>
                <a:cs typeface="Times New Roman" charset="0"/>
              </a:rPr>
              <a:t>F_table</a:t>
            </a:r>
            <a:r>
              <a:rPr lang="es-ES" sz="2000" dirty="0">
                <a:solidFill>
                  <a:srgbClr val="000000"/>
                </a:solidFill>
                <a:cs typeface="Times New Roman" charset="0"/>
              </a:rPr>
              <a:t> correspondiente seria la siguiente</a:t>
            </a:r>
            <a:r>
              <a:rPr lang="es-ES" sz="2000" dirty="0"/>
              <a:t> </a:t>
            </a:r>
            <a:r>
              <a:rPr lang="es-MX" sz="2000" dirty="0"/>
              <a:t>:</a:t>
            </a:r>
            <a:endParaRPr lang="es-MX" sz="2000" b="1" dirty="0">
              <a:solidFill>
                <a:srgbClr val="000000"/>
              </a:solidFill>
              <a:cs typeface="Times New Roman" charset="0"/>
            </a:endParaRPr>
          </a:p>
          <a:p>
            <a:pPr marL="0" indent="0">
              <a:buNone/>
            </a:pPr>
            <a:r>
              <a:rPr lang="es-MX" sz="2400" b="1" dirty="0" err="1"/>
              <a:t>ImporteVenta</a:t>
            </a:r>
            <a:r>
              <a:rPr lang="es-MX" sz="2400" dirty="0"/>
              <a:t>: </a:t>
            </a:r>
            <a:r>
              <a:rPr lang="es-MX" sz="2400" b="1" dirty="0" err="1"/>
              <a:t>Linea</a:t>
            </a:r>
            <a:r>
              <a:rPr lang="es-MX" sz="2400" dirty="0"/>
              <a:t>[</a:t>
            </a:r>
          </a:p>
          <a:p>
            <a:pPr marL="0" indent="0">
              <a:buNone/>
            </a:pPr>
            <a:r>
              <a:rPr lang="es-MX" sz="2400" dirty="0"/>
              <a:t>Tiempo: </a:t>
            </a:r>
            <a:r>
              <a:rPr lang="es-MX" sz="2400" dirty="0" err="1"/>
              <a:t>dia</a:t>
            </a:r>
            <a:r>
              <a:rPr lang="es-MX" sz="2400" dirty="0"/>
              <a:t> ,</a:t>
            </a:r>
          </a:p>
          <a:p>
            <a:pPr marL="0" indent="0">
              <a:buNone/>
            </a:pPr>
            <a:r>
              <a:rPr lang="es-MX" sz="2400" dirty="0"/>
              <a:t>Cliente: cliente , </a:t>
            </a:r>
          </a:p>
          <a:p>
            <a:pPr marL="0" indent="0">
              <a:buNone/>
            </a:pPr>
            <a:r>
              <a:rPr lang="es-MX" sz="2400" dirty="0" err="1"/>
              <a:t>Localizacion:Ciudad</a:t>
            </a:r>
            <a:r>
              <a:rPr lang="es-MX" sz="2400" dirty="0"/>
              <a:t> ]: </a:t>
            </a:r>
            <a:r>
              <a:rPr lang="es-MX" sz="2400" b="1" dirty="0"/>
              <a:t>sum( cantidad * precio )</a:t>
            </a:r>
          </a:p>
          <a:p>
            <a:pPr marL="0" indent="0">
              <a:buNone/>
            </a:pPr>
            <a:endParaRPr lang="es-MX" sz="2400" dirty="0"/>
          </a:p>
          <a:p>
            <a:pPr marL="0" indent="0">
              <a:buNone/>
            </a:pPr>
            <a:r>
              <a:rPr lang="es-MX" sz="2400" dirty="0"/>
              <a:t>No de clientes por mes, ciudad y artículo:</a:t>
            </a:r>
          </a:p>
          <a:p>
            <a:pPr marL="0" indent="0">
              <a:buNone/>
            </a:pPr>
            <a:r>
              <a:rPr lang="es-MX" sz="2400" b="1" dirty="0" err="1"/>
              <a:t>NoClientes</a:t>
            </a:r>
            <a:r>
              <a:rPr lang="es-MX" sz="2400" dirty="0"/>
              <a:t>: </a:t>
            </a:r>
            <a:r>
              <a:rPr lang="es-MX" sz="2400" b="1" dirty="0" err="1"/>
              <a:t>Linea</a:t>
            </a:r>
            <a:r>
              <a:rPr lang="es-MX" sz="2400" dirty="0"/>
              <a:t>[</a:t>
            </a:r>
          </a:p>
          <a:p>
            <a:pPr marL="0" indent="0">
              <a:buNone/>
            </a:pPr>
            <a:r>
              <a:rPr lang="es-MX" sz="2400" dirty="0"/>
              <a:t>Tiempo: mes ,</a:t>
            </a:r>
          </a:p>
          <a:p>
            <a:pPr marL="0" indent="0">
              <a:buNone/>
            </a:pPr>
            <a:r>
              <a:rPr lang="es-MX" sz="2400" dirty="0" err="1"/>
              <a:t>Localizacion</a:t>
            </a:r>
            <a:r>
              <a:rPr lang="es-MX" sz="2400" dirty="0"/>
              <a:t>: Ciudad,</a:t>
            </a:r>
          </a:p>
          <a:p>
            <a:pPr marL="0" indent="0">
              <a:buNone/>
            </a:pPr>
            <a:r>
              <a:rPr lang="es-MX" sz="2400" dirty="0"/>
              <a:t>Producto: Articulo ]: </a:t>
            </a:r>
            <a:r>
              <a:rPr lang="es-MX" sz="2400" b="1" dirty="0" err="1"/>
              <a:t>count</a:t>
            </a:r>
            <a:r>
              <a:rPr lang="es-MX" sz="2400" b="1" dirty="0"/>
              <a:t>( </a:t>
            </a:r>
            <a:r>
              <a:rPr lang="es-MX" sz="2400" b="1" dirty="0" err="1"/>
              <a:t>distinct</a:t>
            </a:r>
            <a:r>
              <a:rPr lang="es-MX" sz="2400" b="1" dirty="0"/>
              <a:t> cliente ) </a:t>
            </a:r>
            <a:endParaRPr lang="es-ES" sz="1800" b="1" dirty="0"/>
          </a:p>
        </p:txBody>
      </p:sp>
    </p:spTree>
    <p:extLst>
      <p:ext uri="{BB962C8B-B14F-4D97-AF65-F5344CB8AC3E}">
        <p14:creationId xmlns:p14="http://schemas.microsoft.com/office/powerpoint/2010/main" val="627933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s-MX">
                <a:solidFill>
                  <a:srgbClr val="000000"/>
                </a:solidFill>
                <a:cs typeface="Times New Roman" charset="0"/>
              </a:rPr>
              <a:t>4.- </a:t>
            </a:r>
            <a:r>
              <a:rPr lang="es-ES">
                <a:solidFill>
                  <a:srgbClr val="000000"/>
                </a:solidFill>
                <a:cs typeface="Times New Roman" charset="0"/>
              </a:rPr>
              <a:t>Trasladar el grafo al modelo MD</a:t>
            </a:r>
          </a:p>
        </p:txBody>
      </p:sp>
      <p:sp>
        <p:nvSpPr>
          <p:cNvPr id="106499" name="Rectangle 3"/>
          <p:cNvSpPr>
            <a:spLocks noGrp="1" noChangeArrowheads="1"/>
          </p:cNvSpPr>
          <p:nvPr>
            <p:ph type="body" idx="1"/>
          </p:nvPr>
        </p:nvSpPr>
        <p:spPr/>
        <p:txBody>
          <a:bodyPr/>
          <a:lstStyle/>
          <a:p>
            <a:pPr marL="0" indent="0">
              <a:lnSpc>
                <a:spcPct val="90000"/>
              </a:lnSpc>
              <a:buFont typeface="Wingdings" pitchFamily="2" charset="2"/>
              <a:buNone/>
            </a:pPr>
            <a:r>
              <a:rPr lang="es-ES" sz="2700" dirty="0">
                <a:solidFill>
                  <a:srgbClr val="000000"/>
                </a:solidFill>
                <a:cs typeface="Times New Roman" charset="0"/>
              </a:rPr>
              <a:t>Este modelo cumple con las características generales de los modelos conceptuales, a pesar de que contempla conceptos básicos del modelado multidimensional, </a:t>
            </a:r>
            <a:r>
              <a:rPr lang="es-ES" sz="2700" b="1" dirty="0">
                <a:solidFill>
                  <a:srgbClr val="000000"/>
                </a:solidFill>
                <a:cs typeface="Times New Roman" charset="0"/>
              </a:rPr>
              <a:t>no es posible </a:t>
            </a:r>
            <a:r>
              <a:rPr lang="es-MX" sz="2700" dirty="0">
                <a:solidFill>
                  <a:srgbClr val="000000"/>
                </a:solidFill>
                <a:cs typeface="Times New Roman" charset="0"/>
              </a:rPr>
              <a:t>:  </a:t>
            </a:r>
          </a:p>
          <a:p>
            <a:pPr marL="0" indent="0">
              <a:lnSpc>
                <a:spcPct val="90000"/>
              </a:lnSpc>
              <a:buFont typeface="Wingdings" pitchFamily="2" charset="2"/>
              <a:buNone/>
            </a:pPr>
            <a:r>
              <a:rPr lang="es-MX" sz="2700" dirty="0">
                <a:solidFill>
                  <a:srgbClr val="000000"/>
                </a:solidFill>
                <a:cs typeface="Times New Roman" charset="0"/>
              </a:rPr>
              <a:t>- </a:t>
            </a:r>
            <a:r>
              <a:rPr lang="es-ES" sz="2700" dirty="0">
                <a:solidFill>
                  <a:srgbClr val="000000"/>
                </a:solidFill>
                <a:cs typeface="Times New Roman" charset="0"/>
              </a:rPr>
              <a:t>definir cuándo un atributo es aditivo o no sobre una dimensión, </a:t>
            </a:r>
            <a:endParaRPr lang="es-MX" sz="2700" dirty="0">
              <a:solidFill>
                <a:srgbClr val="000000"/>
              </a:solidFill>
              <a:cs typeface="Times New Roman" charset="0"/>
            </a:endParaRPr>
          </a:p>
          <a:p>
            <a:pPr marL="0" indent="0">
              <a:lnSpc>
                <a:spcPct val="90000"/>
              </a:lnSpc>
              <a:buFont typeface="Wingdings" pitchFamily="2" charset="2"/>
              <a:buNone/>
            </a:pPr>
            <a:r>
              <a:rPr lang="es-MX" sz="2700" dirty="0">
                <a:solidFill>
                  <a:srgbClr val="000000"/>
                </a:solidFill>
                <a:cs typeface="Times New Roman" charset="0"/>
              </a:rPr>
              <a:t>- </a:t>
            </a:r>
            <a:r>
              <a:rPr lang="es-ES" sz="2700" dirty="0">
                <a:solidFill>
                  <a:srgbClr val="000000"/>
                </a:solidFill>
                <a:cs typeface="Times New Roman" charset="0"/>
              </a:rPr>
              <a:t>no permite representar la categorización de dimensiones, </a:t>
            </a:r>
            <a:endParaRPr lang="es-MX" sz="2700" dirty="0">
              <a:solidFill>
                <a:srgbClr val="000000"/>
              </a:solidFill>
              <a:cs typeface="Times New Roman" charset="0"/>
            </a:endParaRPr>
          </a:p>
          <a:p>
            <a:pPr marL="0" indent="0">
              <a:lnSpc>
                <a:spcPct val="90000"/>
              </a:lnSpc>
              <a:buFont typeface="Wingdings" pitchFamily="2" charset="2"/>
              <a:buNone/>
            </a:pPr>
            <a:r>
              <a:rPr lang="es-MX" sz="2700" dirty="0">
                <a:solidFill>
                  <a:srgbClr val="000000"/>
                </a:solidFill>
                <a:cs typeface="Times New Roman" charset="0"/>
              </a:rPr>
              <a:t>- </a:t>
            </a:r>
            <a:r>
              <a:rPr lang="es-ES" sz="2700" dirty="0">
                <a:solidFill>
                  <a:srgbClr val="000000"/>
                </a:solidFill>
                <a:cs typeface="Times New Roman" charset="0"/>
              </a:rPr>
              <a:t>la disyunción en las jerarquías, </a:t>
            </a:r>
            <a:endParaRPr lang="es-MX" sz="2700" dirty="0">
              <a:solidFill>
                <a:srgbClr val="000000"/>
              </a:solidFill>
              <a:cs typeface="Times New Roman" charset="0"/>
            </a:endParaRPr>
          </a:p>
          <a:p>
            <a:pPr marL="0" indent="0">
              <a:lnSpc>
                <a:spcPct val="90000"/>
              </a:lnSpc>
              <a:buFont typeface="Wingdings" pitchFamily="2" charset="2"/>
              <a:buNone/>
            </a:pPr>
            <a:r>
              <a:rPr lang="es-MX" sz="2700" dirty="0">
                <a:solidFill>
                  <a:srgbClr val="000000"/>
                </a:solidFill>
                <a:cs typeface="Times New Roman" charset="0"/>
              </a:rPr>
              <a:t>- </a:t>
            </a:r>
            <a:r>
              <a:rPr lang="es-ES" sz="2700" dirty="0">
                <a:solidFill>
                  <a:srgbClr val="000000"/>
                </a:solidFill>
                <a:cs typeface="Times New Roman" charset="0"/>
              </a:rPr>
              <a:t>las relaciones Muchos a Muchos entre hechos y dimensiones</a:t>
            </a:r>
            <a:r>
              <a:rPr lang="es-MX" sz="2700" dirty="0">
                <a:solidFill>
                  <a:srgbClr val="000000"/>
                </a:solidFill>
                <a:cs typeface="Times New Roman" charset="0"/>
              </a:rPr>
              <a:t>, </a:t>
            </a:r>
            <a:r>
              <a:rPr lang="es-ES" sz="2700" dirty="0">
                <a:solidFill>
                  <a:srgbClr val="000000"/>
                </a:solidFill>
                <a:cs typeface="Times New Roman" charset="0"/>
              </a:rPr>
              <a:t> </a:t>
            </a:r>
            <a:endParaRPr lang="es-MX" sz="2700" dirty="0">
              <a:solidFill>
                <a:srgbClr val="000000"/>
              </a:solidFill>
              <a:cs typeface="Times New Roman" charset="0"/>
            </a:endParaRPr>
          </a:p>
          <a:p>
            <a:pPr marL="0" indent="0">
              <a:lnSpc>
                <a:spcPct val="90000"/>
              </a:lnSpc>
              <a:buFont typeface="Wingdings" pitchFamily="2" charset="2"/>
              <a:buNone/>
            </a:pPr>
            <a:r>
              <a:rPr lang="es-MX" sz="2700" dirty="0">
                <a:solidFill>
                  <a:srgbClr val="000000"/>
                </a:solidFill>
                <a:cs typeface="Times New Roman" charset="0"/>
              </a:rPr>
              <a:t>- </a:t>
            </a:r>
            <a:r>
              <a:rPr lang="es-ES" sz="2700" dirty="0">
                <a:solidFill>
                  <a:srgbClr val="000000"/>
                </a:solidFill>
                <a:cs typeface="Times New Roman" charset="0"/>
              </a:rPr>
              <a:t>ni las jerarquías no cubiertas.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rgbClr val="000000"/>
                </a:solidFill>
                <a:cs typeface="Times New Roman" charset="0"/>
              </a:rPr>
              <a:t>Algoritmo para obtener esquemas multidimensionales ME/R.</a:t>
            </a:r>
            <a:r>
              <a:rPr lang="es-ES" dirty="0"/>
              <a:t> </a:t>
            </a:r>
            <a:endParaRPr lang="es-MX" dirty="0"/>
          </a:p>
        </p:txBody>
      </p:sp>
      <p:sp>
        <p:nvSpPr>
          <p:cNvPr id="3" name="2 Marcador de texto"/>
          <p:cNvSpPr>
            <a:spLocks noGrp="1"/>
          </p:cNvSpPr>
          <p:nvPr>
            <p:ph type="body" idx="1"/>
          </p:nvPr>
        </p:nvSpPr>
        <p:spPr/>
        <p:txBody>
          <a:bodyPr/>
          <a:lstStyle/>
          <a:p>
            <a:endParaRPr lang="es-MX"/>
          </a:p>
        </p:txBody>
      </p:sp>
      <p:sp>
        <p:nvSpPr>
          <p:cNvPr id="4" name="3 Marcador de número de diapositiva"/>
          <p:cNvSpPr>
            <a:spLocks noGrp="1"/>
          </p:cNvSpPr>
          <p:nvPr>
            <p:ph type="sldNum" sz="quarter" idx="12"/>
          </p:nvPr>
        </p:nvSpPr>
        <p:spPr/>
        <p:txBody>
          <a:bodyPr/>
          <a:lstStyle/>
          <a:p>
            <a:pPr>
              <a:defRPr/>
            </a:pPr>
            <a:fld id="{47D955F6-6DC7-4309-AF12-7797439D440C}" type="slidenum">
              <a:rPr lang="es-ES" smtClean="0"/>
              <a:pPr>
                <a:defRPr/>
              </a:pPr>
              <a:t>46</a:t>
            </a:fld>
            <a:endParaRPr lang="es-E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s-ES" dirty="0">
                <a:solidFill>
                  <a:srgbClr val="000000"/>
                </a:solidFill>
                <a:cs typeface="Times New Roman" charset="0"/>
              </a:rPr>
              <a:t>Algoritmo para obtener esquemas multidimensionales ME/R.</a:t>
            </a:r>
            <a:r>
              <a:rPr lang="es-ES" dirty="0"/>
              <a:t> </a:t>
            </a:r>
          </a:p>
        </p:txBody>
      </p:sp>
      <p:sp>
        <p:nvSpPr>
          <p:cNvPr id="107523" name="Rectangle 3"/>
          <p:cNvSpPr>
            <a:spLocks noGrp="1" noChangeArrowheads="1"/>
          </p:cNvSpPr>
          <p:nvPr>
            <p:ph type="body" idx="1"/>
          </p:nvPr>
        </p:nvSpPr>
        <p:spPr/>
        <p:txBody>
          <a:bodyPr/>
          <a:lstStyle/>
          <a:p>
            <a:pPr marL="0" indent="0">
              <a:buFont typeface="Wingdings" pitchFamily="2" charset="2"/>
              <a:buNone/>
            </a:pPr>
            <a:r>
              <a:rPr lang="es-ES">
                <a:solidFill>
                  <a:srgbClr val="000000"/>
                </a:solidFill>
                <a:cs typeface="Times New Roman" charset="0"/>
              </a:rPr>
              <a:t>Cassandra Phipps</a:t>
            </a:r>
            <a:r>
              <a:rPr lang="es-ES" b="1">
                <a:solidFill>
                  <a:srgbClr val="000000"/>
                </a:solidFill>
                <a:cs typeface="Times New Roman" charset="0"/>
              </a:rPr>
              <a:t> </a:t>
            </a:r>
            <a:r>
              <a:rPr lang="es-ES">
                <a:solidFill>
                  <a:srgbClr val="000000"/>
                </a:solidFill>
                <a:cs typeface="Times New Roman" charset="0"/>
              </a:rPr>
              <a:t>presenta un algoritmo y una metodología para obtener un conjunto de esquemas multidimensionales  ME/R a partir de las bases de datos operacionales.</a:t>
            </a:r>
            <a:r>
              <a:rPr lang="es-ES"/>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1"/>
          </p:nvPr>
        </p:nvSpPr>
        <p:spPr>
          <a:xfrm>
            <a:off x="838200" y="50800"/>
            <a:ext cx="8031163" cy="5257800"/>
          </a:xfrm>
        </p:spPr>
        <p:txBody>
          <a:bodyPr/>
          <a:lstStyle/>
          <a:p>
            <a:pPr marL="0" indent="0">
              <a:lnSpc>
                <a:spcPct val="90000"/>
              </a:lnSpc>
              <a:buFont typeface="Wingdings" pitchFamily="2" charset="2"/>
              <a:buNone/>
            </a:pPr>
            <a:r>
              <a:rPr lang="es-ES" sz="2400" dirty="0">
                <a:solidFill>
                  <a:srgbClr val="000000"/>
                </a:solidFill>
                <a:cs typeface="Times New Roman" charset="0"/>
              </a:rPr>
              <a:t>El algoritmo para derivar esquemas multidimensionales del esquema a partir E/R del operacional sigue los siguientes pasos:</a:t>
            </a:r>
            <a:r>
              <a:rPr lang="es-ES" sz="2400" dirty="0"/>
              <a:t> </a:t>
            </a:r>
            <a:endParaRPr lang="es-MX" sz="2400" dirty="0"/>
          </a:p>
          <a:p>
            <a:pPr marL="0" indent="0">
              <a:lnSpc>
                <a:spcPct val="90000"/>
              </a:lnSpc>
              <a:buFont typeface="Wingdings" pitchFamily="2" charset="2"/>
              <a:buNone/>
            </a:pPr>
            <a:endParaRPr lang="es-MX" sz="2400" dirty="0"/>
          </a:p>
          <a:p>
            <a:pPr marL="0" indent="0">
              <a:lnSpc>
                <a:spcPct val="90000"/>
              </a:lnSpc>
              <a:buFont typeface="Wingdings" pitchFamily="2" charset="2"/>
              <a:buNone/>
            </a:pPr>
            <a:r>
              <a:rPr lang="es-MX" sz="2400" dirty="0"/>
              <a:t>1.- </a:t>
            </a:r>
            <a:r>
              <a:rPr lang="es-ES" sz="2400" dirty="0">
                <a:solidFill>
                  <a:srgbClr val="000000"/>
                </a:solidFill>
                <a:cs typeface="Times New Roman" charset="0"/>
              </a:rPr>
              <a:t>Encontrar las entidades con atributos numéricos y crear un nodo de hechos por cada entidad identificada.</a:t>
            </a:r>
            <a:r>
              <a:rPr lang="es-ES" sz="2400" dirty="0"/>
              <a:t> </a:t>
            </a:r>
            <a:endParaRPr lang="es-MX" sz="2400" dirty="0"/>
          </a:p>
          <a:p>
            <a:pPr marL="0" indent="0">
              <a:lnSpc>
                <a:spcPct val="90000"/>
              </a:lnSpc>
              <a:buFont typeface="Wingdings" pitchFamily="2" charset="2"/>
              <a:buNone/>
            </a:pPr>
            <a:r>
              <a:rPr lang="es-MX" sz="2400" dirty="0"/>
              <a:t>2.- </a:t>
            </a:r>
            <a:r>
              <a:rPr lang="es-ES" sz="2400" dirty="0">
                <a:solidFill>
                  <a:srgbClr val="000000"/>
                </a:solidFill>
                <a:cs typeface="Times New Roman" charset="0"/>
              </a:rPr>
              <a:t>Asociar a cada nodo de hechos los atributos numéricos de la entidad.</a:t>
            </a:r>
            <a:r>
              <a:rPr lang="es-ES" sz="2400" dirty="0"/>
              <a:t> </a:t>
            </a:r>
            <a:endParaRPr lang="es-MX" sz="2400" dirty="0"/>
          </a:p>
          <a:p>
            <a:pPr marL="0" indent="0">
              <a:lnSpc>
                <a:spcPct val="90000"/>
              </a:lnSpc>
              <a:buFont typeface="Wingdings" pitchFamily="2" charset="2"/>
              <a:buNone/>
            </a:pPr>
            <a:r>
              <a:rPr lang="es-MX" sz="2400" dirty="0"/>
              <a:t>3.- </a:t>
            </a:r>
            <a:r>
              <a:rPr lang="es-ES" sz="2400" dirty="0">
                <a:solidFill>
                  <a:srgbClr val="000000"/>
                </a:solidFill>
                <a:cs typeface="Times New Roman" charset="0"/>
              </a:rPr>
              <a:t>Crear niveles de fecha o tiempo por cada tabla de hechos.</a:t>
            </a:r>
            <a:r>
              <a:rPr lang="es-ES" sz="2400" dirty="0"/>
              <a:t> </a:t>
            </a:r>
            <a:endParaRPr lang="es-MX" sz="2400" dirty="0"/>
          </a:p>
          <a:p>
            <a:pPr marL="0" indent="0">
              <a:lnSpc>
                <a:spcPct val="90000"/>
              </a:lnSpc>
              <a:buFont typeface="Wingdings" pitchFamily="2" charset="2"/>
              <a:buNone/>
            </a:pPr>
            <a:r>
              <a:rPr lang="es-MX" sz="2400" dirty="0"/>
              <a:t>4.- </a:t>
            </a:r>
            <a:r>
              <a:rPr lang="es-ES" sz="2400" dirty="0">
                <a:solidFill>
                  <a:srgbClr val="000000"/>
                </a:solidFill>
                <a:cs typeface="Times New Roman" charset="0"/>
              </a:rPr>
              <a:t>Crear un nivel (en la dimensión) que contenga los atributos restantes de una entidad (no numérico, no llave, y no tipo fecha).</a:t>
            </a:r>
            <a:r>
              <a:rPr lang="es-ES" sz="2400" dirty="0"/>
              <a:t> </a:t>
            </a:r>
            <a:endParaRPr lang="es-MX" sz="2400" dirty="0"/>
          </a:p>
          <a:p>
            <a:pPr marL="0" indent="0">
              <a:lnSpc>
                <a:spcPct val="90000"/>
              </a:lnSpc>
              <a:buFont typeface="Wingdings" pitchFamily="2" charset="2"/>
              <a:buNone/>
            </a:pPr>
            <a:r>
              <a:rPr lang="es-MX" sz="2400" dirty="0"/>
              <a:t>5.- </a:t>
            </a:r>
            <a:r>
              <a:rPr lang="es-ES" sz="2400" dirty="0">
                <a:solidFill>
                  <a:srgbClr val="000000"/>
                </a:solidFill>
                <a:cs typeface="Times New Roman" charset="0"/>
              </a:rPr>
              <a:t>Examinar de manera recursiva las relaciones entre las entidades para agregar niveles a cada dimensión.</a:t>
            </a:r>
            <a:r>
              <a:rPr lang="es-ES" sz="2400" dirty="0"/>
              <a:t> </a:t>
            </a:r>
          </a:p>
          <a:p>
            <a:pPr marL="0" indent="0">
              <a:lnSpc>
                <a:spcPct val="90000"/>
              </a:lnSpc>
              <a:buNone/>
            </a:pPr>
            <a:r>
              <a:rPr lang="es-ES" sz="2400" dirty="0"/>
              <a:t>6.- </a:t>
            </a:r>
            <a:r>
              <a:rPr lang="es-ES" sz="2400" dirty="0">
                <a:solidFill>
                  <a:srgbClr val="000000"/>
                </a:solidFill>
                <a:cs typeface="Times New Roman" charset="0"/>
              </a:rPr>
              <a:t>Selección del esquema candidato y refinamiento</a:t>
            </a:r>
            <a:r>
              <a:rPr lang="es-MX" sz="2400" dirty="0"/>
              <a:t>.</a:t>
            </a:r>
            <a:endParaRPr lang="es-MX" sz="2400" dirty="0">
              <a:solidFill>
                <a:srgbClr val="000000"/>
              </a:solidFill>
              <a:cs typeface="Times New Roman" charset="0"/>
            </a:endParaRPr>
          </a:p>
          <a:p>
            <a:pPr marL="0" indent="0">
              <a:lnSpc>
                <a:spcPct val="90000"/>
              </a:lnSpc>
              <a:buFont typeface="Wingdings" pitchFamily="2" charset="2"/>
              <a:buNone/>
            </a:pPr>
            <a:r>
              <a:rPr lang="es-ES" sz="2400" dirty="0">
                <a:solidFill>
                  <a:srgbClr val="000000"/>
                </a:solidFill>
                <a:cs typeface="Times New Roman" charset="0"/>
              </a:rPr>
              <a:t>El resultado de este algoritmo es un conjunto de esquemas ME/R.</a:t>
            </a:r>
            <a:r>
              <a:rPr lang="es-ES" sz="2400"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84238" y="112713"/>
            <a:ext cx="8031162" cy="1143000"/>
          </a:xfrm>
        </p:spPr>
        <p:txBody>
          <a:bodyPr/>
          <a:lstStyle/>
          <a:p>
            <a:r>
              <a:rPr lang="es-ES">
                <a:solidFill>
                  <a:srgbClr val="000000"/>
                </a:solidFill>
                <a:cs typeface="Times New Roman" charset="0"/>
              </a:rPr>
              <a:t>Ejemplo: Cadena de puntos de Venta</a:t>
            </a:r>
          </a:p>
        </p:txBody>
      </p:sp>
      <p:sp>
        <p:nvSpPr>
          <p:cNvPr id="74755" name="Rectangle 3"/>
          <p:cNvSpPr>
            <a:spLocks noGrp="1" noChangeArrowheads="1"/>
          </p:cNvSpPr>
          <p:nvPr>
            <p:ph type="body" idx="1"/>
          </p:nvPr>
        </p:nvSpPr>
        <p:spPr/>
        <p:txBody>
          <a:bodyPr/>
          <a:lstStyle/>
          <a:p>
            <a:pPr marL="0" indent="0">
              <a:buFont typeface="Wingdings" pitchFamily="2" charset="2"/>
              <a:buNone/>
            </a:pPr>
            <a:endParaRPr lang="es-ES">
              <a:cs typeface="Times New Roman" charset="0"/>
            </a:endParaRPr>
          </a:p>
        </p:txBody>
      </p:sp>
      <p:sp>
        <p:nvSpPr>
          <p:cNvPr id="74756" name="Rectangle 5"/>
          <p:cNvSpPr>
            <a:spLocks noChangeArrowheads="1"/>
          </p:cNvSpPr>
          <p:nvPr/>
        </p:nvSpPr>
        <p:spPr bwMode="auto">
          <a:xfrm>
            <a:off x="2647950" y="2185988"/>
            <a:ext cx="9144000" cy="0"/>
          </a:xfrm>
          <a:prstGeom prst="rect">
            <a:avLst/>
          </a:prstGeom>
          <a:noFill/>
          <a:ln w="9525">
            <a:noFill/>
            <a:miter lim="800000"/>
            <a:headEnd/>
            <a:tailEnd/>
          </a:ln>
        </p:spPr>
        <p:txBody>
          <a:bodyPr>
            <a:spAutoFit/>
          </a:bodyPr>
          <a:lstStyle/>
          <a:p>
            <a:endParaRPr lang="es-MX"/>
          </a:p>
        </p:txBody>
      </p:sp>
      <p:pic>
        <p:nvPicPr>
          <p:cNvPr id="74757" name="Picture 4" descr="ejemplo%20del%20estado%20del%20arte"/>
          <p:cNvPicPr>
            <a:picLocks noChangeAspect="1" noChangeArrowheads="1"/>
          </p:cNvPicPr>
          <p:nvPr/>
        </p:nvPicPr>
        <p:blipFill>
          <a:blip r:embed="rId2" cstate="print"/>
          <a:srcRect/>
          <a:stretch>
            <a:fillRect/>
          </a:stretch>
        </p:blipFill>
        <p:spPr bwMode="auto">
          <a:xfrm>
            <a:off x="990600" y="1447800"/>
            <a:ext cx="7467600" cy="482441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84238" y="112713"/>
            <a:ext cx="8031162" cy="1143000"/>
          </a:xfrm>
        </p:spPr>
        <p:txBody>
          <a:bodyPr/>
          <a:lstStyle/>
          <a:p>
            <a:r>
              <a:rPr lang="es-ES">
                <a:solidFill>
                  <a:srgbClr val="000000"/>
                </a:solidFill>
                <a:cs typeface="Times New Roman" charset="0"/>
              </a:rPr>
              <a:t>Ejemplo: Cadena de puntos de Venta</a:t>
            </a:r>
          </a:p>
        </p:txBody>
      </p:sp>
      <p:sp>
        <p:nvSpPr>
          <p:cNvPr id="73731" name="Rectangle 3"/>
          <p:cNvSpPr>
            <a:spLocks noGrp="1" noChangeArrowheads="1"/>
          </p:cNvSpPr>
          <p:nvPr>
            <p:ph type="body" idx="1"/>
          </p:nvPr>
        </p:nvSpPr>
        <p:spPr/>
        <p:txBody>
          <a:bodyPr/>
          <a:lstStyle/>
          <a:p>
            <a:pPr marL="0" indent="0">
              <a:buFont typeface="Wingdings" pitchFamily="2" charset="2"/>
              <a:buNone/>
            </a:pPr>
            <a:r>
              <a:rPr lang="es-ES">
                <a:solidFill>
                  <a:srgbClr val="000000"/>
                </a:solidFill>
                <a:cs typeface="Times New Roman" charset="0"/>
              </a:rPr>
              <a:t>Los Clientes de las tiendas se encuentran clasificados como Empresa o Persona por lo que existe una generalización entre esas entidades. Por medio de la relación realiza</a:t>
            </a:r>
            <a:r>
              <a:rPr lang="es-MX">
                <a:solidFill>
                  <a:srgbClr val="000000"/>
                </a:solidFill>
                <a:cs typeface="Times New Roman" charset="0"/>
              </a:rPr>
              <a:t>da</a:t>
            </a:r>
            <a:r>
              <a:rPr lang="es-ES">
                <a:solidFill>
                  <a:srgbClr val="000000"/>
                </a:solidFill>
                <a:cs typeface="Times New Roman" charset="0"/>
              </a:rPr>
              <a:t> es posible identificar los Ticket relacionados con cada tienda, de tal forma que es posible identificar el total de ventas realizadas por cada tienda. La entidad Ocupación almacena las distintas ocupaciones que han tenido los clientes a través del tiempo.</a:t>
            </a:r>
            <a:r>
              <a:rPr lang="es-ES">
                <a:cs typeface="Times New Roman"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884238" y="112713"/>
            <a:ext cx="8031162" cy="1143000"/>
          </a:xfrm>
        </p:spPr>
        <p:txBody>
          <a:bodyPr/>
          <a:lstStyle/>
          <a:p>
            <a:r>
              <a:rPr lang="es-ES" altLang="es-MX">
                <a:solidFill>
                  <a:srgbClr val="000000"/>
                </a:solidFill>
                <a:cs typeface="Times New Roman" panose="02020603050405020304" pitchFamily="18" charset="0"/>
              </a:rPr>
              <a:t>Ejemplo: Cadena de puntos de Venta</a:t>
            </a:r>
            <a:br>
              <a:rPr lang="es-ES" altLang="es-MX">
                <a:solidFill>
                  <a:srgbClr val="000000"/>
                </a:solidFill>
                <a:cs typeface="Times New Roman" panose="02020603050405020304" pitchFamily="18" charset="0"/>
              </a:rPr>
            </a:br>
            <a:r>
              <a:rPr lang="es-ES" altLang="es-MX">
                <a:solidFill>
                  <a:srgbClr val="000000"/>
                </a:solidFill>
                <a:cs typeface="Times New Roman" panose="02020603050405020304" pitchFamily="18" charset="0"/>
              </a:rPr>
              <a:t>Modelo Lógico</a:t>
            </a:r>
          </a:p>
        </p:txBody>
      </p:sp>
      <p:sp>
        <p:nvSpPr>
          <p:cNvPr id="120835" name="Rectangle 5"/>
          <p:cNvSpPr>
            <a:spLocks noChangeArrowheads="1"/>
          </p:cNvSpPr>
          <p:nvPr/>
        </p:nvSpPr>
        <p:spPr bwMode="auto">
          <a:xfrm>
            <a:off x="2647950" y="2185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s-MX" altLang="es-MX" sz="2400">
              <a:latin typeface="Times New Roman" panose="02020603050405020304" pitchFamily="18" charset="0"/>
            </a:endParaRPr>
          </a:p>
        </p:txBody>
      </p:sp>
      <p:sp>
        <p:nvSpPr>
          <p:cNvPr id="120837" name="4 CuadroTexto"/>
          <p:cNvSpPr txBox="1">
            <a:spLocks noChangeArrowheads="1"/>
          </p:cNvSpPr>
          <p:nvPr/>
        </p:nvSpPr>
        <p:spPr bwMode="auto">
          <a:xfrm>
            <a:off x="3059113" y="2636838"/>
            <a:ext cx="936625"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s-MX" altLang="es-MX" sz="600">
                <a:latin typeface="Times New Roman" panose="02020603050405020304" pitchFamily="18" charset="0"/>
              </a:rPr>
              <a:t>LINEA</a:t>
            </a:r>
            <a:endParaRPr lang="es-MX" altLang="es-MX" sz="800">
              <a:latin typeface="Times New Roman" panose="02020603050405020304"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36512" y="1484783"/>
            <a:ext cx="9142641" cy="5373217"/>
          </a:xfrm>
          <a:prstGeom prst="rect">
            <a:avLst/>
          </a:prstGeom>
          <a:noFill/>
          <a:ln w="9525">
            <a:noFill/>
            <a:miter lim="800000"/>
            <a:headEnd/>
            <a:tailEnd/>
          </a:ln>
        </p:spPr>
      </p:pic>
    </p:spTree>
    <p:extLst>
      <p:ext uri="{BB962C8B-B14F-4D97-AF65-F5344CB8AC3E}">
        <p14:creationId xmlns:p14="http://schemas.microsoft.com/office/powerpoint/2010/main" val="3082264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s-MX"/>
              <a:t>1.- </a:t>
            </a:r>
            <a:r>
              <a:rPr lang="es-ES">
                <a:solidFill>
                  <a:srgbClr val="000000"/>
                </a:solidFill>
                <a:cs typeface="Times New Roman" charset="0"/>
              </a:rPr>
              <a:t>Encontrar las entidades con atributos numéricos y crear un nodo de hechos por cada entidad identificada.</a:t>
            </a:r>
          </a:p>
        </p:txBody>
      </p:sp>
      <p:sp>
        <p:nvSpPr>
          <p:cNvPr id="109571" name="Rectangle 3"/>
          <p:cNvSpPr>
            <a:spLocks noGrp="1" noChangeArrowheads="1"/>
          </p:cNvSpPr>
          <p:nvPr>
            <p:ph type="body" idx="1"/>
          </p:nvPr>
        </p:nvSpPr>
        <p:spPr>
          <a:xfrm>
            <a:off x="914400" y="1700808"/>
            <a:ext cx="8031163" cy="5004792"/>
          </a:xfrm>
        </p:spPr>
        <p:txBody>
          <a:bodyPr/>
          <a:lstStyle/>
          <a:p>
            <a:pPr marL="0" indent="0">
              <a:buFont typeface="Wingdings" pitchFamily="2" charset="2"/>
              <a:buNone/>
            </a:pPr>
            <a:r>
              <a:rPr lang="es-ES" dirty="0">
                <a:solidFill>
                  <a:srgbClr val="000000"/>
                </a:solidFill>
                <a:cs typeface="Times New Roman" charset="0"/>
              </a:rPr>
              <a:t>Encontrar las </a:t>
            </a:r>
            <a:r>
              <a:rPr lang="es-ES" b="1" dirty="0">
                <a:solidFill>
                  <a:srgbClr val="000000"/>
                </a:solidFill>
                <a:cs typeface="Times New Roman" charset="0"/>
              </a:rPr>
              <a:t>entidades</a:t>
            </a:r>
            <a:r>
              <a:rPr lang="es-ES" dirty="0">
                <a:solidFill>
                  <a:srgbClr val="000000"/>
                </a:solidFill>
                <a:cs typeface="Times New Roman" charset="0"/>
              </a:rPr>
              <a:t> con </a:t>
            </a:r>
            <a:r>
              <a:rPr lang="es-ES" b="1" dirty="0">
                <a:solidFill>
                  <a:srgbClr val="000000"/>
                </a:solidFill>
                <a:cs typeface="Times New Roman" charset="0"/>
              </a:rPr>
              <a:t>atributos numéricos </a:t>
            </a:r>
            <a:r>
              <a:rPr lang="es-ES" dirty="0">
                <a:solidFill>
                  <a:srgbClr val="000000"/>
                </a:solidFill>
                <a:cs typeface="Times New Roman" charset="0"/>
              </a:rPr>
              <a:t>y crear un nodo de </a:t>
            </a:r>
            <a:r>
              <a:rPr lang="es-ES" b="1" dirty="0">
                <a:solidFill>
                  <a:srgbClr val="000000"/>
                </a:solidFill>
                <a:cs typeface="Times New Roman" charset="0"/>
              </a:rPr>
              <a:t>hechos </a:t>
            </a:r>
            <a:r>
              <a:rPr lang="es-ES" dirty="0">
                <a:solidFill>
                  <a:srgbClr val="000000"/>
                </a:solidFill>
                <a:cs typeface="Times New Roman" charset="0"/>
              </a:rPr>
              <a:t>por cada una de ellas. En este paso se identifican las entidades con atributos numéricos que serán consideradas hechos y se ordenan en orden descendente por el número de atributos numéricos.</a:t>
            </a:r>
            <a:r>
              <a:rPr lang="es-ES" dirty="0"/>
              <a:t> </a:t>
            </a:r>
            <a:endParaRPr lang="es-MX" dirty="0"/>
          </a:p>
          <a:p>
            <a:pPr marL="0" indent="0">
              <a:buFont typeface="Wingdings" pitchFamily="2" charset="2"/>
              <a:buNone/>
            </a:pPr>
            <a:endParaRPr lang="es-E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s-MX"/>
              <a:t>1.- </a:t>
            </a:r>
            <a:r>
              <a:rPr lang="es-ES">
                <a:solidFill>
                  <a:srgbClr val="000000"/>
                </a:solidFill>
                <a:cs typeface="Times New Roman" charset="0"/>
              </a:rPr>
              <a:t>Encontrar las entidades con atributos numéricos y crear un nodo de hechos por cada entidad identificada.</a:t>
            </a:r>
          </a:p>
        </p:txBody>
      </p:sp>
      <p:sp>
        <p:nvSpPr>
          <p:cNvPr id="110595" name="Rectangle 3"/>
          <p:cNvSpPr>
            <a:spLocks noGrp="1" noChangeArrowheads="1"/>
          </p:cNvSpPr>
          <p:nvPr>
            <p:ph type="body" idx="1"/>
          </p:nvPr>
        </p:nvSpPr>
        <p:spPr/>
        <p:txBody>
          <a:bodyPr/>
          <a:lstStyle/>
          <a:p>
            <a:pPr marL="0" indent="0">
              <a:buFont typeface="Wingdings" pitchFamily="2" charset="2"/>
              <a:buNone/>
            </a:pPr>
            <a:r>
              <a:rPr lang="es-ES" sz="2400" dirty="0">
                <a:solidFill>
                  <a:srgbClr val="000000"/>
                </a:solidFill>
                <a:cs typeface="Times New Roman" charset="0"/>
              </a:rPr>
              <a:t>En el ejemplo las entidades del diagrama E/R identificadas como </a:t>
            </a:r>
            <a:r>
              <a:rPr lang="es-ES" sz="2400" b="1" dirty="0">
                <a:solidFill>
                  <a:srgbClr val="000000"/>
                </a:solidFill>
                <a:cs typeface="Times New Roman" charset="0"/>
              </a:rPr>
              <a:t>hechos</a:t>
            </a:r>
            <a:r>
              <a:rPr lang="es-ES" sz="2400" dirty="0">
                <a:solidFill>
                  <a:srgbClr val="000000"/>
                </a:solidFill>
                <a:cs typeface="Times New Roman" charset="0"/>
              </a:rPr>
              <a:t> son: </a:t>
            </a:r>
          </a:p>
          <a:p>
            <a:pPr>
              <a:buFont typeface="Arial" panose="020B0604020202020204" pitchFamily="34" charset="0"/>
              <a:buChar char="•"/>
            </a:pPr>
            <a:r>
              <a:rPr lang="es-ES" sz="2400" dirty="0">
                <a:solidFill>
                  <a:srgbClr val="000000"/>
                </a:solidFill>
                <a:cs typeface="Times New Roman" charset="0"/>
              </a:rPr>
              <a:t>Línea (2), </a:t>
            </a:r>
          </a:p>
          <a:p>
            <a:pPr>
              <a:buFont typeface="Arial" panose="020B0604020202020204" pitchFamily="34" charset="0"/>
              <a:buChar char="•"/>
            </a:pPr>
            <a:r>
              <a:rPr lang="es-ES" sz="2400" dirty="0">
                <a:solidFill>
                  <a:srgbClr val="000000"/>
                </a:solidFill>
                <a:cs typeface="Times New Roman" charset="0"/>
              </a:rPr>
              <a:t>Ticket(1), </a:t>
            </a:r>
          </a:p>
          <a:p>
            <a:pPr>
              <a:buFont typeface="Arial" panose="020B0604020202020204" pitchFamily="34" charset="0"/>
              <a:buChar char="•"/>
            </a:pPr>
            <a:r>
              <a:rPr lang="es-ES" sz="2400" dirty="0">
                <a:solidFill>
                  <a:srgbClr val="000000"/>
                </a:solidFill>
                <a:cs typeface="Times New Roman" charset="0"/>
              </a:rPr>
              <a:t>Artículo(1), </a:t>
            </a:r>
          </a:p>
          <a:p>
            <a:pPr marL="0" indent="0">
              <a:buFont typeface="Wingdings" pitchFamily="2" charset="2"/>
              <a:buNone/>
            </a:pPr>
            <a:r>
              <a:rPr lang="es-ES" sz="2400" dirty="0">
                <a:solidFill>
                  <a:srgbClr val="000000"/>
                </a:solidFill>
                <a:cs typeface="Times New Roman" charset="0"/>
              </a:rPr>
              <a:t>Una vez identificadas se les concatena la etiquete “</a:t>
            </a:r>
            <a:r>
              <a:rPr lang="es-ES" sz="2400" i="1" dirty="0" err="1">
                <a:solidFill>
                  <a:srgbClr val="000000"/>
                </a:solidFill>
                <a:cs typeface="Times New Roman" charset="0"/>
              </a:rPr>
              <a:t>event</a:t>
            </a:r>
            <a:r>
              <a:rPr lang="es-ES" sz="2400" dirty="0">
                <a:solidFill>
                  <a:srgbClr val="000000"/>
                </a:solidFill>
                <a:cs typeface="Times New Roman" charset="0"/>
              </a:rPr>
              <a:t>” a cada una de ellas lo que indica que es un hecho, el símbolo usado para representar un hecho en ME/R es un diamante como se muestra en la Figura</a:t>
            </a:r>
            <a:r>
              <a:rPr lang="es-MX" sz="2400" dirty="0">
                <a:solidFill>
                  <a:srgbClr val="000000"/>
                </a:solidFill>
                <a:cs typeface="Times New Roman" charset="0"/>
              </a:rPr>
              <a:t>.</a:t>
            </a:r>
            <a:r>
              <a:rPr lang="es-ES" sz="2400" dirty="0"/>
              <a:t> </a:t>
            </a:r>
          </a:p>
        </p:txBody>
      </p:sp>
      <p:sp>
        <p:nvSpPr>
          <p:cNvPr id="110596" name="Rectangle 5"/>
          <p:cNvSpPr>
            <a:spLocks noChangeArrowheads="1"/>
          </p:cNvSpPr>
          <p:nvPr/>
        </p:nvSpPr>
        <p:spPr bwMode="auto">
          <a:xfrm>
            <a:off x="4029075" y="3090863"/>
            <a:ext cx="9144000" cy="0"/>
          </a:xfrm>
          <a:prstGeom prst="rect">
            <a:avLst/>
          </a:prstGeom>
          <a:noFill/>
          <a:ln w="9525">
            <a:noFill/>
            <a:miter lim="800000"/>
            <a:headEnd/>
            <a:tailEnd/>
          </a:ln>
        </p:spPr>
        <p:txBody>
          <a:bodyPr>
            <a:spAutoFit/>
          </a:bodyPr>
          <a:lstStyle/>
          <a:p>
            <a:endParaRPr lang="es-MX"/>
          </a:p>
        </p:txBody>
      </p:sp>
      <p:pic>
        <p:nvPicPr>
          <p:cNvPr id="110597" name="Picture 4" descr="diamanre"/>
          <p:cNvPicPr>
            <a:picLocks noChangeAspect="1" noChangeArrowheads="1"/>
          </p:cNvPicPr>
          <p:nvPr/>
        </p:nvPicPr>
        <p:blipFill>
          <a:blip r:embed="rId2" cstate="print"/>
          <a:srcRect/>
          <a:stretch>
            <a:fillRect/>
          </a:stretch>
        </p:blipFill>
        <p:spPr bwMode="auto">
          <a:xfrm>
            <a:off x="6084168" y="5157192"/>
            <a:ext cx="2209800" cy="1376363"/>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s-MX"/>
              <a:t>2.- </a:t>
            </a:r>
            <a:r>
              <a:rPr lang="es-ES">
                <a:solidFill>
                  <a:srgbClr val="000000"/>
                </a:solidFill>
                <a:cs typeface="Times New Roman" charset="0"/>
              </a:rPr>
              <a:t>Asociar a cada nodo de hechos los atributos numéricos de la entidad.</a:t>
            </a:r>
          </a:p>
        </p:txBody>
      </p:sp>
      <p:sp>
        <p:nvSpPr>
          <p:cNvPr id="111619" name="Rectangle 3"/>
          <p:cNvSpPr>
            <a:spLocks noGrp="1" noChangeArrowheads="1"/>
          </p:cNvSpPr>
          <p:nvPr>
            <p:ph type="body" idx="1"/>
          </p:nvPr>
        </p:nvSpPr>
        <p:spPr/>
        <p:txBody>
          <a:bodyPr/>
          <a:lstStyle/>
          <a:p>
            <a:pPr marL="0" indent="0">
              <a:buFont typeface="Wingdings" pitchFamily="2" charset="2"/>
              <a:buNone/>
            </a:pPr>
            <a:r>
              <a:rPr lang="es-ES">
                <a:solidFill>
                  <a:srgbClr val="000000"/>
                </a:solidFill>
                <a:cs typeface="Times New Roman" charset="0"/>
              </a:rPr>
              <a:t>En el paso 2 los atributos numéricos de las entidades del esquema E/R consideradas hechos son agregados al diamante</a:t>
            </a:r>
            <a:r>
              <a:rPr lang="es-MX">
                <a:solidFill>
                  <a:srgbClr val="000000"/>
                </a:solidFill>
                <a:cs typeface="Times New Roman" charset="0"/>
              </a:rPr>
              <a:t>.</a:t>
            </a:r>
          </a:p>
          <a:p>
            <a:pPr marL="0" indent="0">
              <a:buFont typeface="Wingdings" pitchFamily="2" charset="2"/>
              <a:buNone/>
            </a:pPr>
            <a:endParaRPr lang="es-MX">
              <a:solidFill>
                <a:srgbClr val="000000"/>
              </a:solidFill>
              <a:cs typeface="Times New Roman" charset="0"/>
            </a:endParaRPr>
          </a:p>
          <a:p>
            <a:pPr marL="0" indent="0">
              <a:buFont typeface="Wingdings" pitchFamily="2" charset="2"/>
              <a:buNone/>
            </a:pPr>
            <a:r>
              <a:rPr lang="es-ES"/>
              <a:t> </a:t>
            </a:r>
          </a:p>
        </p:txBody>
      </p:sp>
      <p:sp>
        <p:nvSpPr>
          <p:cNvPr id="111620" name="Rectangle 5"/>
          <p:cNvSpPr>
            <a:spLocks noChangeArrowheads="1"/>
          </p:cNvSpPr>
          <p:nvPr/>
        </p:nvSpPr>
        <p:spPr bwMode="auto">
          <a:xfrm>
            <a:off x="3833813" y="3062288"/>
            <a:ext cx="9144000" cy="0"/>
          </a:xfrm>
          <a:prstGeom prst="rect">
            <a:avLst/>
          </a:prstGeom>
          <a:noFill/>
          <a:ln w="9525">
            <a:noFill/>
            <a:miter lim="800000"/>
            <a:headEnd/>
            <a:tailEnd/>
          </a:ln>
        </p:spPr>
        <p:txBody>
          <a:bodyPr>
            <a:spAutoFit/>
          </a:bodyPr>
          <a:lstStyle/>
          <a:p>
            <a:endParaRPr lang="es-MX"/>
          </a:p>
        </p:txBody>
      </p:sp>
      <p:pic>
        <p:nvPicPr>
          <p:cNvPr id="111621" name="Picture 4" descr="arti"/>
          <p:cNvPicPr>
            <a:picLocks noChangeAspect="1" noChangeArrowheads="1"/>
          </p:cNvPicPr>
          <p:nvPr/>
        </p:nvPicPr>
        <p:blipFill>
          <a:blip r:embed="rId2" cstate="print"/>
          <a:srcRect/>
          <a:stretch>
            <a:fillRect/>
          </a:stretch>
        </p:blipFill>
        <p:spPr bwMode="auto">
          <a:xfrm>
            <a:off x="1295400" y="3124200"/>
            <a:ext cx="3429000" cy="1703388"/>
          </a:xfrm>
          <a:prstGeom prst="rect">
            <a:avLst/>
          </a:prstGeom>
          <a:noFill/>
          <a:ln w="9525">
            <a:noFill/>
            <a:miter lim="800000"/>
            <a:headEnd/>
            <a:tailEnd/>
          </a:ln>
        </p:spPr>
      </p:pic>
      <p:sp>
        <p:nvSpPr>
          <p:cNvPr id="111622" name="Rectangle 7"/>
          <p:cNvSpPr>
            <a:spLocks noChangeArrowheads="1"/>
          </p:cNvSpPr>
          <p:nvPr/>
        </p:nvSpPr>
        <p:spPr bwMode="auto">
          <a:xfrm>
            <a:off x="3800475" y="2943225"/>
            <a:ext cx="9144000" cy="0"/>
          </a:xfrm>
          <a:prstGeom prst="rect">
            <a:avLst/>
          </a:prstGeom>
          <a:noFill/>
          <a:ln w="9525">
            <a:noFill/>
            <a:miter lim="800000"/>
            <a:headEnd/>
            <a:tailEnd/>
          </a:ln>
        </p:spPr>
        <p:txBody>
          <a:bodyPr>
            <a:spAutoFit/>
          </a:bodyPr>
          <a:lstStyle/>
          <a:p>
            <a:endParaRPr lang="es-MX"/>
          </a:p>
        </p:txBody>
      </p:sp>
      <p:pic>
        <p:nvPicPr>
          <p:cNvPr id="2" name="Imagen 1"/>
          <p:cNvPicPr>
            <a:picLocks noChangeAspect="1"/>
          </p:cNvPicPr>
          <p:nvPr/>
        </p:nvPicPr>
        <p:blipFill>
          <a:blip r:embed="rId3"/>
          <a:stretch>
            <a:fillRect/>
          </a:stretch>
        </p:blipFill>
        <p:spPr>
          <a:xfrm>
            <a:off x="5772057" y="2943225"/>
            <a:ext cx="3124200" cy="1971675"/>
          </a:xfrm>
          <a:prstGeom prst="rect">
            <a:avLst/>
          </a:prstGeom>
        </p:spPr>
      </p:pic>
      <p:pic>
        <p:nvPicPr>
          <p:cNvPr id="3" name="Imagen 2"/>
          <p:cNvPicPr>
            <a:picLocks noChangeAspect="1"/>
          </p:cNvPicPr>
          <p:nvPr/>
        </p:nvPicPr>
        <p:blipFill rotWithShape="1">
          <a:blip r:embed="rId4"/>
          <a:srcRect b="17123"/>
          <a:stretch/>
        </p:blipFill>
        <p:spPr>
          <a:xfrm>
            <a:off x="2007821" y="5208489"/>
            <a:ext cx="5433158" cy="1582922"/>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s-MX"/>
              <a:t>3.- </a:t>
            </a:r>
            <a:r>
              <a:rPr lang="es-ES">
                <a:solidFill>
                  <a:srgbClr val="000000"/>
                </a:solidFill>
                <a:cs typeface="Times New Roman" charset="0"/>
              </a:rPr>
              <a:t>Crear niveles de fecha o tiempo por cada tabla de hechos.</a:t>
            </a:r>
          </a:p>
        </p:txBody>
      </p:sp>
      <p:sp>
        <p:nvSpPr>
          <p:cNvPr id="112643" name="Rectangle 3"/>
          <p:cNvSpPr>
            <a:spLocks noGrp="1" noChangeArrowheads="1"/>
          </p:cNvSpPr>
          <p:nvPr>
            <p:ph type="body" idx="1"/>
          </p:nvPr>
        </p:nvSpPr>
        <p:spPr>
          <a:xfrm>
            <a:off x="914400" y="1351544"/>
            <a:ext cx="8031163" cy="5257800"/>
          </a:xfrm>
        </p:spPr>
        <p:txBody>
          <a:bodyPr/>
          <a:lstStyle/>
          <a:p>
            <a:pPr marL="0" indent="0">
              <a:buFont typeface="Wingdings" pitchFamily="2" charset="2"/>
              <a:buNone/>
            </a:pPr>
            <a:r>
              <a:rPr lang="es-ES" dirty="0">
                <a:solidFill>
                  <a:srgbClr val="000000"/>
                </a:solidFill>
                <a:cs typeface="Times New Roman" charset="0"/>
              </a:rPr>
              <a:t>En este paso se identifican los </a:t>
            </a:r>
            <a:r>
              <a:rPr lang="es-ES" b="1" dirty="0">
                <a:solidFill>
                  <a:srgbClr val="000000"/>
                </a:solidFill>
                <a:cs typeface="Times New Roman" charset="0"/>
              </a:rPr>
              <a:t>atributos tipo fecha </a:t>
            </a:r>
            <a:r>
              <a:rPr lang="es-ES" dirty="0">
                <a:solidFill>
                  <a:srgbClr val="000000"/>
                </a:solidFill>
                <a:cs typeface="Times New Roman" charset="0"/>
              </a:rPr>
              <a:t>de las entidades elegidas como hechos. Estos atributos formaran la </a:t>
            </a:r>
            <a:r>
              <a:rPr lang="es-ES" b="1" dirty="0">
                <a:solidFill>
                  <a:srgbClr val="000000"/>
                </a:solidFill>
                <a:cs typeface="Times New Roman" charset="0"/>
              </a:rPr>
              <a:t>dimensión fecha </a:t>
            </a:r>
            <a:r>
              <a:rPr lang="es-ES" dirty="0">
                <a:solidFill>
                  <a:srgbClr val="000000"/>
                </a:solidFill>
                <a:cs typeface="Times New Roman" charset="0"/>
              </a:rPr>
              <a:t>del esquema ME/R. </a:t>
            </a:r>
          </a:p>
          <a:p>
            <a:pPr marL="0" indent="0">
              <a:buFont typeface="Wingdings" pitchFamily="2" charset="2"/>
              <a:buNone/>
            </a:pPr>
            <a:r>
              <a:rPr lang="es-ES" dirty="0">
                <a:solidFill>
                  <a:srgbClr val="000000"/>
                </a:solidFill>
                <a:cs typeface="Times New Roman" charset="0"/>
              </a:rPr>
              <a:t>En este ejemplo la entidad Ticket es la única entidad con un atributo tipo </a:t>
            </a:r>
            <a:r>
              <a:rPr lang="es-ES" b="1" dirty="0">
                <a:solidFill>
                  <a:srgbClr val="000000"/>
                </a:solidFill>
                <a:cs typeface="Times New Roman" charset="0"/>
              </a:rPr>
              <a:t>fecha</a:t>
            </a:r>
            <a:r>
              <a:rPr lang="es-ES" dirty="0">
                <a:solidFill>
                  <a:srgbClr val="000000"/>
                </a:solidFill>
                <a:cs typeface="Times New Roman" charset="0"/>
              </a:rPr>
              <a:t> por lo que este atributo es considerado una dimensión.</a:t>
            </a:r>
            <a:r>
              <a:rPr lang="es-ES" dirty="0"/>
              <a:t> </a:t>
            </a:r>
          </a:p>
        </p:txBody>
      </p:sp>
      <p:sp>
        <p:nvSpPr>
          <p:cNvPr id="112644" name="Rectangle 5"/>
          <p:cNvSpPr>
            <a:spLocks noChangeArrowheads="1"/>
          </p:cNvSpPr>
          <p:nvPr/>
        </p:nvSpPr>
        <p:spPr bwMode="auto">
          <a:xfrm>
            <a:off x="3557588" y="2728913"/>
            <a:ext cx="9144000" cy="0"/>
          </a:xfrm>
          <a:prstGeom prst="rect">
            <a:avLst/>
          </a:prstGeom>
          <a:noFill/>
          <a:ln w="9525">
            <a:noFill/>
            <a:miter lim="800000"/>
            <a:headEnd/>
            <a:tailEnd/>
          </a:ln>
        </p:spPr>
        <p:txBody>
          <a:bodyPr>
            <a:spAutoFit/>
          </a:bodyPr>
          <a:lstStyle/>
          <a:p>
            <a:endParaRPr lang="es-MX"/>
          </a:p>
        </p:txBody>
      </p:sp>
      <p:pic>
        <p:nvPicPr>
          <p:cNvPr id="112645" name="Picture 4" descr="dfecha"/>
          <p:cNvPicPr>
            <a:picLocks noChangeAspect="1" noChangeArrowheads="1"/>
          </p:cNvPicPr>
          <p:nvPr/>
        </p:nvPicPr>
        <p:blipFill>
          <a:blip r:embed="rId2" cstate="print"/>
          <a:srcRect/>
          <a:stretch>
            <a:fillRect/>
          </a:stretch>
        </p:blipFill>
        <p:spPr bwMode="auto">
          <a:xfrm>
            <a:off x="4191000" y="4653136"/>
            <a:ext cx="3757613" cy="2204864"/>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s-MX"/>
              <a:t>3.- </a:t>
            </a:r>
            <a:r>
              <a:rPr lang="es-ES">
                <a:solidFill>
                  <a:srgbClr val="000000"/>
                </a:solidFill>
                <a:cs typeface="Times New Roman" charset="0"/>
              </a:rPr>
              <a:t>Crear niveles de fecha o tiempo por cada tabla de hechos.</a:t>
            </a:r>
          </a:p>
        </p:txBody>
      </p:sp>
      <p:sp>
        <p:nvSpPr>
          <p:cNvPr id="113667"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Debido a que la granularidad de la fecha es desconocida en esta punto de diseño esta dimensión deberá </a:t>
            </a:r>
            <a:r>
              <a:rPr lang="es-ES" b="1" dirty="0">
                <a:solidFill>
                  <a:srgbClr val="000000"/>
                </a:solidFill>
                <a:cs typeface="Times New Roman" charset="0"/>
              </a:rPr>
              <a:t>ser refinada en base a los requisitos de usuario</a:t>
            </a:r>
            <a:r>
              <a:rPr lang="es-ES" dirty="0">
                <a:solidFill>
                  <a:srgbClr val="000000"/>
                </a:solidFill>
                <a:cs typeface="Times New Roman" charset="0"/>
              </a:rPr>
              <a:t>, en ME/R las dimensiones que necesitan ser refinadas se representan por medio de un hexágono, en la Figura se muestra que la dimensión fecha debe ser refinada en base a los requisitos de usuario</a:t>
            </a:r>
            <a:r>
              <a:rPr lang="es-MX" dirty="0">
                <a:solidFill>
                  <a:srgbClr val="000000"/>
                </a:solidFill>
                <a:cs typeface="Times New Roman" charset="0"/>
              </a:rPr>
              <a:t>.</a:t>
            </a:r>
            <a:r>
              <a:rPr lang="es-ES" dirty="0"/>
              <a:t> </a:t>
            </a:r>
          </a:p>
        </p:txBody>
      </p:sp>
      <p:pic>
        <p:nvPicPr>
          <p:cNvPr id="113668" name="Picture 4" descr="dfecha"/>
          <p:cNvPicPr>
            <a:picLocks noChangeAspect="1" noChangeArrowheads="1"/>
          </p:cNvPicPr>
          <p:nvPr/>
        </p:nvPicPr>
        <p:blipFill>
          <a:blip r:embed="rId2" cstate="print"/>
          <a:srcRect/>
          <a:stretch>
            <a:fillRect/>
          </a:stretch>
        </p:blipFill>
        <p:spPr bwMode="auto">
          <a:xfrm>
            <a:off x="6224588" y="4648200"/>
            <a:ext cx="2919412" cy="201612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s-MX" sz="2400"/>
              <a:t>4.- </a:t>
            </a:r>
            <a:r>
              <a:rPr lang="es-ES" sz="2400">
                <a:solidFill>
                  <a:srgbClr val="000000"/>
                </a:solidFill>
                <a:cs typeface="Times New Roman" charset="0"/>
              </a:rPr>
              <a:t>Crear un nivel (en la dimensión) que contenga los atributos restantes de una entidad (no numérico, no llave, y no tipo fecha).</a:t>
            </a:r>
          </a:p>
        </p:txBody>
      </p:sp>
      <p:sp>
        <p:nvSpPr>
          <p:cNvPr id="114691"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El paso 4 se realiza solamente si las entidades consideradas como </a:t>
            </a:r>
            <a:r>
              <a:rPr lang="es-ES" b="1" dirty="0">
                <a:solidFill>
                  <a:srgbClr val="000000"/>
                </a:solidFill>
                <a:cs typeface="Times New Roman" charset="0"/>
              </a:rPr>
              <a:t>hechos</a:t>
            </a:r>
            <a:r>
              <a:rPr lang="es-ES" dirty="0">
                <a:solidFill>
                  <a:srgbClr val="000000"/>
                </a:solidFill>
                <a:cs typeface="Times New Roman" charset="0"/>
              </a:rPr>
              <a:t> tienen atributos textuales. Si existe un atributo textual en alguna de ellas se debe </a:t>
            </a:r>
            <a:r>
              <a:rPr lang="es-ES" b="1" dirty="0">
                <a:solidFill>
                  <a:srgbClr val="000000"/>
                </a:solidFill>
                <a:cs typeface="Times New Roman" charset="0"/>
              </a:rPr>
              <a:t>crear un nivel asociado al hecho </a:t>
            </a:r>
            <a:r>
              <a:rPr lang="es-ES" dirty="0">
                <a:solidFill>
                  <a:srgbClr val="000000"/>
                </a:solidFill>
                <a:cs typeface="Times New Roman" charset="0"/>
              </a:rPr>
              <a:t>el cual representara una dimensión. En la Figura se observa que el hecho </a:t>
            </a:r>
            <a:r>
              <a:rPr lang="es-ES" i="1" dirty="0">
                <a:solidFill>
                  <a:srgbClr val="000000"/>
                </a:solidFill>
                <a:cs typeface="Times New Roman" charset="0"/>
              </a:rPr>
              <a:t>Artículo </a:t>
            </a:r>
            <a:r>
              <a:rPr lang="es-ES" i="1" dirty="0" err="1">
                <a:solidFill>
                  <a:srgbClr val="000000"/>
                </a:solidFill>
                <a:cs typeface="Times New Roman" charset="0"/>
              </a:rPr>
              <a:t>Event</a:t>
            </a:r>
            <a:r>
              <a:rPr lang="es-ES" dirty="0">
                <a:solidFill>
                  <a:srgbClr val="000000"/>
                </a:solidFill>
                <a:cs typeface="Times New Roman" charset="0"/>
              </a:rPr>
              <a:t>, tiene asociada la dimensión Artículo, la cual a su vez esta formada por los atributos textuales (descripción). </a:t>
            </a:r>
          </a:p>
        </p:txBody>
      </p:sp>
      <p:sp>
        <p:nvSpPr>
          <p:cNvPr id="114692" name="Rectangle 5"/>
          <p:cNvSpPr>
            <a:spLocks noChangeArrowheads="1"/>
          </p:cNvSpPr>
          <p:nvPr/>
        </p:nvSpPr>
        <p:spPr bwMode="auto">
          <a:xfrm>
            <a:off x="3486150" y="2981325"/>
            <a:ext cx="9144000" cy="0"/>
          </a:xfrm>
          <a:prstGeom prst="rect">
            <a:avLst/>
          </a:prstGeom>
          <a:noFill/>
          <a:ln w="9525">
            <a:noFill/>
            <a:miter lim="800000"/>
            <a:headEnd/>
            <a:tailEnd/>
          </a:ln>
        </p:spPr>
        <p:txBody>
          <a:bodyPr>
            <a:spAutoFit/>
          </a:bodyPr>
          <a:lstStyle/>
          <a:p>
            <a:endParaRPr lang="es-MX"/>
          </a:p>
        </p:txBody>
      </p:sp>
      <p:pic>
        <p:nvPicPr>
          <p:cNvPr id="114693" name="Picture 4" descr="arti%20event"/>
          <p:cNvPicPr>
            <a:picLocks noChangeAspect="1" noChangeArrowheads="1"/>
          </p:cNvPicPr>
          <p:nvPr/>
        </p:nvPicPr>
        <p:blipFill>
          <a:blip r:embed="rId2" cstate="print"/>
          <a:srcRect/>
          <a:stretch>
            <a:fillRect/>
          </a:stretch>
        </p:blipFill>
        <p:spPr bwMode="auto">
          <a:xfrm>
            <a:off x="4343400" y="4953000"/>
            <a:ext cx="3657600" cy="15081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s-MX" sz="2400"/>
              <a:t>4.- </a:t>
            </a:r>
            <a:r>
              <a:rPr lang="es-ES" sz="2400">
                <a:solidFill>
                  <a:srgbClr val="000000"/>
                </a:solidFill>
                <a:cs typeface="Times New Roman" charset="0"/>
              </a:rPr>
              <a:t>Crear un nivel (en la dimensión) que contenga los atributos restantes de una entidad (no numérico, no llave, y no tipo fecha).</a:t>
            </a:r>
          </a:p>
        </p:txBody>
      </p:sp>
      <p:sp>
        <p:nvSpPr>
          <p:cNvPr id="115715"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El nombre de la </a:t>
            </a:r>
            <a:r>
              <a:rPr lang="es-ES" b="1" dirty="0">
                <a:solidFill>
                  <a:srgbClr val="000000"/>
                </a:solidFill>
                <a:cs typeface="Times New Roman" charset="0"/>
              </a:rPr>
              <a:t>nueva dimensión será el nombre de la entidad identificada como hecho </a:t>
            </a:r>
            <a:r>
              <a:rPr lang="es-ES" dirty="0">
                <a:solidFill>
                  <a:srgbClr val="000000"/>
                </a:solidFill>
                <a:cs typeface="Times New Roman" charset="0"/>
              </a:rPr>
              <a:t>en el esquema E/R y el símbolo usado para representarla en el esquema multidimensional es un rectángulo.</a:t>
            </a:r>
            <a:r>
              <a:rPr lang="es-ES" dirty="0"/>
              <a:t> </a:t>
            </a:r>
          </a:p>
        </p:txBody>
      </p:sp>
      <p:pic>
        <p:nvPicPr>
          <p:cNvPr id="4" name="Picture 4" descr="arti%20event"/>
          <p:cNvPicPr>
            <a:picLocks noChangeAspect="1" noChangeArrowheads="1"/>
          </p:cNvPicPr>
          <p:nvPr/>
        </p:nvPicPr>
        <p:blipFill>
          <a:blip r:embed="rId2" cstate="print"/>
          <a:srcRect/>
          <a:stretch>
            <a:fillRect/>
          </a:stretch>
        </p:blipFill>
        <p:spPr bwMode="auto">
          <a:xfrm>
            <a:off x="4788024" y="4077072"/>
            <a:ext cx="3657600" cy="1508125"/>
          </a:xfrm>
          <a:prstGeom prst="rect">
            <a:avLst/>
          </a:prstGeom>
          <a:noFill/>
          <a:ln w="9525">
            <a:noFill/>
            <a:miter lim="800000"/>
            <a:headEnd/>
            <a:tailEnd/>
          </a:ln>
        </p:spPr>
      </p:pic>
      <p:pic>
        <p:nvPicPr>
          <p:cNvPr id="5" name="Picture 4" descr="Dibujo5"/>
          <p:cNvPicPr>
            <a:picLocks noChangeAspect="1" noChangeArrowheads="1"/>
          </p:cNvPicPr>
          <p:nvPr/>
        </p:nvPicPr>
        <p:blipFill>
          <a:blip r:embed="rId3" cstate="print"/>
          <a:srcRect l="40949" b="25910"/>
          <a:stretch>
            <a:fillRect/>
          </a:stretch>
        </p:blipFill>
        <p:spPr bwMode="auto">
          <a:xfrm>
            <a:off x="1296096" y="3777376"/>
            <a:ext cx="2699792" cy="2592288"/>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s-MX" sz="2800"/>
              <a:t>5.- </a:t>
            </a:r>
            <a:r>
              <a:rPr lang="es-ES" sz="2800">
                <a:solidFill>
                  <a:srgbClr val="000000"/>
                </a:solidFill>
                <a:cs typeface="Times New Roman" charset="0"/>
              </a:rPr>
              <a:t>Examinar de manera recursiva las relaciones entre las entidades para agregar niveles a cada dimensión.</a:t>
            </a:r>
          </a:p>
        </p:txBody>
      </p:sp>
      <p:sp>
        <p:nvSpPr>
          <p:cNvPr id="116739"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El paso 5 consiste en hacer un recorrido recursivo al diagrama E/R a partir de las entidades identificadas como hechos, la condición para agregar una entidad al esquema multidimensional es </a:t>
            </a:r>
            <a:r>
              <a:rPr lang="es-ES" b="1" dirty="0">
                <a:solidFill>
                  <a:srgbClr val="000000"/>
                </a:solidFill>
                <a:cs typeface="Times New Roman" charset="0"/>
              </a:rPr>
              <a:t>que la relación entre las entidades sea Muchos a Uno o Muchos a Muchos.</a:t>
            </a:r>
            <a:r>
              <a:rPr lang="es-ES" dirty="0">
                <a:solidFill>
                  <a:srgbClr val="000000"/>
                </a:solidFill>
                <a:cs typeface="Times New Roman" charset="0"/>
              </a:rPr>
              <a:t> En la Figura se muestra el esquema multidimensional para el hecho ticket el cual se obtuvo al recorrer el esquema E/R.</a:t>
            </a:r>
            <a:r>
              <a:rPr lang="es-ES"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884238" y="112713"/>
            <a:ext cx="8031162" cy="1143000"/>
          </a:xfrm>
        </p:spPr>
        <p:txBody>
          <a:bodyPr/>
          <a:lstStyle/>
          <a:p>
            <a:r>
              <a:rPr lang="es-ES" altLang="es-MX">
                <a:solidFill>
                  <a:srgbClr val="000000"/>
                </a:solidFill>
                <a:cs typeface="Times New Roman" panose="02020603050405020304" pitchFamily="18" charset="0"/>
              </a:rPr>
              <a:t>Ejemplo: Cadena de puntos de Venta</a:t>
            </a:r>
            <a:br>
              <a:rPr lang="es-ES" altLang="es-MX">
                <a:solidFill>
                  <a:srgbClr val="000000"/>
                </a:solidFill>
                <a:cs typeface="Times New Roman" panose="02020603050405020304" pitchFamily="18" charset="0"/>
              </a:rPr>
            </a:br>
            <a:r>
              <a:rPr lang="es-ES" altLang="es-MX">
                <a:solidFill>
                  <a:srgbClr val="000000"/>
                </a:solidFill>
                <a:cs typeface="Times New Roman" panose="02020603050405020304" pitchFamily="18" charset="0"/>
              </a:rPr>
              <a:t>Modelo Lógico</a:t>
            </a:r>
          </a:p>
        </p:txBody>
      </p:sp>
      <p:sp>
        <p:nvSpPr>
          <p:cNvPr id="129027" name="Rectangle 5"/>
          <p:cNvSpPr>
            <a:spLocks noChangeArrowheads="1"/>
          </p:cNvSpPr>
          <p:nvPr/>
        </p:nvSpPr>
        <p:spPr bwMode="auto">
          <a:xfrm>
            <a:off x="2647950" y="2185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s-MX" altLang="es-MX" sz="2400">
              <a:latin typeface="Times New Roman" panose="02020603050405020304" pitchFamily="18" charset="0"/>
            </a:endParaRPr>
          </a:p>
        </p:txBody>
      </p:sp>
      <p:sp>
        <p:nvSpPr>
          <p:cNvPr id="129029" name="4 CuadroTexto"/>
          <p:cNvSpPr txBox="1">
            <a:spLocks noChangeArrowheads="1"/>
          </p:cNvSpPr>
          <p:nvPr/>
        </p:nvSpPr>
        <p:spPr bwMode="auto">
          <a:xfrm>
            <a:off x="3059113" y="2636838"/>
            <a:ext cx="936625"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s-MX" altLang="es-MX" sz="600">
                <a:latin typeface="Times New Roman" panose="02020603050405020304" pitchFamily="18" charset="0"/>
              </a:rPr>
              <a:t>LINEA</a:t>
            </a:r>
            <a:endParaRPr lang="es-MX" altLang="es-MX" sz="800">
              <a:latin typeface="Times New Roman" panose="02020603050405020304"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36512" y="1484783"/>
            <a:ext cx="9142641" cy="5373217"/>
          </a:xfrm>
          <a:prstGeom prst="rect">
            <a:avLst/>
          </a:prstGeom>
          <a:noFill/>
          <a:ln w="9525">
            <a:noFill/>
            <a:miter lim="800000"/>
            <a:headEnd/>
            <a:tailEnd/>
          </a:ln>
        </p:spPr>
      </p:pic>
    </p:spTree>
    <p:extLst>
      <p:ext uri="{BB962C8B-B14F-4D97-AF65-F5344CB8AC3E}">
        <p14:creationId xmlns:p14="http://schemas.microsoft.com/office/powerpoint/2010/main" val="391894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84238" y="112713"/>
            <a:ext cx="8031162" cy="1143000"/>
          </a:xfrm>
        </p:spPr>
        <p:txBody>
          <a:bodyPr/>
          <a:lstStyle/>
          <a:p>
            <a:r>
              <a:rPr lang="es-ES">
                <a:solidFill>
                  <a:srgbClr val="000000"/>
                </a:solidFill>
                <a:cs typeface="Times New Roman" charset="0"/>
              </a:rPr>
              <a:t>Ejemplo: Cadena de puntos de Venta</a:t>
            </a:r>
          </a:p>
        </p:txBody>
      </p:sp>
      <p:sp>
        <p:nvSpPr>
          <p:cNvPr id="74755" name="Rectangle 3"/>
          <p:cNvSpPr>
            <a:spLocks noGrp="1" noChangeArrowheads="1"/>
          </p:cNvSpPr>
          <p:nvPr>
            <p:ph type="body" idx="1"/>
          </p:nvPr>
        </p:nvSpPr>
        <p:spPr/>
        <p:txBody>
          <a:bodyPr/>
          <a:lstStyle/>
          <a:p>
            <a:pPr marL="0" indent="0">
              <a:buFont typeface="Wingdings" pitchFamily="2" charset="2"/>
              <a:buNone/>
            </a:pPr>
            <a:endParaRPr lang="es-ES">
              <a:cs typeface="Times New Roman" charset="0"/>
            </a:endParaRPr>
          </a:p>
        </p:txBody>
      </p:sp>
      <p:sp>
        <p:nvSpPr>
          <p:cNvPr id="74756" name="Rectangle 5"/>
          <p:cNvSpPr>
            <a:spLocks noChangeArrowheads="1"/>
          </p:cNvSpPr>
          <p:nvPr/>
        </p:nvSpPr>
        <p:spPr bwMode="auto">
          <a:xfrm>
            <a:off x="2647950" y="2185988"/>
            <a:ext cx="9144000" cy="0"/>
          </a:xfrm>
          <a:prstGeom prst="rect">
            <a:avLst/>
          </a:prstGeom>
          <a:noFill/>
          <a:ln w="9525">
            <a:noFill/>
            <a:miter lim="800000"/>
            <a:headEnd/>
            <a:tailEnd/>
          </a:ln>
        </p:spPr>
        <p:txBody>
          <a:bodyPr>
            <a:spAutoFit/>
          </a:bodyPr>
          <a:lstStyle/>
          <a:p>
            <a:endParaRPr lang="es-MX"/>
          </a:p>
        </p:txBody>
      </p:sp>
      <p:pic>
        <p:nvPicPr>
          <p:cNvPr id="74757" name="Picture 4" descr="ejemplo%20del%20estado%20del%20arte"/>
          <p:cNvPicPr>
            <a:picLocks noChangeAspect="1" noChangeArrowheads="1"/>
          </p:cNvPicPr>
          <p:nvPr/>
        </p:nvPicPr>
        <p:blipFill>
          <a:blip r:embed="rId2" cstate="print"/>
          <a:srcRect/>
          <a:stretch>
            <a:fillRect/>
          </a:stretch>
        </p:blipFill>
        <p:spPr bwMode="auto">
          <a:xfrm>
            <a:off x="990600" y="1447800"/>
            <a:ext cx="7467600" cy="4824413"/>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endParaRPr lang="es-ES"/>
          </a:p>
        </p:txBody>
      </p:sp>
      <p:sp>
        <p:nvSpPr>
          <p:cNvPr id="117763" name="Rectangle 3"/>
          <p:cNvSpPr>
            <a:spLocks noGrp="1" noChangeArrowheads="1"/>
          </p:cNvSpPr>
          <p:nvPr>
            <p:ph type="body" idx="1"/>
          </p:nvPr>
        </p:nvSpPr>
        <p:spPr>
          <a:xfrm>
            <a:off x="914400" y="4343400"/>
            <a:ext cx="3276600" cy="2362200"/>
          </a:xfrm>
        </p:spPr>
        <p:txBody>
          <a:bodyPr/>
          <a:lstStyle/>
          <a:p>
            <a:pPr marL="0" indent="0">
              <a:buFont typeface="Wingdings" pitchFamily="2" charset="2"/>
              <a:buNone/>
            </a:pPr>
            <a:r>
              <a:rPr lang="es-ES" sz="2400" dirty="0">
                <a:solidFill>
                  <a:srgbClr val="000000"/>
                </a:solidFill>
                <a:cs typeface="Times New Roman" charset="0"/>
              </a:rPr>
              <a:t>El esquema multidimensional para </a:t>
            </a:r>
            <a:r>
              <a:rPr lang="es-ES" sz="2400" b="1" dirty="0">
                <a:solidFill>
                  <a:srgbClr val="000000"/>
                </a:solidFill>
                <a:cs typeface="Times New Roman" charset="0"/>
              </a:rPr>
              <a:t>Artículos</a:t>
            </a:r>
            <a:r>
              <a:rPr lang="es-ES" sz="2400" dirty="0">
                <a:solidFill>
                  <a:srgbClr val="000000"/>
                </a:solidFill>
                <a:cs typeface="Times New Roman" charset="0"/>
              </a:rPr>
              <a:t> se muestra en la Figura </a:t>
            </a:r>
            <a:endParaRPr lang="es-MX" sz="2400" dirty="0">
              <a:solidFill>
                <a:srgbClr val="000000"/>
              </a:solidFill>
              <a:cs typeface="Times New Roman" charset="0"/>
            </a:endParaRPr>
          </a:p>
          <a:p>
            <a:pPr marL="0" indent="0">
              <a:buFont typeface="Wingdings" pitchFamily="2" charset="2"/>
              <a:buNone/>
            </a:pPr>
            <a:r>
              <a:rPr lang="es-ES" sz="2400" dirty="0"/>
              <a:t> </a:t>
            </a:r>
          </a:p>
        </p:txBody>
      </p:sp>
      <p:sp>
        <p:nvSpPr>
          <p:cNvPr id="117764" name="Rectangle 5"/>
          <p:cNvSpPr>
            <a:spLocks noChangeArrowheads="1"/>
          </p:cNvSpPr>
          <p:nvPr/>
        </p:nvSpPr>
        <p:spPr bwMode="auto">
          <a:xfrm>
            <a:off x="3090863" y="2295525"/>
            <a:ext cx="9144000" cy="0"/>
          </a:xfrm>
          <a:prstGeom prst="rect">
            <a:avLst/>
          </a:prstGeom>
          <a:noFill/>
          <a:ln w="9525">
            <a:noFill/>
            <a:miter lim="800000"/>
            <a:headEnd/>
            <a:tailEnd/>
          </a:ln>
        </p:spPr>
        <p:txBody>
          <a:bodyPr>
            <a:spAutoFit/>
          </a:bodyPr>
          <a:lstStyle/>
          <a:p>
            <a:endParaRPr lang="es-MX"/>
          </a:p>
        </p:txBody>
      </p:sp>
      <p:pic>
        <p:nvPicPr>
          <p:cNvPr id="117765" name="Picture 4" descr="Dibujo5"/>
          <p:cNvPicPr>
            <a:picLocks noChangeAspect="1" noChangeArrowheads="1"/>
          </p:cNvPicPr>
          <p:nvPr/>
        </p:nvPicPr>
        <p:blipFill>
          <a:blip r:embed="rId2" cstate="print"/>
          <a:srcRect/>
          <a:stretch>
            <a:fillRect/>
          </a:stretch>
        </p:blipFill>
        <p:spPr bwMode="auto">
          <a:xfrm>
            <a:off x="685800" y="0"/>
            <a:ext cx="4572000" cy="3498850"/>
          </a:xfrm>
          <a:prstGeom prst="rect">
            <a:avLst/>
          </a:prstGeom>
          <a:noFill/>
          <a:ln w="9525">
            <a:noFill/>
            <a:miter lim="800000"/>
            <a:headEnd/>
            <a:tailEnd/>
          </a:ln>
        </p:spPr>
      </p:pic>
      <p:sp>
        <p:nvSpPr>
          <p:cNvPr id="117766" name="Rectangle 7"/>
          <p:cNvSpPr>
            <a:spLocks noChangeArrowheads="1"/>
          </p:cNvSpPr>
          <p:nvPr/>
        </p:nvSpPr>
        <p:spPr bwMode="auto">
          <a:xfrm>
            <a:off x="2924175" y="2633663"/>
            <a:ext cx="9144000" cy="0"/>
          </a:xfrm>
          <a:prstGeom prst="rect">
            <a:avLst/>
          </a:prstGeom>
          <a:noFill/>
          <a:ln w="9525">
            <a:noFill/>
            <a:miter lim="800000"/>
            <a:headEnd/>
            <a:tailEnd/>
          </a:ln>
        </p:spPr>
        <p:txBody>
          <a:bodyPr>
            <a:spAutoFit/>
          </a:bodyPr>
          <a:lstStyle/>
          <a:p>
            <a:endParaRPr lang="es-MX"/>
          </a:p>
        </p:txBody>
      </p:sp>
      <p:pic>
        <p:nvPicPr>
          <p:cNvPr id="117767" name="Picture 6" descr="esquema%20artiuclo"/>
          <p:cNvPicPr>
            <a:picLocks noChangeAspect="1" noChangeArrowheads="1"/>
          </p:cNvPicPr>
          <p:nvPr/>
        </p:nvPicPr>
        <p:blipFill>
          <a:blip r:embed="rId3" cstate="print"/>
          <a:srcRect/>
          <a:stretch>
            <a:fillRect/>
          </a:stretch>
        </p:blipFill>
        <p:spPr bwMode="auto">
          <a:xfrm>
            <a:off x="4114800" y="3962400"/>
            <a:ext cx="4876800" cy="2354263"/>
          </a:xfrm>
          <a:prstGeom prst="rect">
            <a:avLst/>
          </a:prstGeom>
          <a:noFill/>
          <a:ln w="9525">
            <a:noFill/>
            <a:miter lim="800000"/>
            <a:headEnd/>
            <a:tailEnd/>
          </a:ln>
        </p:spPr>
      </p:pic>
      <p:sp>
        <p:nvSpPr>
          <p:cNvPr id="8" name="Rectangle 3"/>
          <p:cNvSpPr txBox="1">
            <a:spLocks noChangeArrowheads="1"/>
          </p:cNvSpPr>
          <p:nvPr/>
        </p:nvSpPr>
        <p:spPr bwMode="auto">
          <a:xfrm>
            <a:off x="5364088" y="1052736"/>
            <a:ext cx="32766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defRPr/>
            </a:pPr>
            <a:r>
              <a:rPr kumimoji="0" lang="es-ES" sz="2400" b="0" i="0" u="none" strike="noStrike" kern="0" cap="none" spc="0" normalizeH="0" baseline="0" noProof="0" dirty="0">
                <a:ln>
                  <a:noFill/>
                </a:ln>
                <a:solidFill>
                  <a:srgbClr val="000000"/>
                </a:solidFill>
                <a:effectLst/>
                <a:uLnTx/>
                <a:uFillTx/>
                <a:latin typeface="+mn-lt"/>
                <a:ea typeface="+mn-ea"/>
                <a:cs typeface="Times New Roman" charset="0"/>
              </a:rPr>
              <a:t>El esquema multidimensional para </a:t>
            </a:r>
            <a:r>
              <a:rPr kumimoji="0" lang="es-ES" sz="2400" b="1" i="0" u="none" strike="noStrike" kern="0" cap="none" spc="0" normalizeH="0" baseline="0" noProof="0" dirty="0">
                <a:ln>
                  <a:noFill/>
                </a:ln>
                <a:solidFill>
                  <a:srgbClr val="000000"/>
                </a:solidFill>
                <a:effectLst/>
                <a:uLnTx/>
                <a:uFillTx/>
                <a:latin typeface="+mn-lt"/>
                <a:ea typeface="+mn-ea"/>
                <a:cs typeface="Times New Roman" charset="0"/>
              </a:rPr>
              <a:t>Ticket</a:t>
            </a:r>
            <a:endParaRPr kumimoji="0" lang="es-MX" sz="2400" b="0" i="0" u="none" strike="noStrike" kern="0" cap="none" spc="0" normalizeH="0" baseline="0" noProof="0" dirty="0">
              <a:ln>
                <a:noFill/>
              </a:ln>
              <a:solidFill>
                <a:srgbClr val="000000"/>
              </a:solidFill>
              <a:effectLst/>
              <a:uLnTx/>
              <a:uFillTx/>
              <a:latin typeface="+mn-lt"/>
              <a:ea typeface="+mn-ea"/>
              <a:cs typeface="Times New Roman" charset="0"/>
            </a:endParaRPr>
          </a:p>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defRPr/>
            </a:pPr>
            <a:r>
              <a:rPr kumimoji="0" lang="es-ES" sz="2400" b="0" i="0" u="none" strike="noStrike" kern="0" cap="none" spc="0" normalizeH="0" baseline="0" noProof="0" dirty="0">
                <a:ln>
                  <a:noFill/>
                </a:ln>
                <a:solidFill>
                  <a:schemeClr val="tx1"/>
                </a:solidFill>
                <a:effectLst/>
                <a:uLnTx/>
                <a:uFillTx/>
                <a:latin typeface="+mn-lt"/>
                <a:ea typeface="+mn-ea"/>
                <a:cs typeface="+mn-cs"/>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MX" sz="2800"/>
              <a:t>5.- </a:t>
            </a:r>
            <a:r>
              <a:rPr lang="es-ES" sz="2800">
                <a:solidFill>
                  <a:srgbClr val="000000"/>
                </a:solidFill>
                <a:cs typeface="Times New Roman" charset="0"/>
              </a:rPr>
              <a:t>Examinar de manera recursiva las relaciones entre las entidades para agregar niveles a cada dimensión.</a:t>
            </a:r>
          </a:p>
        </p:txBody>
      </p:sp>
      <p:sp>
        <p:nvSpPr>
          <p:cNvPr id="118787" name="Rectangle 3"/>
          <p:cNvSpPr>
            <a:spLocks noGrp="1" noChangeArrowheads="1"/>
          </p:cNvSpPr>
          <p:nvPr>
            <p:ph type="body" idx="1"/>
          </p:nvPr>
        </p:nvSpPr>
        <p:spPr>
          <a:xfrm>
            <a:off x="914400" y="1447800"/>
            <a:ext cx="8031163" cy="2209800"/>
          </a:xfrm>
        </p:spPr>
        <p:txBody>
          <a:bodyPr/>
          <a:lstStyle/>
          <a:p>
            <a:pPr marL="0" indent="0">
              <a:lnSpc>
                <a:spcPct val="90000"/>
              </a:lnSpc>
              <a:buFont typeface="Wingdings" pitchFamily="2" charset="2"/>
              <a:buNone/>
            </a:pPr>
            <a:r>
              <a:rPr lang="es-ES" sz="2400" dirty="0">
                <a:solidFill>
                  <a:srgbClr val="000000"/>
                </a:solidFill>
                <a:cs typeface="Times New Roman" charset="0"/>
              </a:rPr>
              <a:t>Debido a que en el esquema multidimensional de </a:t>
            </a:r>
            <a:r>
              <a:rPr lang="es-ES" sz="2400" b="1" dirty="0">
                <a:solidFill>
                  <a:srgbClr val="000000"/>
                </a:solidFill>
                <a:cs typeface="Times New Roman" charset="0"/>
              </a:rPr>
              <a:t>Artículo</a:t>
            </a:r>
            <a:r>
              <a:rPr lang="es-ES" sz="2400" dirty="0">
                <a:solidFill>
                  <a:srgbClr val="000000"/>
                </a:solidFill>
                <a:cs typeface="Times New Roman" charset="0"/>
              </a:rPr>
              <a:t>, no aparece la dimensión fecha y que en todo esquema multidimensional debe aparecer, es necesario agregar esta dimensión en el esquema, el símbolo utilizado para esto es una nube la cual indica que la dimensión no fue derivada automáticamente del esquema E/R y que requiere ser refinada a partir de los requisitos de usuario</a:t>
            </a:r>
            <a:r>
              <a:rPr lang="es-MX" sz="2400" dirty="0"/>
              <a:t>.</a:t>
            </a:r>
            <a:endParaRPr lang="es-ES" sz="2400" dirty="0"/>
          </a:p>
        </p:txBody>
      </p:sp>
      <p:pic>
        <p:nvPicPr>
          <p:cNvPr id="118788" name="Picture 4" descr="esquema%20artiuclo"/>
          <p:cNvPicPr>
            <a:picLocks noChangeAspect="1" noChangeArrowheads="1"/>
          </p:cNvPicPr>
          <p:nvPr/>
        </p:nvPicPr>
        <p:blipFill>
          <a:blip r:embed="rId2" cstate="print"/>
          <a:srcRect/>
          <a:stretch>
            <a:fillRect/>
          </a:stretch>
        </p:blipFill>
        <p:spPr bwMode="auto">
          <a:xfrm>
            <a:off x="323528" y="4293096"/>
            <a:ext cx="3733800" cy="1801813"/>
          </a:xfrm>
          <a:prstGeom prst="rect">
            <a:avLst/>
          </a:prstGeom>
          <a:noFill/>
          <a:ln w="9525">
            <a:noFill/>
            <a:miter lim="800000"/>
            <a:headEnd/>
            <a:tailEnd/>
          </a:ln>
        </p:spPr>
      </p:pic>
      <p:sp>
        <p:nvSpPr>
          <p:cNvPr id="118789" name="Rectangle 6"/>
          <p:cNvSpPr>
            <a:spLocks noChangeArrowheads="1"/>
          </p:cNvSpPr>
          <p:nvPr/>
        </p:nvSpPr>
        <p:spPr bwMode="auto">
          <a:xfrm>
            <a:off x="2924175" y="2495550"/>
            <a:ext cx="9144000" cy="0"/>
          </a:xfrm>
          <a:prstGeom prst="rect">
            <a:avLst/>
          </a:prstGeom>
          <a:noFill/>
          <a:ln w="9525">
            <a:noFill/>
            <a:miter lim="800000"/>
            <a:headEnd/>
            <a:tailEnd/>
          </a:ln>
        </p:spPr>
        <p:txBody>
          <a:bodyPr>
            <a:spAutoFit/>
          </a:bodyPr>
          <a:lstStyle/>
          <a:p>
            <a:endParaRPr lang="es-MX"/>
          </a:p>
        </p:txBody>
      </p:sp>
      <p:pic>
        <p:nvPicPr>
          <p:cNvPr id="118790" name="Picture 5" descr="fecha%20articulo"/>
          <p:cNvPicPr>
            <a:picLocks noChangeAspect="1" noChangeArrowheads="1"/>
          </p:cNvPicPr>
          <p:nvPr/>
        </p:nvPicPr>
        <p:blipFill>
          <a:blip r:embed="rId3" cstate="print"/>
          <a:srcRect/>
          <a:stretch>
            <a:fillRect/>
          </a:stretch>
        </p:blipFill>
        <p:spPr bwMode="auto">
          <a:xfrm>
            <a:off x="5001449" y="4221088"/>
            <a:ext cx="3780601" cy="2141612"/>
          </a:xfrm>
          <a:prstGeom prst="rect">
            <a:avLst/>
          </a:prstGeom>
          <a:noFill/>
          <a:ln w="9525">
            <a:noFill/>
            <a:miter lim="800000"/>
            <a:headEnd/>
            <a:tailEnd/>
          </a:ln>
        </p:spPr>
      </p:pic>
      <p:sp>
        <p:nvSpPr>
          <p:cNvPr id="7" name="6 Flecha derecha"/>
          <p:cNvSpPr/>
          <p:nvPr/>
        </p:nvSpPr>
        <p:spPr bwMode="auto">
          <a:xfrm>
            <a:off x="4067944" y="4581128"/>
            <a:ext cx="936104" cy="50405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endParaRPr lang="es-ES"/>
          </a:p>
        </p:txBody>
      </p:sp>
      <p:sp>
        <p:nvSpPr>
          <p:cNvPr id="119811" name="Rectangle 3"/>
          <p:cNvSpPr>
            <a:spLocks noGrp="1" noChangeArrowheads="1"/>
          </p:cNvSpPr>
          <p:nvPr>
            <p:ph type="body" idx="1"/>
          </p:nvPr>
        </p:nvSpPr>
        <p:spPr/>
        <p:txBody>
          <a:bodyPr/>
          <a:lstStyle/>
          <a:p>
            <a:pPr marL="0" indent="0">
              <a:buFont typeface="Wingdings" pitchFamily="2" charset="2"/>
              <a:buNone/>
            </a:pPr>
            <a:r>
              <a:rPr lang="es-ES">
                <a:solidFill>
                  <a:srgbClr val="000000"/>
                </a:solidFill>
                <a:cs typeface="Times New Roman" charset="0"/>
              </a:rPr>
              <a:t>El esquema multidimensional para Línea se muestra en la Figura </a:t>
            </a:r>
          </a:p>
        </p:txBody>
      </p:sp>
      <p:sp>
        <p:nvSpPr>
          <p:cNvPr id="119812" name="Rectangle 5"/>
          <p:cNvSpPr>
            <a:spLocks noChangeArrowheads="1"/>
          </p:cNvSpPr>
          <p:nvPr/>
        </p:nvSpPr>
        <p:spPr bwMode="auto">
          <a:xfrm>
            <a:off x="2752725" y="2476500"/>
            <a:ext cx="9144000" cy="0"/>
          </a:xfrm>
          <a:prstGeom prst="rect">
            <a:avLst/>
          </a:prstGeom>
          <a:noFill/>
          <a:ln w="9525">
            <a:noFill/>
            <a:miter lim="800000"/>
            <a:headEnd/>
            <a:tailEnd/>
          </a:ln>
        </p:spPr>
        <p:txBody>
          <a:bodyPr>
            <a:spAutoFit/>
          </a:bodyPr>
          <a:lstStyle/>
          <a:p>
            <a:endParaRPr lang="es-MX"/>
          </a:p>
        </p:txBody>
      </p:sp>
      <p:pic>
        <p:nvPicPr>
          <p:cNvPr id="119813" name="Picture 4" descr="linea%20final"/>
          <p:cNvPicPr>
            <a:picLocks noChangeAspect="1" noChangeArrowheads="1"/>
          </p:cNvPicPr>
          <p:nvPr/>
        </p:nvPicPr>
        <p:blipFill>
          <a:blip r:embed="rId2" cstate="print"/>
          <a:srcRect/>
          <a:stretch>
            <a:fillRect/>
          </a:stretch>
        </p:blipFill>
        <p:spPr bwMode="auto">
          <a:xfrm>
            <a:off x="998477" y="2564904"/>
            <a:ext cx="7700471" cy="4032448"/>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dirty="0">
                <a:solidFill>
                  <a:srgbClr val="000000"/>
                </a:solidFill>
                <a:cs typeface="Times New Roman" charset="0"/>
              </a:rPr>
              <a:t>6.- Selección del esquema candidato y refinamiento</a:t>
            </a:r>
            <a:r>
              <a:rPr lang="es-MX" dirty="0"/>
              <a:t>.</a:t>
            </a:r>
            <a:endParaRPr lang="es-ES" dirty="0"/>
          </a:p>
        </p:txBody>
      </p:sp>
      <p:sp>
        <p:nvSpPr>
          <p:cNvPr id="120835"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Una vez identificadas las dimensiones se hace un refinamiento manual de los esquemas multidimensionales. El refinamiento se hace en base a las consultas de usuario, el objetivo de esta etapa es seleccionar los esquemas que den soporte a las aplicaciones de usuarios.</a:t>
            </a:r>
            <a:r>
              <a:rPr lang="es-ES" dirty="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s-ES" dirty="0">
                <a:solidFill>
                  <a:srgbClr val="000000"/>
                </a:solidFill>
                <a:cs typeface="Times New Roman" charset="0"/>
              </a:rPr>
              <a:t>6.- Selección del esquema candidato y refinamiento</a:t>
            </a:r>
            <a:r>
              <a:rPr lang="es-MX" dirty="0"/>
              <a:t>.</a:t>
            </a:r>
            <a:endParaRPr lang="es-ES" dirty="0"/>
          </a:p>
        </p:txBody>
      </p:sp>
      <p:sp>
        <p:nvSpPr>
          <p:cNvPr id="121859" name="Rectangle 3"/>
          <p:cNvSpPr>
            <a:spLocks noGrp="1" noChangeArrowheads="1"/>
          </p:cNvSpPr>
          <p:nvPr>
            <p:ph type="body" idx="1"/>
          </p:nvPr>
        </p:nvSpPr>
        <p:spPr/>
        <p:txBody>
          <a:bodyPr/>
          <a:lstStyle/>
          <a:p>
            <a:pPr marL="0" indent="0">
              <a:buFont typeface="Wingdings" pitchFamily="2" charset="2"/>
              <a:buNone/>
            </a:pPr>
            <a:r>
              <a:rPr lang="es-ES">
                <a:solidFill>
                  <a:srgbClr val="000000"/>
                </a:solidFill>
                <a:cs typeface="Times New Roman" charset="0"/>
              </a:rPr>
              <a:t>Hay dos aspectos de las consultas que son usados para determinar si un esquema multidimensional puede dar respuesta a la consulta, las tablas en la cláusula FROM y los campos numéricos en la cláusula SELECT. Si un esquema candidato no contiene la tabla(s) en la cláusula FROM este no puede dar respuesta a al consulta por lo que el esquema se descarta, de lo contrario es necesario analizar si aparecen los campos de la cláusula SELECT.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dirty="0">
                <a:solidFill>
                  <a:srgbClr val="000000"/>
                </a:solidFill>
                <a:cs typeface="Times New Roman" charset="0"/>
              </a:rPr>
              <a:t>6.- Selección del esquema candidato y refinamiento</a:t>
            </a:r>
            <a:r>
              <a:rPr lang="es-MX" dirty="0"/>
              <a:t>.</a:t>
            </a:r>
            <a:endParaRPr lang="es-ES" dirty="0"/>
          </a:p>
        </p:txBody>
      </p:sp>
      <p:sp>
        <p:nvSpPr>
          <p:cNvPr id="122883"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En esta etapa el autor recomienda hacer una tabla de comparación entre esquemas y consultas. En la tabla se registra por medio de una </a:t>
            </a:r>
            <a:r>
              <a:rPr lang="es-ES" b="1" dirty="0">
                <a:solidFill>
                  <a:srgbClr val="000000"/>
                </a:solidFill>
                <a:cs typeface="Times New Roman" charset="0"/>
              </a:rPr>
              <a:t>“P” </a:t>
            </a:r>
            <a:r>
              <a:rPr lang="es-ES" dirty="0">
                <a:solidFill>
                  <a:srgbClr val="000000"/>
                </a:solidFill>
                <a:cs typeface="Times New Roman" charset="0"/>
              </a:rPr>
              <a:t>si una consulta puede ser resuelta </a:t>
            </a:r>
            <a:r>
              <a:rPr lang="es-ES" b="1" dirty="0">
                <a:solidFill>
                  <a:srgbClr val="000000"/>
                </a:solidFill>
                <a:cs typeface="Times New Roman" charset="0"/>
              </a:rPr>
              <a:t>parcialmente</a:t>
            </a:r>
            <a:r>
              <a:rPr lang="es-ES" dirty="0">
                <a:solidFill>
                  <a:srgbClr val="000000"/>
                </a:solidFill>
                <a:cs typeface="Times New Roman" charset="0"/>
              </a:rPr>
              <a:t> por el esquema, una </a:t>
            </a:r>
            <a:r>
              <a:rPr lang="es-ES" b="1" dirty="0">
                <a:solidFill>
                  <a:srgbClr val="000000"/>
                </a:solidFill>
                <a:cs typeface="Times New Roman" charset="0"/>
              </a:rPr>
              <a:t>“X” </a:t>
            </a:r>
            <a:r>
              <a:rPr lang="es-ES" dirty="0">
                <a:solidFill>
                  <a:srgbClr val="000000"/>
                </a:solidFill>
                <a:cs typeface="Times New Roman" charset="0"/>
              </a:rPr>
              <a:t>significa que el esquema da una </a:t>
            </a:r>
            <a:r>
              <a:rPr lang="es-ES" b="1" dirty="0">
                <a:solidFill>
                  <a:srgbClr val="000000"/>
                </a:solidFill>
                <a:cs typeface="Times New Roman" charset="0"/>
              </a:rPr>
              <a:t>respuesta total </a:t>
            </a:r>
            <a:r>
              <a:rPr lang="es-ES" dirty="0">
                <a:solidFill>
                  <a:srgbClr val="000000"/>
                </a:solidFill>
                <a:cs typeface="Times New Roman" charset="0"/>
              </a:rPr>
              <a:t>y un espacio en blanco que el esquema no da respuesta a la consulta.</a:t>
            </a:r>
            <a:r>
              <a:rPr lang="es-ES" dirty="0"/>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s-ES" dirty="0">
                <a:solidFill>
                  <a:srgbClr val="000000"/>
                </a:solidFill>
                <a:cs typeface="Times New Roman" charset="0"/>
              </a:rPr>
              <a:t>6.- Selección del esquema candidato y refinamiento</a:t>
            </a:r>
            <a:r>
              <a:rPr lang="es-MX" dirty="0"/>
              <a:t>.</a:t>
            </a:r>
            <a:endParaRPr lang="es-ES" dirty="0"/>
          </a:p>
        </p:txBody>
      </p:sp>
      <p:sp>
        <p:nvSpPr>
          <p:cNvPr id="123907"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muestra el nombre del articulo y el importe de ventas del 2000</a:t>
            </a:r>
            <a:r>
              <a:rPr lang="es-MX" dirty="0"/>
              <a:t>:</a:t>
            </a:r>
          </a:p>
          <a:p>
            <a:pPr marL="0" indent="0">
              <a:buFont typeface="Wingdings" pitchFamily="2" charset="2"/>
              <a:buNone/>
            </a:pPr>
            <a:endParaRPr lang="es-MX" dirty="0"/>
          </a:p>
          <a:p>
            <a:pPr marL="0" indent="0">
              <a:buFont typeface="Wingdings" pitchFamily="2" charset="2"/>
              <a:buNone/>
            </a:pPr>
            <a:r>
              <a:rPr lang="es-MX" dirty="0" err="1"/>
              <a:t>Select</a:t>
            </a:r>
            <a:r>
              <a:rPr lang="es-MX" dirty="0"/>
              <a:t> </a:t>
            </a:r>
            <a:r>
              <a:rPr lang="es-MX" dirty="0" err="1"/>
              <a:t>a.descripcion</a:t>
            </a:r>
            <a:r>
              <a:rPr lang="es-MX" dirty="0"/>
              <a:t> , </a:t>
            </a:r>
            <a:r>
              <a:rPr lang="es-MX" dirty="0" err="1"/>
              <a:t>sum</a:t>
            </a:r>
            <a:r>
              <a:rPr lang="es-MX" dirty="0"/>
              <a:t>( </a:t>
            </a:r>
            <a:r>
              <a:rPr lang="es-MX" dirty="0" err="1"/>
              <a:t>L.cantidad</a:t>
            </a:r>
            <a:r>
              <a:rPr lang="es-MX" dirty="0"/>
              <a:t> * </a:t>
            </a:r>
            <a:r>
              <a:rPr lang="es-MX" dirty="0" err="1"/>
              <a:t>L.precio</a:t>
            </a:r>
            <a:r>
              <a:rPr lang="es-MX" dirty="0"/>
              <a:t>)</a:t>
            </a:r>
          </a:p>
          <a:p>
            <a:pPr marL="0" indent="0">
              <a:buFont typeface="Wingdings" pitchFamily="2" charset="2"/>
              <a:buNone/>
            </a:pPr>
            <a:r>
              <a:rPr lang="es-MX" dirty="0" err="1"/>
              <a:t>From</a:t>
            </a:r>
            <a:r>
              <a:rPr lang="es-MX" dirty="0"/>
              <a:t> </a:t>
            </a:r>
            <a:r>
              <a:rPr lang="es-MX" b="1" dirty="0" err="1"/>
              <a:t>linea</a:t>
            </a:r>
            <a:r>
              <a:rPr lang="es-MX" dirty="0"/>
              <a:t> L </a:t>
            </a:r>
          </a:p>
          <a:p>
            <a:pPr marL="0" indent="0">
              <a:buFont typeface="Wingdings" pitchFamily="2" charset="2"/>
              <a:buNone/>
            </a:pPr>
            <a:r>
              <a:rPr lang="es-MX" dirty="0" err="1"/>
              <a:t>Inner</a:t>
            </a:r>
            <a:r>
              <a:rPr lang="es-MX" dirty="0"/>
              <a:t> </a:t>
            </a:r>
            <a:r>
              <a:rPr lang="es-MX" dirty="0" err="1"/>
              <a:t>join</a:t>
            </a:r>
            <a:r>
              <a:rPr lang="es-MX" dirty="0"/>
              <a:t> </a:t>
            </a:r>
            <a:r>
              <a:rPr lang="es-MX" b="1" dirty="0" err="1"/>
              <a:t>articulos</a:t>
            </a:r>
            <a:r>
              <a:rPr lang="es-MX" dirty="0"/>
              <a:t> A </a:t>
            </a:r>
            <a:r>
              <a:rPr lang="es-MX" dirty="0" err="1"/>
              <a:t>on</a:t>
            </a:r>
            <a:r>
              <a:rPr lang="es-MX" dirty="0"/>
              <a:t> </a:t>
            </a:r>
            <a:r>
              <a:rPr lang="es-MX" dirty="0" err="1"/>
              <a:t>a.articulo</a:t>
            </a:r>
            <a:r>
              <a:rPr lang="es-MX" dirty="0"/>
              <a:t> = </a:t>
            </a:r>
            <a:r>
              <a:rPr lang="es-MX" dirty="0" err="1"/>
              <a:t>L.articulo</a:t>
            </a:r>
            <a:endParaRPr lang="es-MX" dirty="0"/>
          </a:p>
          <a:p>
            <a:pPr marL="0" indent="0">
              <a:buFont typeface="Wingdings" pitchFamily="2" charset="2"/>
              <a:buNone/>
            </a:pPr>
            <a:r>
              <a:rPr lang="es-MX" dirty="0" err="1"/>
              <a:t>Inner</a:t>
            </a:r>
            <a:r>
              <a:rPr lang="es-MX" dirty="0"/>
              <a:t> </a:t>
            </a:r>
            <a:r>
              <a:rPr lang="es-MX" dirty="0" err="1"/>
              <a:t>join</a:t>
            </a:r>
            <a:r>
              <a:rPr lang="es-MX" dirty="0"/>
              <a:t> </a:t>
            </a:r>
            <a:r>
              <a:rPr lang="es-MX" b="1" dirty="0"/>
              <a:t>Ticket</a:t>
            </a:r>
            <a:r>
              <a:rPr lang="es-MX" dirty="0"/>
              <a:t> T </a:t>
            </a:r>
            <a:r>
              <a:rPr lang="es-MX" dirty="0" err="1"/>
              <a:t>on</a:t>
            </a:r>
            <a:r>
              <a:rPr lang="es-MX" dirty="0"/>
              <a:t> </a:t>
            </a:r>
            <a:r>
              <a:rPr lang="es-MX" dirty="0" err="1"/>
              <a:t>T.ticket</a:t>
            </a:r>
            <a:r>
              <a:rPr lang="es-MX" dirty="0"/>
              <a:t> = </a:t>
            </a:r>
            <a:r>
              <a:rPr lang="es-MX" dirty="0" err="1"/>
              <a:t>L.Ticket</a:t>
            </a:r>
            <a:endParaRPr lang="es-MX" dirty="0"/>
          </a:p>
          <a:p>
            <a:pPr marL="0" indent="0">
              <a:buFont typeface="Wingdings" pitchFamily="2" charset="2"/>
              <a:buNone/>
            </a:pPr>
            <a:r>
              <a:rPr lang="es-MX" dirty="0" err="1"/>
              <a:t>Where</a:t>
            </a:r>
            <a:r>
              <a:rPr lang="es-MX" dirty="0"/>
              <a:t> </a:t>
            </a:r>
            <a:r>
              <a:rPr lang="es-MX" dirty="0" err="1"/>
              <a:t>Year</a:t>
            </a:r>
            <a:r>
              <a:rPr lang="es-MX" dirty="0"/>
              <a:t>( </a:t>
            </a:r>
            <a:r>
              <a:rPr lang="es-MX" dirty="0" err="1"/>
              <a:t>T.fecha</a:t>
            </a:r>
            <a:r>
              <a:rPr lang="es-MX" dirty="0"/>
              <a:t> ) = 2000</a:t>
            </a:r>
          </a:p>
          <a:p>
            <a:pPr marL="0" indent="0">
              <a:buFont typeface="Wingdings" pitchFamily="2" charset="2"/>
              <a:buNone/>
            </a:pPr>
            <a:r>
              <a:rPr lang="es-MX" dirty="0" err="1"/>
              <a:t>Group</a:t>
            </a:r>
            <a:r>
              <a:rPr lang="es-MX" dirty="0"/>
              <a:t> </a:t>
            </a:r>
            <a:r>
              <a:rPr lang="es-MX" dirty="0" err="1"/>
              <a:t>by</a:t>
            </a:r>
            <a:r>
              <a:rPr lang="es-MX" dirty="0"/>
              <a:t> </a:t>
            </a:r>
            <a:r>
              <a:rPr lang="es-MX" dirty="0" err="1"/>
              <a:t>A.Descripcion</a:t>
            </a:r>
            <a:endParaRPr lang="es-MX" dirty="0"/>
          </a:p>
          <a:p>
            <a:pPr marL="0" indent="0">
              <a:buFont typeface="Wingdings" pitchFamily="2" charset="2"/>
              <a:buNone/>
            </a:pPr>
            <a:endParaRPr lang="es-ES" dirty="0"/>
          </a:p>
        </p:txBody>
      </p:sp>
      <p:sp>
        <p:nvSpPr>
          <p:cNvPr id="123908" name="Rectangle 5"/>
          <p:cNvSpPr>
            <a:spLocks noChangeArrowheads="1"/>
          </p:cNvSpPr>
          <p:nvPr/>
        </p:nvSpPr>
        <p:spPr bwMode="auto">
          <a:xfrm>
            <a:off x="3328988" y="2881313"/>
            <a:ext cx="9144000" cy="0"/>
          </a:xfrm>
          <a:prstGeom prst="rect">
            <a:avLst/>
          </a:prstGeom>
          <a:noFill/>
          <a:ln w="9525">
            <a:noFill/>
            <a:miter lim="800000"/>
            <a:headEnd/>
            <a:tailEnd/>
          </a:ln>
        </p:spPr>
        <p:txBody>
          <a:bodyPr>
            <a:spAutoFit/>
          </a:bodyPr>
          <a:lstStyle/>
          <a:p>
            <a:endParaRPr lang="es-MX"/>
          </a:p>
        </p:txBody>
      </p:sp>
      <p:sp>
        <p:nvSpPr>
          <p:cNvPr id="123910" name="Rectangle 7"/>
          <p:cNvSpPr>
            <a:spLocks noChangeArrowheads="1"/>
          </p:cNvSpPr>
          <p:nvPr/>
        </p:nvSpPr>
        <p:spPr bwMode="auto">
          <a:xfrm>
            <a:off x="3405188" y="3000375"/>
            <a:ext cx="9144000" cy="0"/>
          </a:xfrm>
          <a:prstGeom prst="rect">
            <a:avLst/>
          </a:prstGeom>
          <a:noFill/>
          <a:ln w="9525">
            <a:noFill/>
            <a:miter lim="800000"/>
            <a:headEnd/>
            <a:tailEnd/>
          </a:ln>
        </p:spPr>
        <p:txBody>
          <a:bodyPr>
            <a:spAutoFit/>
          </a:bodyPr>
          <a:lstStyle/>
          <a:p>
            <a:endParaRPr lang="es-MX"/>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s-ES" dirty="0">
                <a:solidFill>
                  <a:srgbClr val="000000"/>
                </a:solidFill>
                <a:cs typeface="Times New Roman" charset="0"/>
              </a:rPr>
              <a:t>6.- Selección del esquema candidato y refinamiento</a:t>
            </a:r>
            <a:r>
              <a:rPr lang="es-MX" dirty="0"/>
              <a:t>.</a:t>
            </a:r>
            <a:endParaRPr lang="es-ES" dirty="0"/>
          </a:p>
        </p:txBody>
      </p:sp>
      <p:sp>
        <p:nvSpPr>
          <p:cNvPr id="123907"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las cinco categorías de artículos que tuvieron mayor promedio de ventas durante el año 2000.</a:t>
            </a:r>
          </a:p>
          <a:p>
            <a:pPr marL="0" indent="0">
              <a:buFont typeface="Wingdings" pitchFamily="2" charset="2"/>
              <a:buNone/>
            </a:pPr>
            <a:endParaRPr lang="es-ES" dirty="0">
              <a:solidFill>
                <a:srgbClr val="000000"/>
              </a:solidFill>
              <a:cs typeface="Times New Roman" charset="0"/>
            </a:endParaRPr>
          </a:p>
          <a:p>
            <a:pPr marL="0" indent="0">
              <a:buNone/>
            </a:pPr>
            <a:r>
              <a:rPr lang="es-MX" sz="2400" dirty="0" err="1"/>
              <a:t>Select</a:t>
            </a:r>
            <a:r>
              <a:rPr lang="es-MX" sz="2400" dirty="0"/>
              <a:t> top 5 </a:t>
            </a:r>
            <a:r>
              <a:rPr lang="es-MX" sz="2400" dirty="0" err="1"/>
              <a:t>C.descripcion</a:t>
            </a:r>
            <a:r>
              <a:rPr lang="es-MX" sz="2400" dirty="0"/>
              <a:t> , AVG( </a:t>
            </a:r>
            <a:r>
              <a:rPr lang="es-MX" sz="2400" dirty="0" err="1"/>
              <a:t>L.cantidad</a:t>
            </a:r>
            <a:r>
              <a:rPr lang="es-MX" sz="2400" dirty="0"/>
              <a:t> )</a:t>
            </a:r>
          </a:p>
          <a:p>
            <a:pPr marL="0" indent="0">
              <a:buNone/>
            </a:pPr>
            <a:r>
              <a:rPr lang="es-MX" sz="2400" dirty="0" err="1"/>
              <a:t>From</a:t>
            </a:r>
            <a:r>
              <a:rPr lang="es-MX" sz="2400" dirty="0"/>
              <a:t> </a:t>
            </a:r>
            <a:r>
              <a:rPr lang="es-MX" sz="2400" b="1" dirty="0" err="1"/>
              <a:t>linea</a:t>
            </a:r>
            <a:r>
              <a:rPr lang="es-MX" sz="2400" dirty="0"/>
              <a:t> L </a:t>
            </a:r>
          </a:p>
          <a:p>
            <a:pPr marL="0" indent="0">
              <a:buNone/>
            </a:pPr>
            <a:r>
              <a:rPr lang="es-MX" sz="2400" dirty="0" err="1"/>
              <a:t>Inner</a:t>
            </a:r>
            <a:r>
              <a:rPr lang="es-MX" sz="2400" dirty="0"/>
              <a:t> </a:t>
            </a:r>
            <a:r>
              <a:rPr lang="es-MX" sz="2400" dirty="0" err="1"/>
              <a:t>join</a:t>
            </a:r>
            <a:r>
              <a:rPr lang="es-MX" sz="2400" dirty="0"/>
              <a:t> </a:t>
            </a:r>
            <a:r>
              <a:rPr lang="es-MX" sz="2400" b="1" dirty="0" err="1"/>
              <a:t>articulos</a:t>
            </a:r>
            <a:r>
              <a:rPr lang="es-MX" sz="2400" dirty="0"/>
              <a:t> A </a:t>
            </a:r>
            <a:r>
              <a:rPr lang="es-MX" sz="2400" dirty="0" err="1"/>
              <a:t>on</a:t>
            </a:r>
            <a:r>
              <a:rPr lang="es-MX" sz="2400" dirty="0"/>
              <a:t> </a:t>
            </a:r>
            <a:r>
              <a:rPr lang="es-MX" sz="2400" dirty="0" err="1"/>
              <a:t>A.articulo</a:t>
            </a:r>
            <a:r>
              <a:rPr lang="es-MX" sz="2400" dirty="0"/>
              <a:t> = </a:t>
            </a:r>
            <a:r>
              <a:rPr lang="es-MX" sz="2400" dirty="0" err="1"/>
              <a:t>L.articulo</a:t>
            </a:r>
            <a:endParaRPr lang="es-MX" sz="2400" dirty="0"/>
          </a:p>
          <a:p>
            <a:pPr marL="0" indent="0">
              <a:buNone/>
            </a:pPr>
            <a:r>
              <a:rPr lang="es-MX" sz="2400" dirty="0" err="1"/>
              <a:t>Inner</a:t>
            </a:r>
            <a:r>
              <a:rPr lang="es-MX" sz="2400" dirty="0"/>
              <a:t> </a:t>
            </a:r>
            <a:r>
              <a:rPr lang="es-MX" sz="2400" dirty="0" err="1"/>
              <a:t>join</a:t>
            </a:r>
            <a:r>
              <a:rPr lang="es-MX" sz="2400" dirty="0"/>
              <a:t> </a:t>
            </a:r>
            <a:r>
              <a:rPr lang="es-MX" sz="2400" b="1" dirty="0"/>
              <a:t>Ticket</a:t>
            </a:r>
            <a:r>
              <a:rPr lang="es-MX" sz="2400" dirty="0"/>
              <a:t> T </a:t>
            </a:r>
            <a:r>
              <a:rPr lang="es-MX" sz="2400" dirty="0" err="1"/>
              <a:t>on</a:t>
            </a:r>
            <a:r>
              <a:rPr lang="es-MX" sz="2400" dirty="0"/>
              <a:t> </a:t>
            </a:r>
            <a:r>
              <a:rPr lang="es-MX" sz="2400" dirty="0" err="1"/>
              <a:t>T.ticket</a:t>
            </a:r>
            <a:r>
              <a:rPr lang="es-MX" sz="2400" dirty="0"/>
              <a:t> = </a:t>
            </a:r>
            <a:r>
              <a:rPr lang="es-MX" sz="2400" dirty="0" err="1"/>
              <a:t>L.Ticket</a:t>
            </a:r>
            <a:endParaRPr lang="es-MX" sz="2400" dirty="0"/>
          </a:p>
          <a:p>
            <a:pPr marL="0" indent="0">
              <a:buNone/>
            </a:pPr>
            <a:r>
              <a:rPr lang="es-MX" sz="2400" dirty="0" err="1"/>
              <a:t>Inner</a:t>
            </a:r>
            <a:r>
              <a:rPr lang="es-MX" sz="2400" dirty="0"/>
              <a:t> </a:t>
            </a:r>
            <a:r>
              <a:rPr lang="es-MX" sz="2400" dirty="0" err="1"/>
              <a:t>join</a:t>
            </a:r>
            <a:r>
              <a:rPr lang="es-MX" sz="2400" dirty="0"/>
              <a:t> </a:t>
            </a:r>
            <a:r>
              <a:rPr lang="es-MX" sz="2400" b="1" dirty="0" err="1"/>
              <a:t>Categorias</a:t>
            </a:r>
            <a:r>
              <a:rPr lang="es-MX" sz="2400" dirty="0"/>
              <a:t> C </a:t>
            </a:r>
            <a:r>
              <a:rPr lang="es-MX" sz="2400" dirty="0" err="1"/>
              <a:t>on</a:t>
            </a:r>
            <a:r>
              <a:rPr lang="es-MX" sz="2400" dirty="0"/>
              <a:t> </a:t>
            </a:r>
            <a:r>
              <a:rPr lang="es-MX" sz="2400" dirty="0" err="1"/>
              <a:t>C.categoria</a:t>
            </a:r>
            <a:r>
              <a:rPr lang="es-MX" sz="2400" dirty="0"/>
              <a:t> = </a:t>
            </a:r>
            <a:r>
              <a:rPr lang="es-MX" sz="2400" dirty="0" err="1"/>
              <a:t>A.categoria</a:t>
            </a:r>
            <a:endParaRPr lang="es-MX" sz="2400" dirty="0"/>
          </a:p>
          <a:p>
            <a:pPr marL="0" indent="0">
              <a:buNone/>
            </a:pPr>
            <a:r>
              <a:rPr lang="es-MX" sz="2400" dirty="0" err="1"/>
              <a:t>Where</a:t>
            </a:r>
            <a:r>
              <a:rPr lang="es-MX" sz="2400" dirty="0"/>
              <a:t> </a:t>
            </a:r>
            <a:r>
              <a:rPr lang="es-MX" sz="2400" dirty="0" err="1"/>
              <a:t>Year</a:t>
            </a:r>
            <a:r>
              <a:rPr lang="es-MX" sz="2400" dirty="0"/>
              <a:t>( </a:t>
            </a:r>
            <a:r>
              <a:rPr lang="es-MX" sz="2400" dirty="0" err="1"/>
              <a:t>T.fecha</a:t>
            </a:r>
            <a:r>
              <a:rPr lang="es-MX" sz="2400" dirty="0"/>
              <a:t> ) = 2000</a:t>
            </a:r>
          </a:p>
          <a:p>
            <a:pPr marL="0" indent="0">
              <a:buNone/>
            </a:pPr>
            <a:r>
              <a:rPr lang="es-MX" sz="2400" dirty="0" err="1"/>
              <a:t>Group</a:t>
            </a:r>
            <a:r>
              <a:rPr lang="es-MX" sz="2400" dirty="0"/>
              <a:t> </a:t>
            </a:r>
            <a:r>
              <a:rPr lang="es-MX" sz="2400" dirty="0" err="1"/>
              <a:t>by</a:t>
            </a:r>
            <a:r>
              <a:rPr lang="es-MX" sz="2400" dirty="0"/>
              <a:t> </a:t>
            </a:r>
            <a:r>
              <a:rPr lang="es-MX" sz="2400" dirty="0" err="1"/>
              <a:t>C.Descripcion</a:t>
            </a:r>
            <a:endParaRPr lang="es-MX" sz="2400" dirty="0"/>
          </a:p>
          <a:p>
            <a:pPr marL="0" indent="0">
              <a:buNone/>
            </a:pPr>
            <a:r>
              <a:rPr lang="es-MX" sz="2400" dirty="0"/>
              <a:t>ORDER BY AVG( </a:t>
            </a:r>
            <a:r>
              <a:rPr lang="es-MX" sz="2400" dirty="0" err="1"/>
              <a:t>L.cantidad</a:t>
            </a:r>
            <a:r>
              <a:rPr lang="es-MX" sz="2400" dirty="0"/>
              <a:t> ) DESC</a:t>
            </a:r>
          </a:p>
          <a:p>
            <a:pPr marL="0" indent="0">
              <a:buFont typeface="Wingdings" pitchFamily="2" charset="2"/>
              <a:buNone/>
            </a:pPr>
            <a:r>
              <a:rPr lang="es-ES" dirty="0"/>
              <a:t> </a:t>
            </a:r>
            <a:endParaRPr lang="es-MX" dirty="0"/>
          </a:p>
          <a:p>
            <a:pPr marL="0" indent="0">
              <a:buFont typeface="Wingdings" pitchFamily="2" charset="2"/>
              <a:buNone/>
            </a:pPr>
            <a:endParaRPr lang="es-ES" dirty="0"/>
          </a:p>
        </p:txBody>
      </p:sp>
      <p:sp>
        <p:nvSpPr>
          <p:cNvPr id="123908" name="Rectangle 5"/>
          <p:cNvSpPr>
            <a:spLocks noChangeArrowheads="1"/>
          </p:cNvSpPr>
          <p:nvPr/>
        </p:nvSpPr>
        <p:spPr bwMode="auto">
          <a:xfrm>
            <a:off x="3328988" y="2881313"/>
            <a:ext cx="9144000" cy="0"/>
          </a:xfrm>
          <a:prstGeom prst="rect">
            <a:avLst/>
          </a:prstGeom>
          <a:noFill/>
          <a:ln w="9525">
            <a:noFill/>
            <a:miter lim="800000"/>
            <a:headEnd/>
            <a:tailEnd/>
          </a:ln>
        </p:spPr>
        <p:txBody>
          <a:bodyPr>
            <a:spAutoFit/>
          </a:bodyPr>
          <a:lstStyle/>
          <a:p>
            <a:endParaRPr lang="es-MX"/>
          </a:p>
        </p:txBody>
      </p:sp>
      <p:sp>
        <p:nvSpPr>
          <p:cNvPr id="123910" name="Rectangle 7"/>
          <p:cNvSpPr>
            <a:spLocks noChangeArrowheads="1"/>
          </p:cNvSpPr>
          <p:nvPr/>
        </p:nvSpPr>
        <p:spPr bwMode="auto">
          <a:xfrm>
            <a:off x="3405188" y="3000375"/>
            <a:ext cx="9144000" cy="0"/>
          </a:xfrm>
          <a:prstGeom prst="rect">
            <a:avLst/>
          </a:prstGeom>
          <a:noFill/>
          <a:ln w="9525">
            <a:noFill/>
            <a:miter lim="800000"/>
            <a:headEnd/>
            <a:tailEnd/>
          </a:ln>
        </p:spPr>
        <p:txBody>
          <a:bodyPr>
            <a:spAutoFit/>
          </a:bodyPr>
          <a:lstStyle/>
          <a:p>
            <a:endParaRPr lang="es-MX"/>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s-ES" dirty="0">
                <a:solidFill>
                  <a:srgbClr val="000000"/>
                </a:solidFill>
                <a:cs typeface="Times New Roman" charset="0"/>
              </a:rPr>
              <a:t>6.- Selección del esquema candidato y refinamiento</a:t>
            </a:r>
            <a:r>
              <a:rPr lang="es-MX" dirty="0"/>
              <a:t>.</a:t>
            </a:r>
            <a:endParaRPr lang="es-ES" dirty="0"/>
          </a:p>
        </p:txBody>
      </p:sp>
      <p:sp>
        <p:nvSpPr>
          <p:cNvPr id="124931"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En la tabla de comparación de la figura, se destaca que el esquema que cumple con las dos consultas es Línea </a:t>
            </a:r>
            <a:r>
              <a:rPr lang="es-ES" dirty="0" err="1">
                <a:solidFill>
                  <a:srgbClr val="000000"/>
                </a:solidFill>
                <a:cs typeface="Times New Roman" charset="0"/>
              </a:rPr>
              <a:t>Event</a:t>
            </a:r>
            <a:r>
              <a:rPr lang="es-ES" dirty="0">
                <a:solidFill>
                  <a:srgbClr val="000000"/>
                </a:solidFill>
                <a:cs typeface="Times New Roman" charset="0"/>
              </a:rPr>
              <a:t>. </a:t>
            </a:r>
          </a:p>
        </p:txBody>
      </p:sp>
      <p:sp>
        <p:nvSpPr>
          <p:cNvPr id="124932" name="Rectangle 5"/>
          <p:cNvSpPr>
            <a:spLocks noChangeArrowheads="1"/>
          </p:cNvSpPr>
          <p:nvPr/>
        </p:nvSpPr>
        <p:spPr bwMode="auto">
          <a:xfrm>
            <a:off x="3690938" y="2990850"/>
            <a:ext cx="9144000" cy="0"/>
          </a:xfrm>
          <a:prstGeom prst="rect">
            <a:avLst/>
          </a:prstGeom>
          <a:noFill/>
          <a:ln w="9525">
            <a:noFill/>
            <a:miter lim="800000"/>
            <a:headEnd/>
            <a:tailEnd/>
          </a:ln>
        </p:spPr>
        <p:txBody>
          <a:bodyPr>
            <a:spAutoFit/>
          </a:bodyPr>
          <a:lstStyle/>
          <a:p>
            <a:endParaRPr lang="es-MX"/>
          </a:p>
        </p:txBody>
      </p:sp>
      <p:pic>
        <p:nvPicPr>
          <p:cNvPr id="124933" name="Picture 4" descr="tabla"/>
          <p:cNvPicPr>
            <a:picLocks noChangeAspect="1" noChangeArrowheads="1"/>
          </p:cNvPicPr>
          <p:nvPr/>
        </p:nvPicPr>
        <p:blipFill>
          <a:blip r:embed="rId2" cstate="print"/>
          <a:srcRect/>
          <a:stretch>
            <a:fillRect/>
          </a:stretch>
        </p:blipFill>
        <p:spPr bwMode="auto">
          <a:xfrm>
            <a:off x="3276600" y="3429000"/>
            <a:ext cx="3090863" cy="15367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s-ES" dirty="0">
                <a:solidFill>
                  <a:srgbClr val="000000"/>
                </a:solidFill>
                <a:cs typeface="Times New Roman" charset="0"/>
              </a:rPr>
              <a:t>6.- Selección del esquema candidato y refinamiento</a:t>
            </a:r>
            <a:r>
              <a:rPr lang="es-MX" dirty="0"/>
              <a:t>.</a:t>
            </a:r>
            <a:endParaRPr lang="es-ES" dirty="0"/>
          </a:p>
        </p:txBody>
      </p:sp>
      <p:sp>
        <p:nvSpPr>
          <p:cNvPr id="125955" name="Rectangle 3"/>
          <p:cNvSpPr>
            <a:spLocks noGrp="1" noChangeArrowheads="1"/>
          </p:cNvSpPr>
          <p:nvPr>
            <p:ph type="body" idx="1"/>
          </p:nvPr>
        </p:nvSpPr>
        <p:spPr/>
        <p:txBody>
          <a:bodyPr/>
          <a:lstStyle/>
          <a:p>
            <a:pPr marL="0" indent="0">
              <a:buFont typeface="Wingdings" pitchFamily="2" charset="2"/>
              <a:buNone/>
            </a:pPr>
            <a:r>
              <a:rPr lang="es-ES">
                <a:solidFill>
                  <a:srgbClr val="000000"/>
                </a:solidFill>
                <a:cs typeface="Times New Roman" charset="0"/>
              </a:rPr>
              <a:t>Por ultimo es necesario hacer un refinamiento manual del esquema multidimensional, en esta etapa se decide entre otras cosas la granularidad de las dimensiones representadas con un hexágono o con una nube. Por ejemplo si las consultas de usuario son por semana o anuales es necesario representar estos niveles en la dimensión Fecha.</a:t>
            </a:r>
            <a:r>
              <a:rPr lang="es-E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84238" y="112713"/>
            <a:ext cx="8031162" cy="1143000"/>
          </a:xfrm>
        </p:spPr>
        <p:txBody>
          <a:bodyPr/>
          <a:lstStyle/>
          <a:p>
            <a:r>
              <a:rPr lang="es-ES" dirty="0">
                <a:solidFill>
                  <a:srgbClr val="000000"/>
                </a:solidFill>
                <a:cs typeface="Times New Roman" charset="0"/>
              </a:rPr>
              <a:t>Ejemplo: Cadena de puntos de Venta</a:t>
            </a:r>
            <a:br>
              <a:rPr lang="es-ES" dirty="0">
                <a:solidFill>
                  <a:srgbClr val="000000"/>
                </a:solidFill>
                <a:cs typeface="Times New Roman" charset="0"/>
              </a:rPr>
            </a:br>
            <a:r>
              <a:rPr lang="es-ES" dirty="0">
                <a:solidFill>
                  <a:srgbClr val="000000"/>
                </a:solidFill>
                <a:cs typeface="Times New Roman" charset="0"/>
              </a:rPr>
              <a:t>Modelo Conceptual</a:t>
            </a:r>
          </a:p>
        </p:txBody>
      </p:sp>
      <p:sp>
        <p:nvSpPr>
          <p:cNvPr id="74756" name="Rectangle 5"/>
          <p:cNvSpPr>
            <a:spLocks noChangeArrowheads="1"/>
          </p:cNvSpPr>
          <p:nvPr/>
        </p:nvSpPr>
        <p:spPr bwMode="auto">
          <a:xfrm>
            <a:off x="2647950" y="2185988"/>
            <a:ext cx="9144000" cy="0"/>
          </a:xfrm>
          <a:prstGeom prst="rect">
            <a:avLst/>
          </a:prstGeom>
          <a:noFill/>
          <a:ln w="9525">
            <a:noFill/>
            <a:miter lim="800000"/>
            <a:headEnd/>
            <a:tailEnd/>
          </a:ln>
        </p:spPr>
        <p:txBody>
          <a:bodyPr>
            <a:spAutoFit/>
          </a:bodyPr>
          <a:lstStyle/>
          <a:p>
            <a:endParaRPr lang="es-MX"/>
          </a:p>
        </p:txBody>
      </p:sp>
      <p:pic>
        <p:nvPicPr>
          <p:cNvPr id="2" name="Picture 2"/>
          <p:cNvPicPr>
            <a:picLocks noChangeAspect="1" noChangeArrowheads="1"/>
          </p:cNvPicPr>
          <p:nvPr/>
        </p:nvPicPr>
        <p:blipFill>
          <a:blip r:embed="rId2" cstate="print"/>
          <a:srcRect/>
          <a:stretch>
            <a:fillRect/>
          </a:stretch>
        </p:blipFill>
        <p:spPr bwMode="auto">
          <a:xfrm>
            <a:off x="-36512" y="1624013"/>
            <a:ext cx="9140537" cy="3749203"/>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
                <a:solidFill>
                  <a:srgbClr val="000000"/>
                </a:solidFill>
                <a:cs typeface="Times New Roman" charset="0"/>
              </a:rPr>
              <a:t>6.- Selección del esquema candidato y refinamiento</a:t>
            </a:r>
            <a:r>
              <a:rPr lang="es-MX" dirty="0"/>
              <a:t>.</a:t>
            </a:r>
            <a:endParaRPr lang="es-ES" dirty="0"/>
          </a:p>
        </p:txBody>
      </p:sp>
      <p:sp>
        <p:nvSpPr>
          <p:cNvPr id="126979" name="Rectangle 3"/>
          <p:cNvSpPr>
            <a:spLocks noGrp="1" noChangeArrowheads="1"/>
          </p:cNvSpPr>
          <p:nvPr>
            <p:ph type="body" idx="1"/>
          </p:nvPr>
        </p:nvSpPr>
        <p:spPr/>
        <p:txBody>
          <a:bodyPr/>
          <a:lstStyle/>
          <a:p>
            <a:pPr marL="0" indent="0">
              <a:lnSpc>
                <a:spcPct val="90000"/>
              </a:lnSpc>
              <a:buFont typeface="Wingdings" pitchFamily="2" charset="2"/>
              <a:buNone/>
            </a:pPr>
            <a:r>
              <a:rPr lang="es-ES" sz="2400" dirty="0">
                <a:solidFill>
                  <a:srgbClr val="000000"/>
                </a:solidFill>
                <a:cs typeface="Times New Roman" charset="0"/>
              </a:rPr>
              <a:t>En resumen este modelo permite representar los conceptos básicos del modelado multidimensional como son </a:t>
            </a:r>
            <a:r>
              <a:rPr lang="es-ES" sz="2400" b="1" dirty="0">
                <a:solidFill>
                  <a:srgbClr val="000000"/>
                </a:solidFill>
                <a:cs typeface="Times New Roman" charset="0"/>
              </a:rPr>
              <a:t>los hechos, las dimensiones, las medidas, las relaciones disjuntas </a:t>
            </a:r>
            <a:r>
              <a:rPr lang="es-ES" sz="2400" dirty="0">
                <a:solidFill>
                  <a:srgbClr val="000000"/>
                </a:solidFill>
                <a:cs typeface="Times New Roman" charset="0"/>
              </a:rPr>
              <a:t>mas no permite representar las relaciones </a:t>
            </a:r>
            <a:r>
              <a:rPr lang="es-ES" sz="2400" b="1" dirty="0">
                <a:solidFill>
                  <a:srgbClr val="000000"/>
                </a:solidFill>
                <a:cs typeface="Times New Roman" charset="0"/>
              </a:rPr>
              <a:t>Muchos a Muchos </a:t>
            </a:r>
            <a:r>
              <a:rPr lang="es-ES" sz="2400" dirty="0">
                <a:solidFill>
                  <a:srgbClr val="000000"/>
                </a:solidFill>
                <a:cs typeface="Times New Roman" charset="0"/>
              </a:rPr>
              <a:t>entre los hechos y las dimensiones, la relación de completitud, las jerarquías cubiertas, la categorización de dimensiones y no permite representar propiedades de </a:t>
            </a:r>
            <a:r>
              <a:rPr lang="es-ES" sz="2400" dirty="0" err="1">
                <a:solidFill>
                  <a:srgbClr val="000000"/>
                </a:solidFill>
                <a:cs typeface="Times New Roman" charset="0"/>
              </a:rPr>
              <a:t>aditividad</a:t>
            </a:r>
            <a:r>
              <a:rPr lang="es-ES" sz="2400" dirty="0">
                <a:solidFill>
                  <a:srgbClr val="000000"/>
                </a:solidFill>
                <a:cs typeface="Times New Roman" charset="0"/>
              </a:rPr>
              <a:t>.</a:t>
            </a:r>
            <a:r>
              <a:rPr lang="es-ES" sz="2400" dirty="0"/>
              <a:t> </a:t>
            </a:r>
            <a:endParaRPr lang="es-MX" sz="2400" dirty="0"/>
          </a:p>
          <a:p>
            <a:pPr marL="0" indent="0">
              <a:lnSpc>
                <a:spcPct val="90000"/>
              </a:lnSpc>
              <a:buFont typeface="Wingdings" pitchFamily="2" charset="2"/>
              <a:buNone/>
            </a:pPr>
            <a:endParaRPr lang="es-MX" sz="2400" dirty="0"/>
          </a:p>
          <a:p>
            <a:pPr marL="0" indent="0">
              <a:lnSpc>
                <a:spcPct val="90000"/>
              </a:lnSpc>
              <a:buFont typeface="Wingdings" pitchFamily="2" charset="2"/>
              <a:buNone/>
            </a:pPr>
            <a:r>
              <a:rPr lang="es-ES" sz="2400" dirty="0">
                <a:solidFill>
                  <a:srgbClr val="000000"/>
                </a:solidFill>
                <a:cs typeface="Times New Roman" charset="0"/>
              </a:rPr>
              <a:t>Además es importante resaltar que al considerar sólo los atributos numéricos para identificar hechos el algoritmo </a:t>
            </a:r>
            <a:r>
              <a:rPr lang="es-ES" sz="2400" b="1" dirty="0">
                <a:solidFill>
                  <a:srgbClr val="000000"/>
                </a:solidFill>
                <a:cs typeface="Times New Roman" charset="0"/>
              </a:rPr>
              <a:t>excluye las relaciones Muchos a Muchos sin atributos numéricos </a:t>
            </a:r>
            <a:r>
              <a:rPr lang="es-ES" sz="2400" dirty="0">
                <a:solidFill>
                  <a:srgbClr val="000000"/>
                </a:solidFill>
                <a:cs typeface="Times New Roman" charset="0"/>
              </a:rPr>
              <a:t>las cuales representan un </a:t>
            </a:r>
            <a:r>
              <a:rPr lang="es-ES" sz="2400" i="1" dirty="0" err="1">
                <a:solidFill>
                  <a:srgbClr val="000000"/>
                </a:solidFill>
                <a:cs typeface="Times New Roman" charset="0"/>
              </a:rPr>
              <a:t>Fact</a:t>
            </a:r>
            <a:r>
              <a:rPr lang="es-ES" sz="2400" i="1" dirty="0">
                <a:solidFill>
                  <a:srgbClr val="000000"/>
                </a:solidFill>
                <a:cs typeface="Times New Roman" charset="0"/>
              </a:rPr>
              <a:t> </a:t>
            </a:r>
            <a:r>
              <a:rPr lang="es-ES" sz="2400" i="1" dirty="0" err="1">
                <a:solidFill>
                  <a:srgbClr val="000000"/>
                </a:solidFill>
                <a:cs typeface="Times New Roman" charset="0"/>
              </a:rPr>
              <a:t>Less</a:t>
            </a:r>
            <a:r>
              <a:rPr lang="es-ES" sz="2400" i="1" dirty="0">
                <a:solidFill>
                  <a:srgbClr val="000000"/>
                </a:solidFill>
                <a:cs typeface="Times New Roman" charset="0"/>
              </a:rPr>
              <a:t> </a:t>
            </a:r>
            <a:r>
              <a:rPr lang="es-ES" sz="2400" i="1" dirty="0" err="1">
                <a:solidFill>
                  <a:srgbClr val="000000"/>
                </a:solidFill>
                <a:cs typeface="Times New Roman" charset="0"/>
              </a:rPr>
              <a:t>table</a:t>
            </a:r>
            <a:r>
              <a:rPr lang="es-ES" sz="2400" dirty="0">
                <a:solidFill>
                  <a:srgbClr val="000000"/>
                </a:solidFill>
                <a:cs typeface="Times New Roman" charset="0"/>
              </a:rPr>
              <a:t> en el modelo lógico.</a:t>
            </a:r>
            <a:r>
              <a:rPr lang="es-ES" sz="24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84238" y="112713"/>
            <a:ext cx="8031162" cy="1143000"/>
          </a:xfrm>
        </p:spPr>
        <p:txBody>
          <a:bodyPr/>
          <a:lstStyle/>
          <a:p>
            <a:r>
              <a:rPr lang="es-ES" dirty="0">
                <a:solidFill>
                  <a:srgbClr val="000000"/>
                </a:solidFill>
                <a:cs typeface="Times New Roman" charset="0"/>
              </a:rPr>
              <a:t>Ejemplo: Cadena de puntos de Venta</a:t>
            </a:r>
            <a:br>
              <a:rPr lang="es-ES" dirty="0">
                <a:solidFill>
                  <a:srgbClr val="000000"/>
                </a:solidFill>
                <a:cs typeface="Times New Roman" charset="0"/>
              </a:rPr>
            </a:br>
            <a:r>
              <a:rPr lang="es-ES" dirty="0">
                <a:solidFill>
                  <a:srgbClr val="000000"/>
                </a:solidFill>
                <a:cs typeface="Times New Roman" charset="0"/>
              </a:rPr>
              <a:t>Modelo Lógico</a:t>
            </a:r>
          </a:p>
        </p:txBody>
      </p:sp>
      <p:sp>
        <p:nvSpPr>
          <p:cNvPr id="74756" name="Rectangle 5"/>
          <p:cNvSpPr>
            <a:spLocks noChangeArrowheads="1"/>
          </p:cNvSpPr>
          <p:nvPr/>
        </p:nvSpPr>
        <p:spPr bwMode="auto">
          <a:xfrm>
            <a:off x="2647950" y="2185988"/>
            <a:ext cx="9144000" cy="0"/>
          </a:xfrm>
          <a:prstGeom prst="rect">
            <a:avLst/>
          </a:prstGeom>
          <a:noFill/>
          <a:ln w="9525">
            <a:noFill/>
            <a:miter lim="800000"/>
            <a:headEnd/>
            <a:tailEnd/>
          </a:ln>
        </p:spPr>
        <p:txBody>
          <a:bodyPr>
            <a:spAutoFit/>
          </a:bodyPr>
          <a:lstStyle/>
          <a:p>
            <a:endParaRPr lang="es-MX"/>
          </a:p>
        </p:txBody>
      </p:sp>
      <p:pic>
        <p:nvPicPr>
          <p:cNvPr id="2050" name="Picture 2"/>
          <p:cNvPicPr>
            <a:picLocks noChangeAspect="1" noChangeArrowheads="1"/>
          </p:cNvPicPr>
          <p:nvPr/>
        </p:nvPicPr>
        <p:blipFill>
          <a:blip r:embed="rId2" cstate="print"/>
          <a:srcRect/>
          <a:stretch>
            <a:fillRect/>
          </a:stretch>
        </p:blipFill>
        <p:spPr bwMode="auto">
          <a:xfrm>
            <a:off x="-1" y="1484783"/>
            <a:ext cx="9142641" cy="5373217"/>
          </a:xfrm>
          <a:prstGeom prst="rect">
            <a:avLst/>
          </a:prstGeom>
          <a:noFill/>
          <a:ln w="9525">
            <a:noFill/>
            <a:miter lim="800000"/>
            <a:headEnd/>
            <a:tailEnd/>
          </a:ln>
        </p:spPr>
      </p:pic>
      <p:sp>
        <p:nvSpPr>
          <p:cNvPr id="2" name="CuadroTexto 1"/>
          <p:cNvSpPr txBox="1"/>
          <p:nvPr/>
        </p:nvSpPr>
        <p:spPr>
          <a:xfrm>
            <a:off x="3059832" y="2663806"/>
            <a:ext cx="1008112" cy="161866"/>
          </a:xfrm>
          <a:prstGeom prst="rect">
            <a:avLst/>
          </a:prstGeom>
          <a:solidFill>
            <a:schemeClr val="bg1"/>
          </a:solidFill>
        </p:spPr>
        <p:txBody>
          <a:bodyPr wrap="square" rtlCol="0">
            <a:spAutoFit/>
          </a:bodyPr>
          <a:lstStyle/>
          <a:p>
            <a:pPr algn="ctr"/>
            <a:r>
              <a:rPr lang="es-MX" sz="800" dirty="0"/>
              <a:t>LINEA</a:t>
            </a:r>
          </a:p>
        </p:txBody>
      </p:sp>
      <p:pic>
        <p:nvPicPr>
          <p:cNvPr id="6" name="Imagen 5"/>
          <p:cNvPicPr>
            <a:picLocks noChangeAspect="1"/>
          </p:cNvPicPr>
          <p:nvPr/>
        </p:nvPicPr>
        <p:blipFill>
          <a:blip r:embed="rId3"/>
          <a:stretch>
            <a:fillRect/>
          </a:stretch>
        </p:blipFill>
        <p:spPr>
          <a:xfrm>
            <a:off x="2595761" y="2623464"/>
            <a:ext cx="1904231" cy="7513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84238" y="112713"/>
            <a:ext cx="8031162" cy="1143000"/>
          </a:xfrm>
        </p:spPr>
        <p:txBody>
          <a:bodyPr/>
          <a:lstStyle/>
          <a:p>
            <a:r>
              <a:rPr lang="es-ES">
                <a:solidFill>
                  <a:srgbClr val="000000"/>
                </a:solidFill>
                <a:cs typeface="Times New Roman" charset="0"/>
              </a:rPr>
              <a:t>3.2 Revisión de Modelos de datos multidimensionales </a:t>
            </a:r>
          </a:p>
        </p:txBody>
      </p:sp>
      <p:sp>
        <p:nvSpPr>
          <p:cNvPr id="75779" name="Rectangle 3"/>
          <p:cNvSpPr>
            <a:spLocks noGrp="1" noChangeArrowheads="1"/>
          </p:cNvSpPr>
          <p:nvPr>
            <p:ph type="body" idx="1"/>
          </p:nvPr>
        </p:nvSpPr>
        <p:spPr/>
        <p:txBody>
          <a:bodyPr/>
          <a:lstStyle/>
          <a:p>
            <a:pPr marL="0" indent="0">
              <a:buFont typeface="Wingdings" pitchFamily="2" charset="2"/>
              <a:buNone/>
            </a:pPr>
            <a:r>
              <a:rPr lang="es-ES" dirty="0">
                <a:solidFill>
                  <a:srgbClr val="000000"/>
                </a:solidFill>
                <a:cs typeface="Times New Roman" charset="0"/>
              </a:rPr>
              <a:t>En esta sección se muestra el estado del arte en el campo de los modelos de datos multidimensionales que derivan el esquema multidimensional a partir del diagrama E/R del sistema operacional.</a:t>
            </a:r>
            <a:r>
              <a:rPr lang="es-ES" dirty="0">
                <a:cs typeface="Times New Roman" charset="0"/>
              </a:rPr>
              <a:t> </a:t>
            </a:r>
          </a:p>
        </p:txBody>
      </p:sp>
    </p:spTree>
  </p:cSld>
  <p:clrMapOvr>
    <a:masterClrMapping/>
  </p:clrMapOvr>
</p:sld>
</file>

<file path=ppt/theme/theme1.xml><?xml version="1.0" encoding="utf-8"?>
<a:theme xmlns:a="http://schemas.openxmlformats.org/drawingml/2006/main" name="Corbata">
  <a:themeElements>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Corb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rbata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Corbata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bata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Corbata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Corbata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presentaciones\Corbata.pot</Template>
  <TotalTime>6182</TotalTime>
  <Words>4476</Words>
  <Application>Microsoft Office PowerPoint</Application>
  <PresentationFormat>Presentación en pantalla (4:3)</PresentationFormat>
  <Paragraphs>253</Paragraphs>
  <Slides>70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70</vt:i4>
      </vt:variant>
    </vt:vector>
  </HeadingPairs>
  <TitlesOfParts>
    <vt:vector size="76" baseType="lpstr">
      <vt:lpstr>Arial</vt:lpstr>
      <vt:lpstr>Courier New</vt:lpstr>
      <vt:lpstr>Times New Roman</vt:lpstr>
      <vt:lpstr>Verdana</vt:lpstr>
      <vt:lpstr>Wingdings</vt:lpstr>
      <vt:lpstr>Corbata</vt:lpstr>
      <vt:lpstr>3. Metodologías de diseño de Almacenes de Datos.</vt:lpstr>
      <vt:lpstr>3.- Metodologías de diseño de Almacen de Datos </vt:lpstr>
      <vt:lpstr>3.1 Estado del Arte </vt:lpstr>
      <vt:lpstr>Ejemplo: Cadena de puntos de Venta </vt:lpstr>
      <vt:lpstr>Ejemplo: Cadena de puntos de Venta</vt:lpstr>
      <vt:lpstr>Ejemplo: Cadena de puntos de Venta</vt:lpstr>
      <vt:lpstr>Ejemplo: Cadena de puntos de Venta Modelo Conceptual</vt:lpstr>
      <vt:lpstr>Ejemplo: Cadena de puntos de Venta Modelo Lógico</vt:lpstr>
      <vt:lpstr>3.2 Revisión de Modelos de datos multidimensionales </vt:lpstr>
      <vt:lpstr>3.2.1 Multidimensional Fact Model (DFM). </vt:lpstr>
      <vt:lpstr>3.2.1 Multidimensional Fact Model (DFM).</vt:lpstr>
      <vt:lpstr>1.- Definir los hechos.</vt:lpstr>
      <vt:lpstr>Ejemplo: Cadena de puntos de Venta Modelo Lógico</vt:lpstr>
      <vt:lpstr>Presentación de PowerPoint</vt:lpstr>
      <vt:lpstr>2.1- Por cada Hecho: Construir el árbol de atributos </vt:lpstr>
      <vt:lpstr>Construir el árbol de atributos</vt:lpstr>
      <vt:lpstr>Podar o insertar ramas al árbol de atributos</vt:lpstr>
      <vt:lpstr>Podar o insertar ramas al árbol de atributos</vt:lpstr>
      <vt:lpstr>Definir las Dimensiones </vt:lpstr>
      <vt:lpstr>Definir los Atributos de Hechos </vt:lpstr>
      <vt:lpstr>Definir las Jerarquías </vt:lpstr>
      <vt:lpstr>Presentación de PowerPoint</vt:lpstr>
      <vt:lpstr>Definir las Jerarquías</vt:lpstr>
      <vt:lpstr>Definir las Jerarquías</vt:lpstr>
      <vt:lpstr>Definir las Jerarquías</vt:lpstr>
      <vt:lpstr>Definir las Jerarquías</vt:lpstr>
      <vt:lpstr>3.2.2 Modelo Multidimensional (MD). </vt:lpstr>
      <vt:lpstr>3.2.2 Modelo Multidimensional (MD). </vt:lpstr>
      <vt:lpstr>3.2.2 Modelo Multidimensional (MD).</vt:lpstr>
      <vt:lpstr>3.2.2 Modelo Multidimensional (MD).</vt:lpstr>
      <vt:lpstr>Ejemplo: Cadena de puntos de Venta</vt:lpstr>
      <vt:lpstr>1.- Identificar los hechos y las dimensiones.</vt:lpstr>
      <vt:lpstr>1.- Identificar los hechos y las dimensiones.</vt:lpstr>
      <vt:lpstr>Presentación de PowerPoint</vt:lpstr>
      <vt:lpstr>2.- Reestructurar el diagrama Entidad Relación.</vt:lpstr>
      <vt:lpstr>2.- Reestructurar el diagrama Entidad Relación.</vt:lpstr>
      <vt:lpstr>2.- Reestructurar el diagrama Entidad Relación.</vt:lpstr>
      <vt:lpstr>2.- Reestructurar el diagrama Entidad Relación.</vt:lpstr>
      <vt:lpstr>2.- Reestructurar el diagrama Entidad Relación.</vt:lpstr>
      <vt:lpstr>3.- Derivar un grafo dimensional. </vt:lpstr>
      <vt:lpstr>3.- Derivar un grafo dimensional. </vt:lpstr>
      <vt:lpstr> </vt:lpstr>
      <vt:lpstr>4.- Trasladar el grafo al modelo MD</vt:lpstr>
      <vt:lpstr>4.- Trasladar el grafo al modelo MD</vt:lpstr>
      <vt:lpstr>4.- Trasladar el grafo al modelo MD</vt:lpstr>
      <vt:lpstr>Algoritmo para obtener esquemas multidimensionales ME/R. </vt:lpstr>
      <vt:lpstr>Algoritmo para obtener esquemas multidimensionales ME/R. </vt:lpstr>
      <vt:lpstr>Presentación de PowerPoint</vt:lpstr>
      <vt:lpstr>Ejemplo: Cadena de puntos de Venta</vt:lpstr>
      <vt:lpstr>Ejemplo: Cadena de puntos de Venta Modelo Lógico</vt:lpstr>
      <vt:lpstr>1.- Encontrar las entidades con atributos numéricos y crear un nodo de hechos por cada entidad identificada.</vt:lpstr>
      <vt:lpstr>1.- Encontrar las entidades con atributos numéricos y crear un nodo de hechos por cada entidad identificada.</vt:lpstr>
      <vt:lpstr>2.- Asociar a cada nodo de hechos los atributos numéricos de la entidad.</vt:lpstr>
      <vt:lpstr>3.- Crear niveles de fecha o tiempo por cada tabla de hechos.</vt:lpstr>
      <vt:lpstr>3.- Crear niveles de fecha o tiempo por cada tabla de hechos.</vt:lpstr>
      <vt:lpstr>4.- Crear un nivel (en la dimensión) que contenga los atributos restantes de una entidad (no numérico, no llave, y no tipo fecha).</vt:lpstr>
      <vt:lpstr>4.- Crear un nivel (en la dimensión) que contenga los atributos restantes de una entidad (no numérico, no llave, y no tipo fecha).</vt:lpstr>
      <vt:lpstr>5.- Examinar de manera recursiva las relaciones entre las entidades para agregar niveles a cada dimensión.</vt:lpstr>
      <vt:lpstr>Ejemplo: Cadena de puntos de Venta Modelo Lógico</vt:lpstr>
      <vt:lpstr>Presentación de PowerPoint</vt:lpstr>
      <vt:lpstr>5.- Examinar de manera recursiva las relaciones entre las entidades para agregar niveles a cada dimensión.</vt:lpstr>
      <vt:lpstr>Presentación de PowerPoint</vt:lpstr>
      <vt:lpstr>6.- Selección del esquema candidato y refinamiento.</vt:lpstr>
      <vt:lpstr>6.- Selección del esquema candidato y refinamiento.</vt:lpstr>
      <vt:lpstr>6.- Selección del esquema candidato y refinamiento.</vt:lpstr>
      <vt:lpstr>6.- Selección del esquema candidato y refinamiento.</vt:lpstr>
      <vt:lpstr>6.- Selección del esquema candidato y refinamiento.</vt:lpstr>
      <vt:lpstr>6.- Selección del esquema candidato y refinamiento.</vt:lpstr>
      <vt:lpstr>6.- Selección del esquema candidato y refinamiento.</vt:lpstr>
      <vt:lpstr>6.- Selección del esquema candidato y refinamiento.</vt:lpstr>
    </vt:vector>
  </TitlesOfParts>
  <Company>Diseños Industriales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Esparza Soto</dc:creator>
  <cp:lastModifiedBy>AMERICA CITLALY FLORES MASCAREO</cp:lastModifiedBy>
  <cp:revision>213</cp:revision>
  <cp:lastPrinted>1601-01-01T00:00:00Z</cp:lastPrinted>
  <dcterms:created xsi:type="dcterms:W3CDTF">2007-06-23T08:10:16Z</dcterms:created>
  <dcterms:modified xsi:type="dcterms:W3CDTF">2023-03-23T06:23:35Z</dcterms:modified>
</cp:coreProperties>
</file>