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Poppins Bold" charset="1" panose="00000800000000000000"/>
      <p:regular r:id="rId19"/>
    </p:embeddedFont>
    <p:embeddedFont>
      <p:font typeface="Canva Sans Bold" charset="1" panose="020B0803030501040103"/>
      <p:regular r:id="rId20"/>
    </p:embeddedFont>
    <p:embeddedFont>
      <p:font typeface="Canva Sans" charset="1" panose="020B05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2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9903742" cy="13260868"/>
          </a:xfrm>
          <a:custGeom>
            <a:avLst/>
            <a:gdLst/>
            <a:ahLst/>
            <a:cxnLst/>
            <a:rect r="r" b="b" t="t" l="l"/>
            <a:pathLst>
              <a:path h="13260868" w="19903742">
                <a:moveTo>
                  <a:pt x="0" y="0"/>
                </a:moveTo>
                <a:lnTo>
                  <a:pt x="19903742" y="0"/>
                </a:lnTo>
                <a:lnTo>
                  <a:pt x="19903742" y="13260868"/>
                </a:lnTo>
                <a:lnTo>
                  <a:pt x="0" y="13260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36988" y="2677157"/>
            <a:ext cx="412688" cy="535089"/>
          </a:xfrm>
          <a:custGeom>
            <a:avLst/>
            <a:gdLst/>
            <a:ahLst/>
            <a:cxnLst/>
            <a:rect r="r" b="b" t="t" l="l"/>
            <a:pathLst>
              <a:path h="535089" w="412688">
                <a:moveTo>
                  <a:pt x="0" y="0"/>
                </a:moveTo>
                <a:lnTo>
                  <a:pt x="412688" y="0"/>
                </a:lnTo>
                <a:lnTo>
                  <a:pt x="412688" y="535089"/>
                </a:lnTo>
                <a:lnTo>
                  <a:pt x="0" y="535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09245" y="6815919"/>
            <a:ext cx="412688" cy="535089"/>
          </a:xfrm>
          <a:custGeom>
            <a:avLst/>
            <a:gdLst/>
            <a:ahLst/>
            <a:cxnLst/>
            <a:rect r="r" b="b" t="t" l="l"/>
            <a:pathLst>
              <a:path h="535089" w="412688">
                <a:moveTo>
                  <a:pt x="0" y="0"/>
                </a:moveTo>
                <a:lnTo>
                  <a:pt x="412688" y="0"/>
                </a:lnTo>
                <a:lnTo>
                  <a:pt x="412688" y="535090"/>
                </a:lnTo>
                <a:lnTo>
                  <a:pt x="0" y="5350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9158" y="290403"/>
            <a:ext cx="8212030" cy="9706194"/>
          </a:xfrm>
          <a:custGeom>
            <a:avLst/>
            <a:gdLst/>
            <a:ahLst/>
            <a:cxnLst/>
            <a:rect r="r" b="b" t="t" l="l"/>
            <a:pathLst>
              <a:path h="9706194" w="8212030">
                <a:moveTo>
                  <a:pt x="0" y="0"/>
                </a:moveTo>
                <a:lnTo>
                  <a:pt x="8212030" y="0"/>
                </a:lnTo>
                <a:lnTo>
                  <a:pt x="8212030" y="9706194"/>
                </a:lnTo>
                <a:lnTo>
                  <a:pt x="0" y="97061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9667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066061" y="2898361"/>
            <a:ext cx="9962155" cy="2479266"/>
            <a:chOff x="0" y="0"/>
            <a:chExt cx="2623778" cy="6529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23778" cy="652976"/>
            </a:xfrm>
            <a:custGeom>
              <a:avLst/>
              <a:gdLst/>
              <a:ahLst/>
              <a:cxnLst/>
              <a:rect r="r" b="b" t="t" l="l"/>
              <a:pathLst>
                <a:path h="652976" w="2623778">
                  <a:moveTo>
                    <a:pt x="0" y="0"/>
                  </a:moveTo>
                  <a:lnTo>
                    <a:pt x="2623778" y="0"/>
                  </a:lnTo>
                  <a:lnTo>
                    <a:pt x="2623778" y="652976"/>
                  </a:lnTo>
                  <a:lnTo>
                    <a:pt x="0" y="652976"/>
                  </a:lnTo>
                  <a:close/>
                </a:path>
              </a:pathLst>
            </a:custGeom>
            <a:solidFill>
              <a:srgbClr val="DCA06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623778" cy="6910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187699" y="3003136"/>
            <a:ext cx="9642911" cy="2778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89"/>
              </a:lnSpc>
            </a:pPr>
            <a:r>
              <a:rPr lang="en-US" b="true" sz="728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MUSIC THEORY TIMELINE EXPLORER</a:t>
            </a:r>
          </a:p>
          <a:p>
            <a:pPr algn="ctr">
              <a:lnSpc>
                <a:spcPts val="698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066061" y="4919150"/>
            <a:ext cx="9962155" cy="39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3"/>
              </a:lnSpc>
            </a:pPr>
            <a:r>
              <a:rPr lang="en-US" sz="220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Visualizing Citation and Thematic Networks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28076" y="5715400"/>
            <a:ext cx="9962155" cy="914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3"/>
              </a:lnSpc>
            </a:pPr>
            <a:r>
              <a:rPr lang="en-US" sz="260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Siddharth Yalamanchili</a:t>
            </a:r>
          </a:p>
          <a:p>
            <a:pPr algn="ctr">
              <a:lnSpc>
                <a:spcPts val="3653"/>
              </a:lnSpc>
            </a:pPr>
            <a:r>
              <a:rPr lang="en-US" sz="260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sy8966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2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9903742" cy="13260868"/>
          </a:xfrm>
          <a:custGeom>
            <a:avLst/>
            <a:gdLst/>
            <a:ahLst/>
            <a:cxnLst/>
            <a:rect r="r" b="b" t="t" l="l"/>
            <a:pathLst>
              <a:path h="13260868" w="19903742">
                <a:moveTo>
                  <a:pt x="0" y="0"/>
                </a:moveTo>
                <a:lnTo>
                  <a:pt x="19903742" y="0"/>
                </a:lnTo>
                <a:lnTo>
                  <a:pt x="19903742" y="13260868"/>
                </a:lnTo>
                <a:lnTo>
                  <a:pt x="0" y="13260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36988" y="2677157"/>
            <a:ext cx="412688" cy="535089"/>
          </a:xfrm>
          <a:custGeom>
            <a:avLst/>
            <a:gdLst/>
            <a:ahLst/>
            <a:cxnLst/>
            <a:rect r="r" b="b" t="t" l="l"/>
            <a:pathLst>
              <a:path h="535089" w="412688">
                <a:moveTo>
                  <a:pt x="0" y="0"/>
                </a:moveTo>
                <a:lnTo>
                  <a:pt x="412688" y="0"/>
                </a:lnTo>
                <a:lnTo>
                  <a:pt x="412688" y="535089"/>
                </a:lnTo>
                <a:lnTo>
                  <a:pt x="0" y="535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09245" y="6815919"/>
            <a:ext cx="412688" cy="535089"/>
          </a:xfrm>
          <a:custGeom>
            <a:avLst/>
            <a:gdLst/>
            <a:ahLst/>
            <a:cxnLst/>
            <a:rect r="r" b="b" t="t" l="l"/>
            <a:pathLst>
              <a:path h="535089" w="412688">
                <a:moveTo>
                  <a:pt x="0" y="0"/>
                </a:moveTo>
                <a:lnTo>
                  <a:pt x="412688" y="0"/>
                </a:lnTo>
                <a:lnTo>
                  <a:pt x="412688" y="535090"/>
                </a:lnTo>
                <a:lnTo>
                  <a:pt x="0" y="5350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34636" y="746082"/>
            <a:ext cx="7254881" cy="1066556"/>
            <a:chOff x="0" y="0"/>
            <a:chExt cx="9673175" cy="142207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17328"/>
              <a:ext cx="9673175" cy="1404747"/>
              <a:chOff x="0" y="0"/>
              <a:chExt cx="1910751" cy="27748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910751" cy="277481"/>
              </a:xfrm>
              <a:custGeom>
                <a:avLst/>
                <a:gdLst/>
                <a:ahLst/>
                <a:cxnLst/>
                <a:rect r="r" b="b" t="t" l="l"/>
                <a:pathLst>
                  <a:path h="277481" w="1910751">
                    <a:moveTo>
                      <a:pt x="0" y="0"/>
                    </a:moveTo>
                    <a:lnTo>
                      <a:pt x="1910751" y="0"/>
                    </a:lnTo>
                    <a:lnTo>
                      <a:pt x="1910751" y="277481"/>
                    </a:lnTo>
                    <a:lnTo>
                      <a:pt x="0" y="277481"/>
                    </a:lnTo>
                    <a:close/>
                  </a:path>
                </a:pathLst>
              </a:custGeom>
              <a:solidFill>
                <a:srgbClr val="D59C6A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1910751" cy="31558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214557" y="-209550"/>
              <a:ext cx="9180777" cy="16316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865"/>
                </a:lnSpc>
              </a:pPr>
              <a:r>
                <a:rPr lang="en-US" sz="7046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UI Snapshots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34636" y="1909893"/>
            <a:ext cx="7254881" cy="39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3"/>
              </a:lnSpc>
            </a:pPr>
            <a:r>
              <a:rPr lang="en-US" sz="220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Semantic edges (Cick To Reveal)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5209985" y="2791673"/>
            <a:ext cx="8175813" cy="6466627"/>
          </a:xfrm>
          <a:custGeom>
            <a:avLst/>
            <a:gdLst/>
            <a:ahLst/>
            <a:cxnLst/>
            <a:rect r="r" b="b" t="t" l="l"/>
            <a:pathLst>
              <a:path h="6466627" w="8175813">
                <a:moveTo>
                  <a:pt x="0" y="0"/>
                </a:moveTo>
                <a:lnTo>
                  <a:pt x="8175813" y="0"/>
                </a:lnTo>
                <a:lnTo>
                  <a:pt x="8175813" y="6466627"/>
                </a:lnTo>
                <a:lnTo>
                  <a:pt x="0" y="64666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390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2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9903742" cy="13260868"/>
          </a:xfrm>
          <a:custGeom>
            <a:avLst/>
            <a:gdLst/>
            <a:ahLst/>
            <a:cxnLst/>
            <a:rect r="r" b="b" t="t" l="l"/>
            <a:pathLst>
              <a:path h="13260868" w="19903742">
                <a:moveTo>
                  <a:pt x="0" y="0"/>
                </a:moveTo>
                <a:lnTo>
                  <a:pt x="19903742" y="0"/>
                </a:lnTo>
                <a:lnTo>
                  <a:pt x="19903742" y="13260868"/>
                </a:lnTo>
                <a:lnTo>
                  <a:pt x="0" y="13260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36988" y="2677157"/>
            <a:ext cx="412688" cy="535089"/>
          </a:xfrm>
          <a:custGeom>
            <a:avLst/>
            <a:gdLst/>
            <a:ahLst/>
            <a:cxnLst/>
            <a:rect r="r" b="b" t="t" l="l"/>
            <a:pathLst>
              <a:path h="535089" w="412688">
                <a:moveTo>
                  <a:pt x="0" y="0"/>
                </a:moveTo>
                <a:lnTo>
                  <a:pt x="412688" y="0"/>
                </a:lnTo>
                <a:lnTo>
                  <a:pt x="412688" y="535089"/>
                </a:lnTo>
                <a:lnTo>
                  <a:pt x="0" y="535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09245" y="6815919"/>
            <a:ext cx="412688" cy="535089"/>
          </a:xfrm>
          <a:custGeom>
            <a:avLst/>
            <a:gdLst/>
            <a:ahLst/>
            <a:cxnLst/>
            <a:rect r="r" b="b" t="t" l="l"/>
            <a:pathLst>
              <a:path h="535089" w="412688">
                <a:moveTo>
                  <a:pt x="0" y="0"/>
                </a:moveTo>
                <a:lnTo>
                  <a:pt x="412688" y="0"/>
                </a:lnTo>
                <a:lnTo>
                  <a:pt x="412688" y="535090"/>
                </a:lnTo>
                <a:lnTo>
                  <a:pt x="0" y="5350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34636" y="746082"/>
            <a:ext cx="7254881" cy="1066556"/>
            <a:chOff x="0" y="0"/>
            <a:chExt cx="9673175" cy="142207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17328"/>
              <a:ext cx="9673175" cy="1404747"/>
              <a:chOff x="0" y="0"/>
              <a:chExt cx="1910751" cy="27748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910751" cy="277481"/>
              </a:xfrm>
              <a:custGeom>
                <a:avLst/>
                <a:gdLst/>
                <a:ahLst/>
                <a:cxnLst/>
                <a:rect r="r" b="b" t="t" l="l"/>
                <a:pathLst>
                  <a:path h="277481" w="1910751">
                    <a:moveTo>
                      <a:pt x="0" y="0"/>
                    </a:moveTo>
                    <a:lnTo>
                      <a:pt x="1910751" y="0"/>
                    </a:lnTo>
                    <a:lnTo>
                      <a:pt x="1910751" y="277481"/>
                    </a:lnTo>
                    <a:lnTo>
                      <a:pt x="0" y="277481"/>
                    </a:lnTo>
                    <a:close/>
                  </a:path>
                </a:pathLst>
              </a:custGeom>
              <a:solidFill>
                <a:srgbClr val="D59C6A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1910751" cy="31558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214557" y="-209550"/>
              <a:ext cx="9180777" cy="16316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865"/>
                </a:lnSpc>
              </a:pPr>
              <a:r>
                <a:rPr lang="en-US" sz="7046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UI Snapshots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5077728" y="2944701"/>
            <a:ext cx="8132545" cy="5936758"/>
          </a:xfrm>
          <a:custGeom>
            <a:avLst/>
            <a:gdLst/>
            <a:ahLst/>
            <a:cxnLst/>
            <a:rect r="r" b="b" t="t" l="l"/>
            <a:pathLst>
              <a:path h="5936758" w="8132545">
                <a:moveTo>
                  <a:pt x="0" y="0"/>
                </a:moveTo>
                <a:lnTo>
                  <a:pt x="8132544" y="0"/>
                </a:lnTo>
                <a:lnTo>
                  <a:pt x="8132544" y="5936758"/>
                </a:lnTo>
                <a:lnTo>
                  <a:pt x="0" y="59367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34636" y="1909893"/>
            <a:ext cx="7254881" cy="39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3"/>
              </a:lnSpc>
            </a:pPr>
            <a:r>
              <a:rPr lang="en-US" sz="220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Sharedref Edges (Cick To Reveal)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2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9903742" cy="13260868"/>
          </a:xfrm>
          <a:custGeom>
            <a:avLst/>
            <a:gdLst/>
            <a:ahLst/>
            <a:cxnLst/>
            <a:rect r="r" b="b" t="t" l="l"/>
            <a:pathLst>
              <a:path h="13260868" w="19903742">
                <a:moveTo>
                  <a:pt x="0" y="0"/>
                </a:moveTo>
                <a:lnTo>
                  <a:pt x="19903742" y="0"/>
                </a:lnTo>
                <a:lnTo>
                  <a:pt x="19903742" y="13260868"/>
                </a:lnTo>
                <a:lnTo>
                  <a:pt x="0" y="13260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36988" y="2677157"/>
            <a:ext cx="412688" cy="535089"/>
          </a:xfrm>
          <a:custGeom>
            <a:avLst/>
            <a:gdLst/>
            <a:ahLst/>
            <a:cxnLst/>
            <a:rect r="r" b="b" t="t" l="l"/>
            <a:pathLst>
              <a:path h="535089" w="412688">
                <a:moveTo>
                  <a:pt x="0" y="0"/>
                </a:moveTo>
                <a:lnTo>
                  <a:pt x="412688" y="0"/>
                </a:lnTo>
                <a:lnTo>
                  <a:pt x="412688" y="535089"/>
                </a:lnTo>
                <a:lnTo>
                  <a:pt x="0" y="535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09245" y="6815919"/>
            <a:ext cx="412688" cy="535089"/>
          </a:xfrm>
          <a:custGeom>
            <a:avLst/>
            <a:gdLst/>
            <a:ahLst/>
            <a:cxnLst/>
            <a:rect r="r" b="b" t="t" l="l"/>
            <a:pathLst>
              <a:path h="535089" w="412688">
                <a:moveTo>
                  <a:pt x="0" y="0"/>
                </a:moveTo>
                <a:lnTo>
                  <a:pt x="412688" y="0"/>
                </a:lnTo>
                <a:lnTo>
                  <a:pt x="412688" y="535090"/>
                </a:lnTo>
                <a:lnTo>
                  <a:pt x="0" y="5350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34636" y="746082"/>
            <a:ext cx="7254881" cy="1066556"/>
            <a:chOff x="0" y="0"/>
            <a:chExt cx="9673175" cy="142207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17328"/>
              <a:ext cx="9673175" cy="1404747"/>
              <a:chOff x="0" y="0"/>
              <a:chExt cx="1910751" cy="27748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910751" cy="277481"/>
              </a:xfrm>
              <a:custGeom>
                <a:avLst/>
                <a:gdLst/>
                <a:ahLst/>
                <a:cxnLst/>
                <a:rect r="r" b="b" t="t" l="l"/>
                <a:pathLst>
                  <a:path h="277481" w="1910751">
                    <a:moveTo>
                      <a:pt x="0" y="0"/>
                    </a:moveTo>
                    <a:lnTo>
                      <a:pt x="1910751" y="0"/>
                    </a:lnTo>
                    <a:lnTo>
                      <a:pt x="1910751" y="277481"/>
                    </a:lnTo>
                    <a:lnTo>
                      <a:pt x="0" y="277481"/>
                    </a:lnTo>
                    <a:close/>
                  </a:path>
                </a:pathLst>
              </a:custGeom>
              <a:solidFill>
                <a:srgbClr val="D59C6A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1910751" cy="31558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214557" y="-209550"/>
              <a:ext cx="9180777" cy="16316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865"/>
                </a:lnSpc>
              </a:pPr>
              <a:r>
                <a:rPr lang="en-US" sz="7046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UI Snapshots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5016137" y="2795106"/>
            <a:ext cx="8255726" cy="5913164"/>
          </a:xfrm>
          <a:custGeom>
            <a:avLst/>
            <a:gdLst/>
            <a:ahLst/>
            <a:cxnLst/>
            <a:rect r="r" b="b" t="t" l="l"/>
            <a:pathLst>
              <a:path h="5913164" w="8255726">
                <a:moveTo>
                  <a:pt x="0" y="0"/>
                </a:moveTo>
                <a:lnTo>
                  <a:pt x="8255726" y="0"/>
                </a:lnTo>
                <a:lnTo>
                  <a:pt x="8255726" y="5913164"/>
                </a:lnTo>
                <a:lnTo>
                  <a:pt x="0" y="59131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34636" y="1881533"/>
            <a:ext cx="7254881" cy="39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3"/>
              </a:lnSpc>
            </a:pPr>
            <a:r>
              <a:rPr lang="en-US" sz="220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Same Author Edges (Cick To Reveal)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D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76217" y="3987136"/>
            <a:ext cx="10335566" cy="5026074"/>
          </a:xfrm>
          <a:custGeom>
            <a:avLst/>
            <a:gdLst/>
            <a:ahLst/>
            <a:cxnLst/>
            <a:rect r="r" b="b" t="t" l="l"/>
            <a:pathLst>
              <a:path h="5026074" w="10335566">
                <a:moveTo>
                  <a:pt x="0" y="0"/>
                </a:moveTo>
                <a:lnTo>
                  <a:pt x="10335566" y="0"/>
                </a:lnTo>
                <a:lnTo>
                  <a:pt x="10335566" y="5026074"/>
                </a:lnTo>
                <a:lnTo>
                  <a:pt x="0" y="5026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4882" r="0" b="-5075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212086" y="1028427"/>
            <a:ext cx="586382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2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9903742" cy="13260868"/>
          </a:xfrm>
          <a:custGeom>
            <a:avLst/>
            <a:gdLst/>
            <a:ahLst/>
            <a:cxnLst/>
            <a:rect r="r" b="b" t="t" l="l"/>
            <a:pathLst>
              <a:path h="13260868" w="19903742">
                <a:moveTo>
                  <a:pt x="0" y="0"/>
                </a:moveTo>
                <a:lnTo>
                  <a:pt x="19903742" y="0"/>
                </a:lnTo>
                <a:lnTo>
                  <a:pt x="19903742" y="13260868"/>
                </a:lnTo>
                <a:lnTo>
                  <a:pt x="0" y="13260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36988" y="2677157"/>
            <a:ext cx="412688" cy="535089"/>
          </a:xfrm>
          <a:custGeom>
            <a:avLst/>
            <a:gdLst/>
            <a:ahLst/>
            <a:cxnLst/>
            <a:rect r="r" b="b" t="t" l="l"/>
            <a:pathLst>
              <a:path h="535089" w="412688">
                <a:moveTo>
                  <a:pt x="0" y="0"/>
                </a:moveTo>
                <a:lnTo>
                  <a:pt x="412688" y="0"/>
                </a:lnTo>
                <a:lnTo>
                  <a:pt x="412688" y="535089"/>
                </a:lnTo>
                <a:lnTo>
                  <a:pt x="0" y="535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09245" y="6815919"/>
            <a:ext cx="412688" cy="535089"/>
          </a:xfrm>
          <a:custGeom>
            <a:avLst/>
            <a:gdLst/>
            <a:ahLst/>
            <a:cxnLst/>
            <a:rect r="r" b="b" t="t" l="l"/>
            <a:pathLst>
              <a:path h="535089" w="412688">
                <a:moveTo>
                  <a:pt x="0" y="0"/>
                </a:moveTo>
                <a:lnTo>
                  <a:pt x="412688" y="0"/>
                </a:lnTo>
                <a:lnTo>
                  <a:pt x="412688" y="535090"/>
                </a:lnTo>
                <a:lnTo>
                  <a:pt x="0" y="5350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9398680" y="-1379652"/>
            <a:ext cx="12684834" cy="14992816"/>
          </a:xfrm>
          <a:custGeom>
            <a:avLst/>
            <a:gdLst/>
            <a:ahLst/>
            <a:cxnLst/>
            <a:rect r="r" b="b" t="t" l="l"/>
            <a:pathLst>
              <a:path h="14992816" w="12684834">
                <a:moveTo>
                  <a:pt x="0" y="0"/>
                </a:moveTo>
                <a:lnTo>
                  <a:pt x="12684834" y="0"/>
                </a:lnTo>
                <a:lnTo>
                  <a:pt x="12684834" y="14992816"/>
                </a:lnTo>
                <a:lnTo>
                  <a:pt x="0" y="149928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9667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34636" y="746082"/>
            <a:ext cx="7254881" cy="1066556"/>
            <a:chOff x="0" y="0"/>
            <a:chExt cx="9673175" cy="1422074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17328"/>
              <a:ext cx="9673175" cy="1404747"/>
              <a:chOff x="0" y="0"/>
              <a:chExt cx="1910751" cy="27748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910751" cy="277481"/>
              </a:xfrm>
              <a:custGeom>
                <a:avLst/>
                <a:gdLst/>
                <a:ahLst/>
                <a:cxnLst/>
                <a:rect r="r" b="b" t="t" l="l"/>
                <a:pathLst>
                  <a:path h="277481" w="1910751">
                    <a:moveTo>
                      <a:pt x="0" y="0"/>
                    </a:moveTo>
                    <a:lnTo>
                      <a:pt x="1910751" y="0"/>
                    </a:lnTo>
                    <a:lnTo>
                      <a:pt x="1910751" y="277481"/>
                    </a:lnTo>
                    <a:lnTo>
                      <a:pt x="0" y="277481"/>
                    </a:lnTo>
                    <a:close/>
                  </a:path>
                </a:pathLst>
              </a:custGeom>
              <a:solidFill>
                <a:srgbClr val="D59C6A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1910751" cy="31558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214557" y="-209550"/>
              <a:ext cx="9180777" cy="16316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865"/>
                </a:lnSpc>
              </a:pPr>
              <a:r>
                <a:rPr lang="en-US" sz="7046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INTRODUCTION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34636" y="3155096"/>
            <a:ext cx="16518124" cy="5137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1"/>
              </a:lnSpc>
            </a:pPr>
          </a:p>
          <a:p>
            <a:pPr algn="l">
              <a:lnSpc>
                <a:spcPts val="4761"/>
              </a:lnSpc>
              <a:spcBef>
                <a:spcPct val="0"/>
              </a:spcBef>
            </a:pPr>
            <a:r>
              <a:rPr lang="en-US" b="true" sz="340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 Motivati</a:t>
            </a:r>
            <a:r>
              <a:rPr lang="en-US" b="true" sz="340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</a:t>
            </a:r>
          </a:p>
          <a:p>
            <a:pPr algn="l">
              <a:lnSpc>
                <a:spcPts val="3501"/>
              </a:lnSpc>
              <a:spcBef>
                <a:spcPct val="0"/>
              </a:spcBef>
            </a:pPr>
            <a:r>
              <a:rPr lang="en-US" sz="250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– Music Theory Online (MTO) dataset has nearly 1,000 papers over three decades, but understanding the evolving thematic and citation relationships by eye is challenging. </a:t>
            </a:r>
          </a:p>
          <a:p>
            <a:pPr algn="l">
              <a:lnSpc>
                <a:spcPts val="3501"/>
              </a:lnSpc>
              <a:spcBef>
                <a:spcPct val="0"/>
              </a:spcBef>
            </a:pPr>
            <a:r>
              <a:rPr lang="en-US" sz="250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– Interactive visualization can reveal how ideas propagate, cluster, and influence one another over time.</a:t>
            </a:r>
          </a:p>
          <a:p>
            <a:pPr algn="l">
              <a:lnSpc>
                <a:spcPts val="3501"/>
              </a:lnSpc>
              <a:spcBef>
                <a:spcPct val="0"/>
              </a:spcBef>
            </a:pPr>
          </a:p>
          <a:p>
            <a:pPr algn="l">
              <a:lnSpc>
                <a:spcPts val="4761"/>
              </a:lnSpc>
              <a:spcBef>
                <a:spcPct val="0"/>
              </a:spcBef>
            </a:pPr>
            <a:r>
              <a:rPr lang="en-US" b="true" sz="340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 Project Goal</a:t>
            </a:r>
          </a:p>
          <a:p>
            <a:pPr algn="l">
              <a:lnSpc>
                <a:spcPts val="3501"/>
              </a:lnSpc>
              <a:spcBef>
                <a:spcPct val="0"/>
              </a:spcBef>
            </a:pPr>
            <a:r>
              <a:rPr lang="en-US" sz="250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– Build a full‐stack pipeline that converts raw JSON metadata into an interactive, browser‐based timeline.</a:t>
            </a:r>
          </a:p>
          <a:p>
            <a:pPr algn="l">
              <a:lnSpc>
                <a:spcPts val="3501"/>
              </a:lnSpc>
              <a:spcBef>
                <a:spcPct val="0"/>
              </a:spcBef>
            </a:pPr>
            <a:r>
              <a:rPr lang="en-US" sz="250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– Enable users to explore three types of scholarly links—semantic similarity, bibliographic coupling, and author lineage—in a unified view.</a:t>
            </a:r>
          </a:p>
          <a:p>
            <a:pPr algn="l">
              <a:lnSpc>
                <a:spcPts val="350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2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9903742" cy="13260868"/>
          </a:xfrm>
          <a:custGeom>
            <a:avLst/>
            <a:gdLst/>
            <a:ahLst/>
            <a:cxnLst/>
            <a:rect r="r" b="b" t="t" l="l"/>
            <a:pathLst>
              <a:path h="13260868" w="19903742">
                <a:moveTo>
                  <a:pt x="0" y="0"/>
                </a:moveTo>
                <a:lnTo>
                  <a:pt x="19903742" y="0"/>
                </a:lnTo>
                <a:lnTo>
                  <a:pt x="19903742" y="13260868"/>
                </a:lnTo>
                <a:lnTo>
                  <a:pt x="0" y="13260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36988" y="2677157"/>
            <a:ext cx="412688" cy="535089"/>
          </a:xfrm>
          <a:custGeom>
            <a:avLst/>
            <a:gdLst/>
            <a:ahLst/>
            <a:cxnLst/>
            <a:rect r="r" b="b" t="t" l="l"/>
            <a:pathLst>
              <a:path h="535089" w="412688">
                <a:moveTo>
                  <a:pt x="0" y="0"/>
                </a:moveTo>
                <a:lnTo>
                  <a:pt x="412688" y="0"/>
                </a:lnTo>
                <a:lnTo>
                  <a:pt x="412688" y="535089"/>
                </a:lnTo>
                <a:lnTo>
                  <a:pt x="0" y="535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09245" y="6815919"/>
            <a:ext cx="412688" cy="535089"/>
          </a:xfrm>
          <a:custGeom>
            <a:avLst/>
            <a:gdLst/>
            <a:ahLst/>
            <a:cxnLst/>
            <a:rect r="r" b="b" t="t" l="l"/>
            <a:pathLst>
              <a:path h="535089" w="412688">
                <a:moveTo>
                  <a:pt x="0" y="0"/>
                </a:moveTo>
                <a:lnTo>
                  <a:pt x="412688" y="0"/>
                </a:lnTo>
                <a:lnTo>
                  <a:pt x="412688" y="535090"/>
                </a:lnTo>
                <a:lnTo>
                  <a:pt x="0" y="5350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9398680" y="-1379652"/>
            <a:ext cx="12684834" cy="14992816"/>
          </a:xfrm>
          <a:custGeom>
            <a:avLst/>
            <a:gdLst/>
            <a:ahLst/>
            <a:cxnLst/>
            <a:rect r="r" b="b" t="t" l="l"/>
            <a:pathLst>
              <a:path h="14992816" w="12684834">
                <a:moveTo>
                  <a:pt x="0" y="0"/>
                </a:moveTo>
                <a:lnTo>
                  <a:pt x="12684834" y="0"/>
                </a:lnTo>
                <a:lnTo>
                  <a:pt x="12684834" y="14992816"/>
                </a:lnTo>
                <a:lnTo>
                  <a:pt x="0" y="149928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9667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34636" y="746082"/>
            <a:ext cx="9507622" cy="1066556"/>
            <a:chOff x="0" y="0"/>
            <a:chExt cx="12676830" cy="1422074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17328"/>
              <a:ext cx="12676830" cy="1404747"/>
              <a:chOff x="0" y="0"/>
              <a:chExt cx="2504065" cy="27748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504065" cy="277481"/>
              </a:xfrm>
              <a:custGeom>
                <a:avLst/>
                <a:gdLst/>
                <a:ahLst/>
                <a:cxnLst/>
                <a:rect r="r" b="b" t="t" l="l"/>
                <a:pathLst>
                  <a:path h="277481" w="2504065">
                    <a:moveTo>
                      <a:pt x="0" y="0"/>
                    </a:moveTo>
                    <a:lnTo>
                      <a:pt x="2504065" y="0"/>
                    </a:lnTo>
                    <a:lnTo>
                      <a:pt x="2504065" y="277481"/>
                    </a:lnTo>
                    <a:lnTo>
                      <a:pt x="0" y="277481"/>
                    </a:lnTo>
                    <a:close/>
                  </a:path>
                </a:pathLst>
              </a:custGeom>
              <a:solidFill>
                <a:srgbClr val="D59C6A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2504065" cy="31558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281180" y="-209550"/>
              <a:ext cx="12031536" cy="16316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865"/>
                </a:lnSpc>
              </a:pPr>
              <a:r>
                <a:rPr lang="en-US" sz="7046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Plotting The Nodes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34636" y="3155096"/>
            <a:ext cx="16624664" cy="5695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2"/>
              </a:lnSpc>
              <a:spcBef>
                <a:spcPct val="0"/>
              </a:spcBef>
            </a:pPr>
            <a:r>
              <a:rPr lang="en-US" b="true" sz="342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</a:t>
            </a:r>
            <a:r>
              <a:rPr lang="en-US" b="true" sz="342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ata S</a:t>
            </a:r>
            <a:r>
              <a:rPr lang="en-US" b="true" sz="342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</a:t>
            </a:r>
            <a:r>
              <a:rPr lang="en-US" b="true" sz="342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urce</a:t>
            </a:r>
          </a:p>
          <a:p>
            <a:pPr algn="l" marL="739012" indent="-369506" lvl="1">
              <a:lnSpc>
                <a:spcPts val="4792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42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Nodes loaded directly from nodes.json (Processed By Backend)</a:t>
            </a:r>
          </a:p>
          <a:p>
            <a:pPr algn="l" marL="1478025" indent="-492675" lvl="2">
              <a:lnSpc>
                <a:spcPts val="4792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342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Each record ⇢ one paper with fields: ID, title, authors, date, yPx</a:t>
            </a:r>
          </a:p>
          <a:p>
            <a:pPr algn="l">
              <a:lnSpc>
                <a:spcPts val="4792"/>
              </a:lnSpc>
              <a:spcBef>
                <a:spcPct val="0"/>
              </a:spcBef>
            </a:pPr>
          </a:p>
          <a:p>
            <a:pPr algn="l">
              <a:lnSpc>
                <a:spcPts val="4792"/>
              </a:lnSpc>
              <a:spcBef>
                <a:spcPct val="0"/>
              </a:spcBef>
            </a:pPr>
            <a:r>
              <a:rPr lang="en-US" b="true" sz="342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X-Axis:</a:t>
            </a:r>
            <a:r>
              <a:rPr lang="en-US" b="true" sz="342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</a:t>
            </a:r>
            <a:r>
              <a:rPr lang="en-US" b="true" sz="342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ublication Date</a:t>
            </a:r>
          </a:p>
          <a:p>
            <a:pPr algn="l" marL="739012" indent="-369506" lvl="1">
              <a:lnSpc>
                <a:spcPts val="4792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42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Uses the paper’s date property (YYYY-MM-DD)</a:t>
            </a:r>
          </a:p>
          <a:p>
            <a:pPr algn="l" marL="739012" indent="-369506" lvl="1">
              <a:lnSpc>
                <a:spcPts val="4792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42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Rendered as a Plotly date axis (type='date')</a:t>
            </a:r>
          </a:p>
          <a:p>
            <a:pPr algn="l" marL="739012" indent="-369506" lvl="1">
              <a:lnSpc>
                <a:spcPts val="4792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42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Interactive range-slider for easy zoom &amp; pan</a:t>
            </a:r>
          </a:p>
          <a:p>
            <a:pPr algn="l">
              <a:lnSpc>
                <a:spcPts val="3524"/>
              </a:lnSpc>
              <a:spcBef>
                <a:spcPct val="0"/>
              </a:spcBef>
            </a:pPr>
          </a:p>
          <a:p>
            <a:pPr algn="l">
              <a:lnSpc>
                <a:spcPts val="352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2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9903742" cy="13260868"/>
          </a:xfrm>
          <a:custGeom>
            <a:avLst/>
            <a:gdLst/>
            <a:ahLst/>
            <a:cxnLst/>
            <a:rect r="r" b="b" t="t" l="l"/>
            <a:pathLst>
              <a:path h="13260868" w="19903742">
                <a:moveTo>
                  <a:pt x="0" y="0"/>
                </a:moveTo>
                <a:lnTo>
                  <a:pt x="19903742" y="0"/>
                </a:lnTo>
                <a:lnTo>
                  <a:pt x="19903742" y="13260868"/>
                </a:lnTo>
                <a:lnTo>
                  <a:pt x="0" y="13260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36988" y="2677157"/>
            <a:ext cx="412688" cy="535089"/>
          </a:xfrm>
          <a:custGeom>
            <a:avLst/>
            <a:gdLst/>
            <a:ahLst/>
            <a:cxnLst/>
            <a:rect r="r" b="b" t="t" l="l"/>
            <a:pathLst>
              <a:path h="535089" w="412688">
                <a:moveTo>
                  <a:pt x="0" y="0"/>
                </a:moveTo>
                <a:lnTo>
                  <a:pt x="412688" y="0"/>
                </a:lnTo>
                <a:lnTo>
                  <a:pt x="412688" y="535089"/>
                </a:lnTo>
                <a:lnTo>
                  <a:pt x="0" y="535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09245" y="6815919"/>
            <a:ext cx="412688" cy="535089"/>
          </a:xfrm>
          <a:custGeom>
            <a:avLst/>
            <a:gdLst/>
            <a:ahLst/>
            <a:cxnLst/>
            <a:rect r="r" b="b" t="t" l="l"/>
            <a:pathLst>
              <a:path h="535089" w="412688">
                <a:moveTo>
                  <a:pt x="0" y="0"/>
                </a:moveTo>
                <a:lnTo>
                  <a:pt x="412688" y="0"/>
                </a:lnTo>
                <a:lnTo>
                  <a:pt x="412688" y="535090"/>
                </a:lnTo>
                <a:lnTo>
                  <a:pt x="0" y="5350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9398680" y="-1379652"/>
            <a:ext cx="12684834" cy="14992816"/>
          </a:xfrm>
          <a:custGeom>
            <a:avLst/>
            <a:gdLst/>
            <a:ahLst/>
            <a:cxnLst/>
            <a:rect r="r" b="b" t="t" l="l"/>
            <a:pathLst>
              <a:path h="14992816" w="12684834">
                <a:moveTo>
                  <a:pt x="0" y="0"/>
                </a:moveTo>
                <a:lnTo>
                  <a:pt x="12684834" y="0"/>
                </a:lnTo>
                <a:lnTo>
                  <a:pt x="12684834" y="14992816"/>
                </a:lnTo>
                <a:lnTo>
                  <a:pt x="0" y="149928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9667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34636" y="746082"/>
            <a:ext cx="9507622" cy="1066556"/>
            <a:chOff x="0" y="0"/>
            <a:chExt cx="12676830" cy="1422074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17328"/>
              <a:ext cx="12676830" cy="1404747"/>
              <a:chOff x="0" y="0"/>
              <a:chExt cx="2504065" cy="27748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504065" cy="277481"/>
              </a:xfrm>
              <a:custGeom>
                <a:avLst/>
                <a:gdLst/>
                <a:ahLst/>
                <a:cxnLst/>
                <a:rect r="r" b="b" t="t" l="l"/>
                <a:pathLst>
                  <a:path h="277481" w="2504065">
                    <a:moveTo>
                      <a:pt x="0" y="0"/>
                    </a:moveTo>
                    <a:lnTo>
                      <a:pt x="2504065" y="0"/>
                    </a:lnTo>
                    <a:lnTo>
                      <a:pt x="2504065" y="277481"/>
                    </a:lnTo>
                    <a:lnTo>
                      <a:pt x="0" y="277481"/>
                    </a:lnTo>
                    <a:close/>
                  </a:path>
                </a:pathLst>
              </a:custGeom>
              <a:solidFill>
                <a:srgbClr val="D59C6A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2504065" cy="31558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281180" y="-209550"/>
              <a:ext cx="12031536" cy="16316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865"/>
                </a:lnSpc>
              </a:pPr>
              <a:r>
                <a:rPr lang="en-US" sz="7046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Plotting The Nodes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34636" y="2716122"/>
            <a:ext cx="16624664" cy="7220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Y-Axis: Sem</a:t>
            </a: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antic Co</a:t>
            </a: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ordinate</a:t>
            </a:r>
          </a:p>
          <a:p>
            <a:pPr algn="l" marL="582930" indent="-291465" lvl="1">
              <a:lnSpc>
                <a:spcPts val="3779"/>
              </a:lnSpc>
              <a:spcBef>
                <a:spcPct val="0"/>
              </a:spcBef>
              <a:buAutoNum type="arabicPeriod" startAt="1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Embedding</a:t>
            </a:r>
          </a:p>
          <a:p>
            <a:pPr algn="l" marL="1165860" indent="-388620" lvl="2">
              <a:lnSpc>
                <a:spcPts val="3779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Paper text (abstract + keywords) ⇒ SentenceTransformer vectors</a:t>
            </a:r>
          </a:p>
          <a:p>
            <a:pPr algn="l" marL="582930" indent="-291465" lvl="1">
              <a:lnSpc>
                <a:spcPts val="3779"/>
              </a:lnSpc>
              <a:spcBef>
                <a:spcPct val="0"/>
              </a:spcBef>
              <a:buAutoNum type="arabicPeriod" startAt="1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Dimensionality Reduction</a:t>
            </a:r>
          </a:p>
          <a:p>
            <a:pPr algn="l" marL="1165860" indent="-388620" lvl="2">
              <a:lnSpc>
                <a:spcPts val="3779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PCA on all embeddings ⇒ 1st principal component scores</a:t>
            </a:r>
          </a:p>
          <a:p>
            <a:pPr algn="l" marL="582930" indent="-291465" lvl="1">
              <a:lnSpc>
                <a:spcPts val="3779"/>
              </a:lnSpc>
              <a:spcBef>
                <a:spcPct val="0"/>
              </a:spcBef>
              <a:buAutoNum type="arabicPeriod" startAt="1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Scaling to Pixels</a:t>
            </a:r>
          </a:p>
          <a:p>
            <a:pPr algn="l" marL="1165860" indent="-388620" lvl="2">
              <a:lnSpc>
                <a:spcPts val="3779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Min–max normalize scores ⇒ full vertical canvas range</a:t>
            </a:r>
          </a:p>
          <a:p>
            <a:pPr algn="l" marL="582930" indent="-291465" lvl="1">
              <a:lnSpc>
                <a:spcPts val="3779"/>
              </a:lnSpc>
              <a:spcBef>
                <a:spcPct val="0"/>
              </a:spcBef>
              <a:buAutoNum type="arabicPeriod" startAt="1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Jitter</a:t>
            </a:r>
          </a:p>
          <a:p>
            <a:pPr algn="l" marL="1165860" indent="-388620" lvl="2">
              <a:lnSpc>
                <a:spcPts val="3779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Tiny random offset (±3 px) to avoid exact overlap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Node Style</a:t>
            </a:r>
          </a:p>
          <a:p>
            <a:pPr algn="l" marL="582930" indent="-291465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Search Highlight: turns orange if title/author matches search term</a:t>
            </a:r>
          </a:p>
          <a:p>
            <a:pPr algn="l" marL="582930" indent="-291465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Hover: shows title &amp; authors tooltip</a:t>
            </a:r>
          </a:p>
          <a:p>
            <a:pPr algn="l">
              <a:lnSpc>
                <a:spcPts val="4792"/>
              </a:lnSpc>
              <a:spcBef>
                <a:spcPct val="0"/>
              </a:spcBef>
            </a:pPr>
          </a:p>
          <a:p>
            <a:pPr algn="l">
              <a:lnSpc>
                <a:spcPts val="3524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634636" y="1755487"/>
            <a:ext cx="9507622" cy="39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3"/>
              </a:lnSpc>
            </a:pPr>
            <a:r>
              <a:rPr lang="en-US" sz="220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Continued...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2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9903742" cy="13260868"/>
          </a:xfrm>
          <a:custGeom>
            <a:avLst/>
            <a:gdLst/>
            <a:ahLst/>
            <a:cxnLst/>
            <a:rect r="r" b="b" t="t" l="l"/>
            <a:pathLst>
              <a:path h="13260868" w="19903742">
                <a:moveTo>
                  <a:pt x="0" y="0"/>
                </a:moveTo>
                <a:lnTo>
                  <a:pt x="19903742" y="0"/>
                </a:lnTo>
                <a:lnTo>
                  <a:pt x="19903742" y="13260868"/>
                </a:lnTo>
                <a:lnTo>
                  <a:pt x="0" y="13260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36988" y="2677157"/>
            <a:ext cx="412688" cy="535089"/>
          </a:xfrm>
          <a:custGeom>
            <a:avLst/>
            <a:gdLst/>
            <a:ahLst/>
            <a:cxnLst/>
            <a:rect r="r" b="b" t="t" l="l"/>
            <a:pathLst>
              <a:path h="535089" w="412688">
                <a:moveTo>
                  <a:pt x="0" y="0"/>
                </a:moveTo>
                <a:lnTo>
                  <a:pt x="412688" y="0"/>
                </a:lnTo>
                <a:lnTo>
                  <a:pt x="412688" y="535089"/>
                </a:lnTo>
                <a:lnTo>
                  <a:pt x="0" y="535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09245" y="6815919"/>
            <a:ext cx="412688" cy="535089"/>
          </a:xfrm>
          <a:custGeom>
            <a:avLst/>
            <a:gdLst/>
            <a:ahLst/>
            <a:cxnLst/>
            <a:rect r="r" b="b" t="t" l="l"/>
            <a:pathLst>
              <a:path h="535089" w="412688">
                <a:moveTo>
                  <a:pt x="0" y="0"/>
                </a:moveTo>
                <a:lnTo>
                  <a:pt x="412688" y="0"/>
                </a:lnTo>
                <a:lnTo>
                  <a:pt x="412688" y="535090"/>
                </a:lnTo>
                <a:lnTo>
                  <a:pt x="0" y="5350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9398680" y="-1379652"/>
            <a:ext cx="12684834" cy="14992816"/>
          </a:xfrm>
          <a:custGeom>
            <a:avLst/>
            <a:gdLst/>
            <a:ahLst/>
            <a:cxnLst/>
            <a:rect r="r" b="b" t="t" l="l"/>
            <a:pathLst>
              <a:path h="14992816" w="12684834">
                <a:moveTo>
                  <a:pt x="0" y="0"/>
                </a:moveTo>
                <a:lnTo>
                  <a:pt x="12684834" y="0"/>
                </a:lnTo>
                <a:lnTo>
                  <a:pt x="12684834" y="14992816"/>
                </a:lnTo>
                <a:lnTo>
                  <a:pt x="0" y="149928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9667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34636" y="781558"/>
            <a:ext cx="12257031" cy="1066556"/>
            <a:chOff x="0" y="0"/>
            <a:chExt cx="16342707" cy="1422074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17328"/>
              <a:ext cx="16342707" cy="1404747"/>
              <a:chOff x="0" y="0"/>
              <a:chExt cx="3228189" cy="27748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228189" cy="277481"/>
              </a:xfrm>
              <a:custGeom>
                <a:avLst/>
                <a:gdLst/>
                <a:ahLst/>
                <a:cxnLst/>
                <a:rect r="r" b="b" t="t" l="l"/>
                <a:pathLst>
                  <a:path h="277481" w="3228189">
                    <a:moveTo>
                      <a:pt x="0" y="0"/>
                    </a:moveTo>
                    <a:lnTo>
                      <a:pt x="3228189" y="0"/>
                    </a:lnTo>
                    <a:lnTo>
                      <a:pt x="3228189" y="277481"/>
                    </a:lnTo>
                    <a:lnTo>
                      <a:pt x="0" y="277481"/>
                    </a:lnTo>
                    <a:close/>
                  </a:path>
                </a:pathLst>
              </a:custGeom>
              <a:solidFill>
                <a:srgbClr val="D59C6A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3228189" cy="31558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362491" y="-209550"/>
              <a:ext cx="15510808" cy="16316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865"/>
                </a:lnSpc>
              </a:pPr>
              <a:r>
                <a:rPr lang="en-US" sz="7046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Building the Edge Types 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34636" y="2411299"/>
            <a:ext cx="16624664" cy="9601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Text Embed</a:t>
            </a: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ding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SentenceTransformer all-MiniLM-L6-v2 vectors (384 D) for each abstract+keywords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Similarity Computation</a:t>
            </a:r>
          </a:p>
          <a:p>
            <a:pPr algn="l" marL="582930" indent="-291465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</a:t>
            </a: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airwise cosine similarity between all paper embeddings</a:t>
            </a:r>
          </a:p>
          <a:p>
            <a:pPr algn="l" marL="582930" indent="-291465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Retain edges for similarity ≥ threshold (e.g. top 5% of scores) or top K neighbors per node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Edge Weight &amp; Style</a:t>
            </a:r>
          </a:p>
          <a:p>
            <a:pPr algn="l" marL="582930" indent="-291465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Weight = raw cosine similarity (0…1)</a:t>
            </a:r>
          </a:p>
          <a:p>
            <a:pPr algn="l" marL="582930" indent="-291465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Thickness = weight × 12 px (thicker for more similar)</a:t>
            </a:r>
          </a:p>
          <a:p>
            <a:pPr algn="l" marL="582930" indent="-291465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Color = semantic palette (rgba(78,121,167,0.6))</a:t>
            </a:r>
          </a:p>
          <a:p>
            <a:pPr algn="l" marL="582930" indent="-291465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 = solid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Semantic Similarity</a:t>
            </a:r>
          </a:p>
          <a:p>
            <a:pPr algn="l" marL="582930" indent="-291465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Solid blue lines whose thickness grows with cosine similarity, visually clustering papers that share closely related topics or terminology.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>
              <a:lnSpc>
                <a:spcPts val="4792"/>
              </a:lnSpc>
              <a:spcBef>
                <a:spcPct val="0"/>
              </a:spcBef>
            </a:pPr>
          </a:p>
          <a:p>
            <a:pPr algn="l">
              <a:lnSpc>
                <a:spcPts val="3524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009340" y="1934024"/>
            <a:ext cx="9507622" cy="39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3"/>
              </a:lnSpc>
            </a:pPr>
            <a:r>
              <a:rPr lang="en-US" sz="220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Semantic Similarity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2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9903742" cy="13260868"/>
          </a:xfrm>
          <a:custGeom>
            <a:avLst/>
            <a:gdLst/>
            <a:ahLst/>
            <a:cxnLst/>
            <a:rect r="r" b="b" t="t" l="l"/>
            <a:pathLst>
              <a:path h="13260868" w="19903742">
                <a:moveTo>
                  <a:pt x="0" y="0"/>
                </a:moveTo>
                <a:lnTo>
                  <a:pt x="19903742" y="0"/>
                </a:lnTo>
                <a:lnTo>
                  <a:pt x="19903742" y="13260868"/>
                </a:lnTo>
                <a:lnTo>
                  <a:pt x="0" y="13260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36988" y="2677157"/>
            <a:ext cx="412688" cy="535089"/>
          </a:xfrm>
          <a:custGeom>
            <a:avLst/>
            <a:gdLst/>
            <a:ahLst/>
            <a:cxnLst/>
            <a:rect r="r" b="b" t="t" l="l"/>
            <a:pathLst>
              <a:path h="535089" w="412688">
                <a:moveTo>
                  <a:pt x="0" y="0"/>
                </a:moveTo>
                <a:lnTo>
                  <a:pt x="412688" y="0"/>
                </a:lnTo>
                <a:lnTo>
                  <a:pt x="412688" y="535089"/>
                </a:lnTo>
                <a:lnTo>
                  <a:pt x="0" y="535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09245" y="6815919"/>
            <a:ext cx="412688" cy="535089"/>
          </a:xfrm>
          <a:custGeom>
            <a:avLst/>
            <a:gdLst/>
            <a:ahLst/>
            <a:cxnLst/>
            <a:rect r="r" b="b" t="t" l="l"/>
            <a:pathLst>
              <a:path h="535089" w="412688">
                <a:moveTo>
                  <a:pt x="0" y="0"/>
                </a:moveTo>
                <a:lnTo>
                  <a:pt x="412688" y="0"/>
                </a:lnTo>
                <a:lnTo>
                  <a:pt x="412688" y="535090"/>
                </a:lnTo>
                <a:lnTo>
                  <a:pt x="0" y="5350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9398680" y="-1379652"/>
            <a:ext cx="12684834" cy="14992816"/>
          </a:xfrm>
          <a:custGeom>
            <a:avLst/>
            <a:gdLst/>
            <a:ahLst/>
            <a:cxnLst/>
            <a:rect r="r" b="b" t="t" l="l"/>
            <a:pathLst>
              <a:path h="14992816" w="12684834">
                <a:moveTo>
                  <a:pt x="0" y="0"/>
                </a:moveTo>
                <a:lnTo>
                  <a:pt x="12684834" y="0"/>
                </a:lnTo>
                <a:lnTo>
                  <a:pt x="12684834" y="14992816"/>
                </a:lnTo>
                <a:lnTo>
                  <a:pt x="0" y="149928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9667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34636" y="781558"/>
            <a:ext cx="12257031" cy="1066556"/>
            <a:chOff x="0" y="0"/>
            <a:chExt cx="16342707" cy="1422074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17328"/>
              <a:ext cx="16342707" cy="1404747"/>
              <a:chOff x="0" y="0"/>
              <a:chExt cx="3228189" cy="27748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228189" cy="277481"/>
              </a:xfrm>
              <a:custGeom>
                <a:avLst/>
                <a:gdLst/>
                <a:ahLst/>
                <a:cxnLst/>
                <a:rect r="r" b="b" t="t" l="l"/>
                <a:pathLst>
                  <a:path h="277481" w="3228189">
                    <a:moveTo>
                      <a:pt x="0" y="0"/>
                    </a:moveTo>
                    <a:lnTo>
                      <a:pt x="3228189" y="0"/>
                    </a:lnTo>
                    <a:lnTo>
                      <a:pt x="3228189" y="277481"/>
                    </a:lnTo>
                    <a:lnTo>
                      <a:pt x="0" y="277481"/>
                    </a:lnTo>
                    <a:close/>
                  </a:path>
                </a:pathLst>
              </a:custGeom>
              <a:solidFill>
                <a:srgbClr val="D59C6A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3228189" cy="31558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362491" y="-209550"/>
              <a:ext cx="15510808" cy="16316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865"/>
                </a:lnSpc>
              </a:pPr>
              <a:r>
                <a:rPr lang="en-US" sz="7046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Building the Edge Types 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34636" y="2954247"/>
            <a:ext cx="16624664" cy="8172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Bibliographic Coupl</a:t>
            </a: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ing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Extrac</a:t>
            </a: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 each paper’s reference list from its JSON metadata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every paper pair, count common citations ⇒ shared-ref weight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Edge We</a:t>
            </a: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ight &amp; Style</a:t>
            </a:r>
          </a:p>
          <a:p>
            <a:pPr algn="l" marL="582930" indent="-291465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Weight = number of shared references (integer ≥1)</a:t>
            </a:r>
          </a:p>
          <a:p>
            <a:pPr algn="l" marL="582930" indent="-291465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Thickness = max(2 px, weight × 4 px)</a:t>
            </a:r>
          </a:p>
          <a:p>
            <a:pPr algn="l" marL="582930" indent="-291465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Color = shared-ref palette (rgba(227,119,194,0.6))</a:t>
            </a:r>
          </a:p>
          <a:p>
            <a:pPr algn="l" marL="582930" indent="-291465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 = dotted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 representation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Dotted pink lines scaled by the number of common citations, indicating pairs of papers that draw on the same bibliography and hinting at methodological or theoretical overlap.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>
              <a:lnSpc>
                <a:spcPts val="4792"/>
              </a:lnSpc>
              <a:spcBef>
                <a:spcPct val="0"/>
              </a:spcBef>
            </a:pPr>
          </a:p>
          <a:p>
            <a:pPr algn="l">
              <a:lnSpc>
                <a:spcPts val="3524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934024"/>
            <a:ext cx="11862967" cy="39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3"/>
              </a:lnSpc>
            </a:pPr>
            <a:r>
              <a:rPr lang="en-US" sz="220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Shared References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2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9903742" cy="13260868"/>
          </a:xfrm>
          <a:custGeom>
            <a:avLst/>
            <a:gdLst/>
            <a:ahLst/>
            <a:cxnLst/>
            <a:rect r="r" b="b" t="t" l="l"/>
            <a:pathLst>
              <a:path h="13260868" w="19903742">
                <a:moveTo>
                  <a:pt x="0" y="0"/>
                </a:moveTo>
                <a:lnTo>
                  <a:pt x="19903742" y="0"/>
                </a:lnTo>
                <a:lnTo>
                  <a:pt x="19903742" y="13260868"/>
                </a:lnTo>
                <a:lnTo>
                  <a:pt x="0" y="13260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36988" y="2677157"/>
            <a:ext cx="412688" cy="535089"/>
          </a:xfrm>
          <a:custGeom>
            <a:avLst/>
            <a:gdLst/>
            <a:ahLst/>
            <a:cxnLst/>
            <a:rect r="r" b="b" t="t" l="l"/>
            <a:pathLst>
              <a:path h="535089" w="412688">
                <a:moveTo>
                  <a:pt x="0" y="0"/>
                </a:moveTo>
                <a:lnTo>
                  <a:pt x="412688" y="0"/>
                </a:lnTo>
                <a:lnTo>
                  <a:pt x="412688" y="535089"/>
                </a:lnTo>
                <a:lnTo>
                  <a:pt x="0" y="535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09245" y="6815919"/>
            <a:ext cx="412688" cy="535089"/>
          </a:xfrm>
          <a:custGeom>
            <a:avLst/>
            <a:gdLst/>
            <a:ahLst/>
            <a:cxnLst/>
            <a:rect r="r" b="b" t="t" l="l"/>
            <a:pathLst>
              <a:path h="535089" w="412688">
                <a:moveTo>
                  <a:pt x="0" y="0"/>
                </a:moveTo>
                <a:lnTo>
                  <a:pt x="412688" y="0"/>
                </a:lnTo>
                <a:lnTo>
                  <a:pt x="412688" y="535090"/>
                </a:lnTo>
                <a:lnTo>
                  <a:pt x="0" y="5350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9398680" y="-1379652"/>
            <a:ext cx="12684834" cy="14992816"/>
          </a:xfrm>
          <a:custGeom>
            <a:avLst/>
            <a:gdLst/>
            <a:ahLst/>
            <a:cxnLst/>
            <a:rect r="r" b="b" t="t" l="l"/>
            <a:pathLst>
              <a:path h="14992816" w="12684834">
                <a:moveTo>
                  <a:pt x="0" y="0"/>
                </a:moveTo>
                <a:lnTo>
                  <a:pt x="12684834" y="0"/>
                </a:lnTo>
                <a:lnTo>
                  <a:pt x="12684834" y="14992816"/>
                </a:lnTo>
                <a:lnTo>
                  <a:pt x="0" y="149928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9667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34636" y="781558"/>
            <a:ext cx="12257031" cy="1066556"/>
            <a:chOff x="0" y="0"/>
            <a:chExt cx="16342707" cy="1422074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17328"/>
              <a:ext cx="16342707" cy="1404747"/>
              <a:chOff x="0" y="0"/>
              <a:chExt cx="3228189" cy="27748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228189" cy="277481"/>
              </a:xfrm>
              <a:custGeom>
                <a:avLst/>
                <a:gdLst/>
                <a:ahLst/>
                <a:cxnLst/>
                <a:rect r="r" b="b" t="t" l="l"/>
                <a:pathLst>
                  <a:path h="277481" w="3228189">
                    <a:moveTo>
                      <a:pt x="0" y="0"/>
                    </a:moveTo>
                    <a:lnTo>
                      <a:pt x="3228189" y="0"/>
                    </a:lnTo>
                    <a:lnTo>
                      <a:pt x="3228189" y="277481"/>
                    </a:lnTo>
                    <a:lnTo>
                      <a:pt x="0" y="277481"/>
                    </a:lnTo>
                    <a:close/>
                  </a:path>
                </a:pathLst>
              </a:custGeom>
              <a:solidFill>
                <a:srgbClr val="D59C6A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3228189" cy="31558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362491" y="-209550"/>
              <a:ext cx="15510808" cy="16316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865"/>
                </a:lnSpc>
              </a:pPr>
              <a:r>
                <a:rPr lang="en-US" sz="7046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Building the Edge Types 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34636" y="2887551"/>
            <a:ext cx="16624664" cy="7696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Shared Authorship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any </a:t>
            </a: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two papers, if they have at least one identical author name, we draw an edge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Edge We</a:t>
            </a: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ight &amp; Style</a:t>
            </a:r>
          </a:p>
          <a:p>
            <a:pPr algn="l" marL="582930" indent="-291465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Weight = 1 (all author‐link edges are equal)</a:t>
            </a:r>
          </a:p>
          <a:p>
            <a:pPr algn="l" marL="582930" indent="-291465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Thickness = 1 px</a:t>
            </a:r>
          </a:p>
          <a:p>
            <a:pPr algn="l" marL="582930" indent="-291465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Color = lineage palette (rgba(214,39,40,0.6))</a:t>
            </a:r>
          </a:p>
          <a:p>
            <a:pPr algn="l" marL="582930" indent="-291465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 = dashed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Author Links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Dashed red lines of constant width, marking papers with an Indentical author. Helps us visually understand areas of work.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>
              <a:lnSpc>
                <a:spcPts val="4792"/>
              </a:lnSpc>
              <a:spcBef>
                <a:spcPct val="0"/>
              </a:spcBef>
            </a:pPr>
          </a:p>
          <a:p>
            <a:pPr algn="l">
              <a:lnSpc>
                <a:spcPts val="3524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038285"/>
            <a:ext cx="11862967" cy="39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3"/>
              </a:lnSpc>
            </a:pPr>
            <a:r>
              <a:rPr lang="en-US" sz="220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Author Lineage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2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9903742" cy="13260868"/>
          </a:xfrm>
          <a:custGeom>
            <a:avLst/>
            <a:gdLst/>
            <a:ahLst/>
            <a:cxnLst/>
            <a:rect r="r" b="b" t="t" l="l"/>
            <a:pathLst>
              <a:path h="13260868" w="19903742">
                <a:moveTo>
                  <a:pt x="0" y="0"/>
                </a:moveTo>
                <a:lnTo>
                  <a:pt x="19903742" y="0"/>
                </a:lnTo>
                <a:lnTo>
                  <a:pt x="19903742" y="13260868"/>
                </a:lnTo>
                <a:lnTo>
                  <a:pt x="0" y="13260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36988" y="2677157"/>
            <a:ext cx="412688" cy="535089"/>
          </a:xfrm>
          <a:custGeom>
            <a:avLst/>
            <a:gdLst/>
            <a:ahLst/>
            <a:cxnLst/>
            <a:rect r="r" b="b" t="t" l="l"/>
            <a:pathLst>
              <a:path h="535089" w="412688">
                <a:moveTo>
                  <a:pt x="0" y="0"/>
                </a:moveTo>
                <a:lnTo>
                  <a:pt x="412688" y="0"/>
                </a:lnTo>
                <a:lnTo>
                  <a:pt x="412688" y="535089"/>
                </a:lnTo>
                <a:lnTo>
                  <a:pt x="0" y="535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09245" y="6815919"/>
            <a:ext cx="412688" cy="535089"/>
          </a:xfrm>
          <a:custGeom>
            <a:avLst/>
            <a:gdLst/>
            <a:ahLst/>
            <a:cxnLst/>
            <a:rect r="r" b="b" t="t" l="l"/>
            <a:pathLst>
              <a:path h="535089" w="412688">
                <a:moveTo>
                  <a:pt x="0" y="0"/>
                </a:moveTo>
                <a:lnTo>
                  <a:pt x="412688" y="0"/>
                </a:lnTo>
                <a:lnTo>
                  <a:pt x="412688" y="535090"/>
                </a:lnTo>
                <a:lnTo>
                  <a:pt x="0" y="5350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34636" y="746082"/>
            <a:ext cx="7254881" cy="1066556"/>
            <a:chOff x="0" y="0"/>
            <a:chExt cx="9673175" cy="142207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17328"/>
              <a:ext cx="9673175" cy="1404747"/>
              <a:chOff x="0" y="0"/>
              <a:chExt cx="1910751" cy="27748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910751" cy="277481"/>
              </a:xfrm>
              <a:custGeom>
                <a:avLst/>
                <a:gdLst/>
                <a:ahLst/>
                <a:cxnLst/>
                <a:rect r="r" b="b" t="t" l="l"/>
                <a:pathLst>
                  <a:path h="277481" w="1910751">
                    <a:moveTo>
                      <a:pt x="0" y="0"/>
                    </a:moveTo>
                    <a:lnTo>
                      <a:pt x="1910751" y="0"/>
                    </a:lnTo>
                    <a:lnTo>
                      <a:pt x="1910751" y="277481"/>
                    </a:lnTo>
                    <a:lnTo>
                      <a:pt x="0" y="277481"/>
                    </a:lnTo>
                    <a:close/>
                  </a:path>
                </a:pathLst>
              </a:custGeom>
              <a:solidFill>
                <a:srgbClr val="D59C6A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1910751" cy="31558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214557" y="-209550"/>
              <a:ext cx="9180777" cy="16316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865"/>
                </a:lnSpc>
              </a:pPr>
              <a:r>
                <a:rPr lang="en-US" sz="7046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UI Snapshots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34636" y="2452684"/>
            <a:ext cx="5683163" cy="5102070"/>
          </a:xfrm>
          <a:custGeom>
            <a:avLst/>
            <a:gdLst/>
            <a:ahLst/>
            <a:cxnLst/>
            <a:rect r="r" b="b" t="t" l="l"/>
            <a:pathLst>
              <a:path h="5102070" w="5683163">
                <a:moveTo>
                  <a:pt x="0" y="0"/>
                </a:moveTo>
                <a:lnTo>
                  <a:pt x="5683163" y="0"/>
                </a:lnTo>
                <a:lnTo>
                  <a:pt x="5683163" y="5102069"/>
                </a:lnTo>
                <a:lnTo>
                  <a:pt x="0" y="51020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032" r="-56943" b="-1919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725219" y="2452684"/>
            <a:ext cx="10179851" cy="3602101"/>
          </a:xfrm>
          <a:custGeom>
            <a:avLst/>
            <a:gdLst/>
            <a:ahLst/>
            <a:cxnLst/>
            <a:rect r="r" b="b" t="t" l="l"/>
            <a:pathLst>
              <a:path h="3602101" w="10179851">
                <a:moveTo>
                  <a:pt x="0" y="0"/>
                </a:moveTo>
                <a:lnTo>
                  <a:pt x="10179851" y="0"/>
                </a:lnTo>
                <a:lnTo>
                  <a:pt x="10179851" y="3602101"/>
                </a:lnTo>
                <a:lnTo>
                  <a:pt x="0" y="36021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34636" y="7743561"/>
            <a:ext cx="5683163" cy="1001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9"/>
              </a:lnSpc>
              <a:spcBef>
                <a:spcPct val="0"/>
              </a:spcBef>
            </a:pPr>
            <a:r>
              <a:rPr lang="en-US" b="true" sz="2928">
                <a:solidFill>
                  <a:srgbClr val="FDFDF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Radio Buttons to toggle between edge types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25219" y="5997635"/>
            <a:ext cx="10179851" cy="4611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2"/>
              </a:lnSpc>
            </a:pPr>
          </a:p>
          <a:p>
            <a:pPr algn="l">
              <a:lnSpc>
                <a:spcPts val="4102"/>
              </a:lnSpc>
            </a:pPr>
            <a:r>
              <a:rPr lang="en-US" sz="293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Search: highlights matching nodes in orange (all partial matches or a single exact match</a:t>
            </a:r>
          </a:p>
          <a:p>
            <a:pPr algn="l">
              <a:lnSpc>
                <a:spcPts val="4102"/>
              </a:lnSpc>
            </a:pPr>
          </a:p>
          <a:p>
            <a:pPr algn="l">
              <a:lnSpc>
                <a:spcPts val="4102"/>
              </a:lnSpc>
            </a:pPr>
            <a:r>
              <a:rPr lang="en-US" sz="293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Reset View: clears edges, showing only nodes</a:t>
            </a:r>
          </a:p>
          <a:p>
            <a:pPr algn="l">
              <a:lnSpc>
                <a:spcPts val="4102"/>
              </a:lnSpc>
            </a:pPr>
          </a:p>
          <a:p>
            <a:pPr algn="l">
              <a:lnSpc>
                <a:spcPts val="4102"/>
              </a:lnSpc>
            </a:pPr>
            <a:r>
              <a:rPr lang="en-US" sz="293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Show All: displays every edge (and its nodes) of the chosen type</a:t>
            </a:r>
          </a:p>
          <a:p>
            <a:pPr algn="ctr">
              <a:lnSpc>
                <a:spcPts val="4102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2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9903742" cy="13260868"/>
          </a:xfrm>
          <a:custGeom>
            <a:avLst/>
            <a:gdLst/>
            <a:ahLst/>
            <a:cxnLst/>
            <a:rect r="r" b="b" t="t" l="l"/>
            <a:pathLst>
              <a:path h="13260868" w="19903742">
                <a:moveTo>
                  <a:pt x="0" y="0"/>
                </a:moveTo>
                <a:lnTo>
                  <a:pt x="19903742" y="0"/>
                </a:lnTo>
                <a:lnTo>
                  <a:pt x="19903742" y="13260868"/>
                </a:lnTo>
                <a:lnTo>
                  <a:pt x="0" y="13260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36988" y="2677157"/>
            <a:ext cx="412688" cy="535089"/>
          </a:xfrm>
          <a:custGeom>
            <a:avLst/>
            <a:gdLst/>
            <a:ahLst/>
            <a:cxnLst/>
            <a:rect r="r" b="b" t="t" l="l"/>
            <a:pathLst>
              <a:path h="535089" w="412688">
                <a:moveTo>
                  <a:pt x="0" y="0"/>
                </a:moveTo>
                <a:lnTo>
                  <a:pt x="412688" y="0"/>
                </a:lnTo>
                <a:lnTo>
                  <a:pt x="412688" y="535089"/>
                </a:lnTo>
                <a:lnTo>
                  <a:pt x="0" y="535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09245" y="6815919"/>
            <a:ext cx="412688" cy="535089"/>
          </a:xfrm>
          <a:custGeom>
            <a:avLst/>
            <a:gdLst/>
            <a:ahLst/>
            <a:cxnLst/>
            <a:rect r="r" b="b" t="t" l="l"/>
            <a:pathLst>
              <a:path h="535089" w="412688">
                <a:moveTo>
                  <a:pt x="0" y="0"/>
                </a:moveTo>
                <a:lnTo>
                  <a:pt x="412688" y="0"/>
                </a:lnTo>
                <a:lnTo>
                  <a:pt x="412688" y="535090"/>
                </a:lnTo>
                <a:lnTo>
                  <a:pt x="0" y="5350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34636" y="746082"/>
            <a:ext cx="7254881" cy="1066556"/>
            <a:chOff x="0" y="0"/>
            <a:chExt cx="9673175" cy="142207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17328"/>
              <a:ext cx="9673175" cy="1404747"/>
              <a:chOff x="0" y="0"/>
              <a:chExt cx="1910751" cy="27748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910751" cy="277481"/>
              </a:xfrm>
              <a:custGeom>
                <a:avLst/>
                <a:gdLst/>
                <a:ahLst/>
                <a:cxnLst/>
                <a:rect r="r" b="b" t="t" l="l"/>
                <a:pathLst>
                  <a:path h="277481" w="1910751">
                    <a:moveTo>
                      <a:pt x="0" y="0"/>
                    </a:moveTo>
                    <a:lnTo>
                      <a:pt x="1910751" y="0"/>
                    </a:lnTo>
                    <a:lnTo>
                      <a:pt x="1910751" y="277481"/>
                    </a:lnTo>
                    <a:lnTo>
                      <a:pt x="0" y="277481"/>
                    </a:lnTo>
                    <a:close/>
                  </a:path>
                </a:pathLst>
              </a:custGeom>
              <a:solidFill>
                <a:srgbClr val="D59C6A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1910751" cy="31558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214557" y="-209550"/>
              <a:ext cx="9180777" cy="16316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865"/>
                </a:lnSpc>
              </a:pPr>
              <a:r>
                <a:rPr lang="en-US" sz="7046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UI Snapshots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4685383" y="2816171"/>
            <a:ext cx="8917234" cy="5796202"/>
          </a:xfrm>
          <a:custGeom>
            <a:avLst/>
            <a:gdLst/>
            <a:ahLst/>
            <a:cxnLst/>
            <a:rect r="r" b="b" t="t" l="l"/>
            <a:pathLst>
              <a:path h="5796202" w="8917234">
                <a:moveTo>
                  <a:pt x="0" y="0"/>
                </a:moveTo>
                <a:lnTo>
                  <a:pt x="8917234" y="0"/>
                </a:lnTo>
                <a:lnTo>
                  <a:pt x="8917234" y="5796202"/>
                </a:lnTo>
                <a:lnTo>
                  <a:pt x="0" y="57962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34636" y="1823009"/>
            <a:ext cx="7254881" cy="78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3"/>
              </a:lnSpc>
            </a:pPr>
            <a:r>
              <a:rPr lang="en-US" sz="220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Search Functionality Demonstration(Orange Node Represent Matches)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DAGmr4xb2SE</dc:identifier>
  <dcterms:modified xsi:type="dcterms:W3CDTF">2011-08-01T06:04:30Z</dcterms:modified>
  <cp:revision>1</cp:revision>
  <dc:title>INTRODUCTION</dc:title>
</cp:coreProperties>
</file>