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816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  <p15:guide id="7" orient="horz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A56"/>
    <a:srgbClr val="32C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3" y="41"/>
      </p:cViewPr>
      <p:guideLst>
        <p:guide orient="horz" pos="2160"/>
        <p:guide pos="288"/>
        <p:guide pos="7392"/>
        <p:guide orient="horz" pos="816"/>
        <p:guide orient="horz" pos="936"/>
        <p:guide orient="horz" pos="3840"/>
        <p:guide orient="horz"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0814-E5E2-4718-A45E-6294863DB44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AD66-9271-48EA-93F9-D030EDF6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7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033C4-CAC7-4822-AA95-A07AA950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0264C2-F66A-422A-93A0-73F282B27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4C3C07-1378-43A6-9B1E-969A8D83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E0FF53-CDAF-42CB-A0D8-5D2E11E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070C45-0891-45A1-AE39-AD5DBF6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6B0E61-30FA-429A-907F-992ED8A496E6}"/>
              </a:ext>
            </a:extLst>
          </p:cNvPr>
          <p:cNvSpPr/>
          <p:nvPr userDrawn="1"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84DAD5A-DAD9-4A2E-861D-A6EE6D6D1BED}"/>
              </a:ext>
            </a:extLst>
          </p:cNvPr>
          <p:cNvSpPr/>
          <p:nvPr userDrawn="1"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7998B-7731-49D8-A9F9-F7E064FB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6089C3-7B5C-4BF4-9878-811D6C7A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FA33A5-5C3F-4F36-9092-B585E76A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5AE53F-C57A-424C-9549-3D52DE3B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590E89-4759-42E2-AA0A-5868B09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A038233-0E5B-4829-B64E-18793C05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E8370C-F03C-478A-8811-D7A8BAF80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16EC5E-9C6E-4AD7-AECF-5D96991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DD75F6-3848-4A49-A76A-617B67A7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EF0487-F3EE-44AB-8598-6528F125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5CF1F-047A-41FA-A505-7BDF9D81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C19712-DA87-4190-9897-BDE23CD5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>
            <a:lvl1pPr marL="2286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400"/>
            </a:lvl1pPr>
            <a:lvl2pPr marL="6858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000"/>
            </a:lvl2pPr>
            <a:lvl3pPr marL="11430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800"/>
            </a:lvl3pPr>
            <a:lvl4pPr marL="16002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4pPr>
            <a:lvl5pPr marL="20574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38A4C-CAF4-4AC8-BC96-979A5023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426400-71B2-43FB-B52F-6BEB216A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4CB8DF-B17D-49D6-BBFB-081D423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232058-3A69-4EED-A95C-8CE3E468D5F4}"/>
              </a:ext>
            </a:extLst>
          </p:cNvPr>
          <p:cNvSpPr/>
          <p:nvPr userDrawn="1"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5008D89-ED37-434B-A2F2-03E250E5C800}"/>
              </a:ext>
            </a:extLst>
          </p:cNvPr>
          <p:cNvSpPr/>
          <p:nvPr userDrawn="1"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804784-5D3D-4A89-9743-016545F7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9FE6E4-8F7E-4D2D-9A31-09FE0FFC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74F94F-146F-4254-9683-A237849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C07125-5D2D-47F9-B1DF-2FEC4F8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31DCF-EA37-44D9-ABB6-4E736C8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1EE8B-070E-4F48-84E7-FDD9B944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19EB8-DA43-43BE-8362-2CBF31B5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A62796-9DEE-4719-8FA1-54192A3F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3B5666-12FF-4D81-8CCD-7EE1BDF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AA7C3E-C4DA-4E7B-B8D4-A96FC8E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A471A7-8681-4C73-88C4-F443770B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F9E85A-7FBC-45B1-A6ED-961B4C0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75D2F0-F8F8-471A-A431-2FB79258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D3F63-23FB-41EB-9F6C-17215C96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0460AB-0E9A-43C7-B8E1-916D1DB9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58988A-B3E7-402B-923D-283C29CB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A452A8-34EA-412E-8561-F2FBD0F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8D27615-022C-4CF8-843B-3D51D62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E85BA90-ABE5-491C-9B80-5D90EF4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A6CFB4-568A-4E86-890A-7F512357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7B4AB5-BCD9-4C04-9E53-88E45F5C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0B0CDA4-F48E-45AE-B835-157CD2F7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A87577-B7F5-4D72-B8BA-65045D4F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5E35A1A-9AFB-4F3B-ACCE-DFFEC44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A5E2B9C-CBAE-402D-866B-1CC016EF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A4A987-F9BF-47C6-B4A3-AFE7A4ED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AD0EB-1914-43D0-B2D5-AD0EA3A0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EF5E38-34C5-4C35-9447-5F76DF3E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800DC3-964C-4027-96DF-A5F78D99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2A63E5-6A42-4E9A-BB01-4FEBBC7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2D0F8E-FBB1-4BAF-9210-188B1E49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F83150-92D6-43D7-864C-7AB4567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E1B0C-FA5B-406F-870D-E4DE531C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ECF2128-7920-4FFE-8651-293FB36F2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988870-5E54-4530-8B49-5D96D259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E834D9C-CFDB-496A-A4BB-3A79047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19AB2A-0EA1-4530-912C-5B3A2189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657525F-775C-438F-8FFC-7A7D7244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F5BB619-FF4E-4C76-A3C9-AF7CD0C2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7687A5-8FFA-4BBB-9F6D-795BBE76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46AA2E-4254-494F-87C7-9D7F8791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CE26-4923-44E9-BA00-361998D10B2A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4DB9F3-F5E8-49F8-86E9-4E9C13FB4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2CD23F-08E4-4D8A-BD41-1E307E39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2994-DF02-4513-92E6-D03C7EC8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CB74392-F7C9-4F7E-86DE-AD52DDF06918}"/>
              </a:ext>
            </a:extLst>
          </p:cNvPr>
          <p:cNvSpPr/>
          <p:nvPr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1519CA8-8A5A-4D49-A151-0BD7078AB6EC}"/>
              </a:ext>
            </a:extLst>
          </p:cNvPr>
          <p:cNvSpPr/>
          <p:nvPr/>
        </p:nvSpPr>
        <p:spPr>
          <a:xfrm>
            <a:off x="701677" y="1609272"/>
            <a:ext cx="8674552" cy="45974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0339D053-866F-4731-B632-DC46A5ECC021}"/>
              </a:ext>
            </a:extLst>
          </p:cNvPr>
          <p:cNvGrpSpPr/>
          <p:nvPr/>
        </p:nvGrpSpPr>
        <p:grpSpPr>
          <a:xfrm>
            <a:off x="1703931" y="2610266"/>
            <a:ext cx="6670045" cy="2359963"/>
            <a:chOff x="2183669" y="2162718"/>
            <a:chExt cx="6670045" cy="2359963"/>
          </a:xfrm>
        </p:grpSpPr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D4B6C2A4-F7C3-423E-B3AD-C8D35FC9D4A6}"/>
                </a:ext>
              </a:extLst>
            </p:cNvPr>
            <p:cNvGrpSpPr/>
            <p:nvPr/>
          </p:nvGrpSpPr>
          <p:grpSpPr>
            <a:xfrm>
              <a:off x="2183669" y="2674329"/>
              <a:ext cx="6670045" cy="1848352"/>
              <a:chOff x="2183669" y="2245202"/>
              <a:chExt cx="6670045" cy="1848352"/>
            </a:xfrm>
          </p:grpSpPr>
          <p:sp>
            <p:nvSpPr>
              <p:cNvPr id="12" name="Title 1">
                <a:extLst>
                  <a:ext uri="{FF2B5EF4-FFF2-40B4-BE49-F238E27FC236}">
                    <a16:creationId xmlns="" xmlns:a16="http://schemas.microsoft.com/office/drawing/2014/main" id="{932B5CB1-07A0-4139-8E76-CE5C56D112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3670" y="2245202"/>
                <a:ext cx="6670044" cy="1336200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800" b="1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Boston Consulting Group </a:t>
                </a:r>
              </a:p>
              <a:p>
                <a:pPr algn="l"/>
                <a:r>
                  <a:rPr lang="en-US" sz="4800" b="1" dirty="0" smtClean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Market Analysis:</a:t>
                </a:r>
                <a:endParaRPr lang="en-US" sz="4800" b="1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" name="Subtitle 2">
                <a:extLst>
                  <a:ext uri="{FF2B5EF4-FFF2-40B4-BE49-F238E27FC236}">
                    <a16:creationId xmlns="" xmlns:a16="http://schemas.microsoft.com/office/drawing/2014/main" id="{728EFE25-5E18-4943-BD47-1D63DED1B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3669" y="3844255"/>
                <a:ext cx="6670044" cy="2492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dirty="0"/>
                  <a:t>Key insights from consumer survey defines our target market </a:t>
                </a:r>
                <a:endParaRPr lang="en-US" sz="1800" b="1" dirty="0">
                  <a:solidFill>
                    <a:schemeClr val="bg1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750A713-47C4-48DE-B3AF-AAE0AAFAC803}"/>
                </a:ext>
              </a:extLst>
            </p:cNvPr>
            <p:cNvGrpSpPr/>
            <p:nvPr/>
          </p:nvGrpSpPr>
          <p:grpSpPr>
            <a:xfrm>
              <a:off x="2308704" y="2162718"/>
              <a:ext cx="2015459" cy="332399"/>
              <a:chOff x="9501172" y="5413447"/>
              <a:chExt cx="2015459" cy="332399"/>
            </a:xfrm>
          </p:grpSpPr>
          <p:sp>
            <p:nvSpPr>
              <p:cNvPr id="26" name="Subtitle 63">
                <a:extLst>
                  <a:ext uri="{FF2B5EF4-FFF2-40B4-BE49-F238E27FC236}">
                    <a16:creationId xmlns="" xmlns:a16="http://schemas.microsoft.com/office/drawing/2014/main" id="{5B31A13B-8223-494D-B551-3F352072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47803" y="5413447"/>
                <a:ext cx="868828" cy="31854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Presented by:</a:t>
                </a:r>
                <a:r>
                  <a:rPr lang="en-US" sz="12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1200" i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Ilkin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Namazli</a:t>
                </a: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53017232-B965-464C-95D9-3E6D043D7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957" y="5422365"/>
                <a:ext cx="0" cy="323481"/>
              </a:xfrm>
              <a:prstGeom prst="line">
                <a:avLst/>
              </a:prstGeom>
              <a:ln>
                <a:solidFill>
                  <a:srgbClr val="32C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Subtitle 63">
                <a:extLst>
                  <a:ext uri="{FF2B5EF4-FFF2-40B4-BE49-F238E27FC236}">
                    <a16:creationId xmlns="" xmlns:a16="http://schemas.microsoft.com/office/drawing/2014/main" id="{730A70A6-9BBA-4B94-A6B3-82EFE30B3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1172" y="5448073"/>
                <a:ext cx="714940" cy="249299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8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US" sz="18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Slides</a:t>
                </a:r>
                <a:endParaRPr lang="en-US" sz="1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00E2482-B38C-45B0-AB0B-DD79AEEBBE7B}"/>
              </a:ext>
            </a:extLst>
          </p:cNvPr>
          <p:cNvGrpSpPr/>
          <p:nvPr/>
        </p:nvGrpSpPr>
        <p:grpSpPr>
          <a:xfrm>
            <a:off x="1398364" y="2351315"/>
            <a:ext cx="7281180" cy="3171372"/>
            <a:chOff x="1471702" y="2413137"/>
            <a:chExt cx="7134503" cy="3047727"/>
          </a:xfrm>
        </p:grpSpPr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CF9B9C9C-C961-4A02-951F-68FA7326A0B3}"/>
                </a:ext>
              </a:extLst>
            </p:cNvPr>
            <p:cNvGrpSpPr/>
            <p:nvPr/>
          </p:nvGrpSpPr>
          <p:grpSpPr>
            <a:xfrm>
              <a:off x="1471702" y="2413137"/>
              <a:ext cx="2538664" cy="525565"/>
              <a:chOff x="5921829" y="2844800"/>
              <a:chExt cx="3487198" cy="5842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F4EA0D06-9F76-4A51-A86E-8E01D2D476EB}"/>
                  </a:ext>
                </a:extLst>
              </p:cNvPr>
              <p:cNvCxnSpPr/>
              <p:nvPr/>
            </p:nvCxnSpPr>
            <p:spPr>
              <a:xfrm>
                <a:off x="5921829" y="2844800"/>
                <a:ext cx="0" cy="5842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D881CE3B-C600-4348-B625-559EA9262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1829" y="2844800"/>
                <a:ext cx="34871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931FB573-E882-4C9A-9679-915F6322F9E7}"/>
                </a:ext>
              </a:extLst>
            </p:cNvPr>
            <p:cNvGrpSpPr/>
            <p:nvPr/>
          </p:nvGrpSpPr>
          <p:grpSpPr>
            <a:xfrm rot="10800000">
              <a:off x="4010366" y="4935299"/>
              <a:ext cx="4595839" cy="525565"/>
              <a:chOff x="5921829" y="2844800"/>
              <a:chExt cx="6313006" cy="58420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05A0DC6F-C8C0-419A-A43B-0779B2EC0234}"/>
                  </a:ext>
                </a:extLst>
              </p:cNvPr>
              <p:cNvCxnSpPr/>
              <p:nvPr/>
            </p:nvCxnSpPr>
            <p:spPr>
              <a:xfrm>
                <a:off x="5921829" y="2844800"/>
                <a:ext cx="0" cy="5842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42A35341-A07E-4658-AAD7-B2156BA23C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921829" y="2844800"/>
                <a:ext cx="631300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2A1814BC-FA36-4EEF-ADC0-44992E046556}"/>
              </a:ext>
            </a:extLst>
          </p:cNvPr>
          <p:cNvCxnSpPr>
            <a:cxnSpLocks/>
          </p:cNvCxnSpPr>
          <p:nvPr/>
        </p:nvCxnSpPr>
        <p:spPr>
          <a:xfrm>
            <a:off x="1703931" y="4589229"/>
            <a:ext cx="6670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solidFill>
                  <a:srgbClr val="197A56"/>
                </a:solidFill>
              </a:rPr>
              <a:t>Executive summary model </a:t>
            </a:r>
            <a:r>
              <a:rPr lang="en-US" sz="3600" b="1" dirty="0" smtClean="0">
                <a:solidFill>
                  <a:srgbClr val="197A56"/>
                </a:solidFill>
              </a:rPr>
              <a:t>answer</a:t>
            </a:r>
            <a:r>
              <a:rPr lang="en-US" sz="3600" dirty="0" smtClean="0">
                <a:solidFill>
                  <a:srgbClr val="197A56"/>
                </a:solidFill>
              </a:rPr>
              <a:t>:</a:t>
            </a:r>
            <a:endParaRPr lang="en-US" sz="3600" b="1" dirty="0">
              <a:solidFill>
                <a:srgbClr val="197A56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3FBBE-BA1E-43FB-94E8-DD07A81B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5901"/>
            <a:ext cx="11284856" cy="46101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Company X's declining market share and ARPU, spurred by uninspiring offerings, warrant investigating alternative options to reignite profitability. Handset leasing presents a promising avenue, with potential revenue growth estimates ranging from</a:t>
            </a:r>
            <a:r>
              <a:rPr lang="en-US" sz="2000" b="1" dirty="0">
                <a:latin typeface="Century" panose="02040604050505020304" pitchFamily="18" charset="0"/>
              </a:rPr>
              <a:t> 2.3% to 4.25% </a:t>
            </a:r>
            <a:r>
              <a:rPr lang="en-US" sz="2000" dirty="0">
                <a:latin typeface="Century" panose="02040604050505020304" pitchFamily="18" charset="0"/>
              </a:rPr>
              <a:t>based on comparable market responses. Our research identifies </a:t>
            </a:r>
            <a:r>
              <a:rPr lang="en-US" sz="2000" dirty="0">
                <a:solidFill>
                  <a:srgbClr val="197A56"/>
                </a:solidFill>
                <a:latin typeface="Century" panose="02040604050505020304" pitchFamily="18" charset="0"/>
              </a:rPr>
              <a:t>"Young </a:t>
            </a:r>
            <a:r>
              <a:rPr lang="en-US" sz="2000" dirty="0" smtClean="0">
                <a:solidFill>
                  <a:srgbClr val="197A56"/>
                </a:solidFill>
                <a:latin typeface="Century" panose="02040604050505020304" pitchFamily="18" charset="0"/>
              </a:rPr>
              <a:t>People" </a:t>
            </a:r>
            <a:r>
              <a:rPr lang="en-US" sz="2000" dirty="0">
                <a:latin typeface="Century" panose="02040604050505020304" pitchFamily="18" charset="0"/>
              </a:rPr>
              <a:t>as the ideal target segment, prompting the proposed product name </a:t>
            </a:r>
            <a:r>
              <a:rPr lang="en-US" sz="2000" dirty="0">
                <a:solidFill>
                  <a:srgbClr val="197A56"/>
                </a:solidFill>
                <a:latin typeface="Century" panose="02040604050505020304" pitchFamily="18" charset="0"/>
              </a:rPr>
              <a:t>"Save &amp; Upgrade." </a:t>
            </a:r>
            <a:r>
              <a:rPr lang="en-US" sz="2000" dirty="0">
                <a:latin typeface="Century" panose="02040604050505020304" pitchFamily="18" charset="0"/>
              </a:rPr>
              <a:t>We recommend implementing this program to address stagnant consumer interest and drive sustainable financial growth.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="" xmlns:a16="http://schemas.microsoft.com/office/drawing/2014/main" id="{0A482B7A-401D-400D-9B2D-D94836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1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72154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 err="1" smtClean="0">
                <a:solidFill>
                  <a:srgbClr val="197A56"/>
                </a:solidFill>
                <a:latin typeface="Garamond" panose="02020404030301010803" pitchFamily="18" charset="0"/>
              </a:rPr>
              <a:t>Oppurtunities</a:t>
            </a:r>
            <a:endParaRPr lang="en-US" sz="3600" b="1" dirty="0">
              <a:solidFill>
                <a:srgbClr val="197A56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Footer Placeholder 6">
            <a:extLst>
              <a:ext uri="{FF2B5EF4-FFF2-40B4-BE49-F238E27FC236}">
                <a16:creationId xmlns="" xmlns:a16="http://schemas.microsoft.com/office/drawing/2014/main" id="{0A482B7A-401D-400D-9B2D-D94836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2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D78FA496-9C31-4799-A4AA-D255495E5B38}"/>
              </a:ext>
            </a:extLst>
          </p:cNvPr>
          <p:cNvGrpSpPr/>
          <p:nvPr/>
        </p:nvGrpSpPr>
        <p:grpSpPr>
          <a:xfrm>
            <a:off x="457201" y="1485901"/>
            <a:ext cx="11277598" cy="4610099"/>
            <a:chOff x="457201" y="1485901"/>
            <a:chExt cx="11277598" cy="4610099"/>
          </a:xfrm>
        </p:grpSpPr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558C21E7-27C0-4D3F-A4AE-F0C3650D5C32}"/>
                </a:ext>
              </a:extLst>
            </p:cNvPr>
            <p:cNvGrpSpPr/>
            <p:nvPr/>
          </p:nvGrpSpPr>
          <p:grpSpPr>
            <a:xfrm>
              <a:off x="457201" y="1485901"/>
              <a:ext cx="3599332" cy="2092695"/>
              <a:chOff x="457201" y="1485901"/>
              <a:chExt cx="3287484" cy="19113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="" xmlns:a16="http://schemas.microsoft.com/office/drawing/2014/main" id="{103B7E5D-1737-4F60-912E-5941B64BE9D4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663663" cy="1902328"/>
                <a:chOff x="7168582" y="-2032016"/>
                <a:chExt cx="2663663" cy="1902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="" xmlns:a16="http://schemas.microsoft.com/office/drawing/2014/main" id="{2D402852-89FB-4C6D-92E5-21862DAB14FA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1902328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="" xmlns:a16="http://schemas.microsoft.com/office/drawing/2014/main" id="{0A30FFB1-62F4-4CF1-AB44-2010409FF606}"/>
                    </a:ext>
                  </a:extLst>
                </p:cNvPr>
                <p:cNvGrpSpPr/>
                <p:nvPr/>
              </p:nvGrpSpPr>
              <p:grpSpPr>
                <a:xfrm>
                  <a:off x="7386974" y="-1861842"/>
                  <a:ext cx="2280737" cy="1540453"/>
                  <a:chOff x="7887801" y="1663112"/>
                  <a:chExt cx="2280737" cy="1540453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="" xmlns:a16="http://schemas.microsoft.com/office/drawing/2014/main" id="{6B6130E7-BB74-42F0-A8E1-A157C455F742}"/>
                      </a:ext>
                    </a:extLst>
                  </p:cNvPr>
                  <p:cNvSpPr/>
                  <p:nvPr/>
                </p:nvSpPr>
                <p:spPr>
                  <a:xfrm>
                    <a:off x="7887802" y="1663112"/>
                    <a:ext cx="1891480" cy="253000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32C77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Segment Analysis</a:t>
                    </a:r>
                    <a:endParaRPr lang="en-US" b="1" dirty="0">
                      <a:solidFill>
                        <a:srgbClr val="32C7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="" xmlns:a16="http://schemas.microsoft.com/office/drawing/2014/main" id="{15939CF8-938C-41A7-8AFA-436922D37B24}"/>
                      </a:ext>
                    </a:extLst>
                  </p:cNvPr>
                  <p:cNvSpPr/>
                  <p:nvPr/>
                </p:nvSpPr>
                <p:spPr>
                  <a:xfrm>
                    <a:off x="7887801" y="2022899"/>
                    <a:ext cx="2280737" cy="1180666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400" dirty="0" smtClean="0">
                        <a:latin typeface="Century Gothic" panose="020B0502020202020204" pitchFamily="34" charset="0"/>
                        <a:cs typeface="Arial" panose="020B0604020202020204" pitchFamily="34" charset="0"/>
                      </a:rPr>
                      <a:t>Younger people prefer leasing for frequent upgrades: 63% of people under 30 are interested in leasing to upgrade every 12 months.</a:t>
                    </a:r>
                    <a:endParaRPr lang="en-US" sz="1400" dirty="0">
                      <a:latin typeface="Century Gothic" panose="020B0502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D39392FC-4DD3-4784-8216-25BCC149D12D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FAAA3177-638E-4A8B-9EB6-1EA9283551C8}"/>
                </a:ext>
              </a:extLst>
            </p:cNvPr>
            <p:cNvGrpSpPr/>
            <p:nvPr/>
          </p:nvGrpSpPr>
          <p:grpSpPr>
            <a:xfrm>
              <a:off x="4296334" y="1485901"/>
              <a:ext cx="3599332" cy="2092695"/>
              <a:chOff x="457201" y="1485901"/>
              <a:chExt cx="3287484" cy="191138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="" xmlns:a16="http://schemas.microsoft.com/office/drawing/2014/main" id="{6C37A53A-538B-4EB4-BDD9-21058C168BAB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663663" cy="1902328"/>
                <a:chOff x="7168582" y="-2032016"/>
                <a:chExt cx="2663663" cy="1902328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="" xmlns:a16="http://schemas.microsoft.com/office/drawing/2014/main" id="{469D302D-B1F2-435F-8286-38CA33B017C8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1902328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="" xmlns:a16="http://schemas.microsoft.com/office/drawing/2014/main" id="{43519E9C-B9A6-47FB-BBCD-8328E0099398}"/>
                    </a:ext>
                  </a:extLst>
                </p:cNvPr>
                <p:cNvGrpSpPr/>
                <p:nvPr/>
              </p:nvGrpSpPr>
              <p:grpSpPr>
                <a:xfrm>
                  <a:off x="7386974" y="-1861842"/>
                  <a:ext cx="2445271" cy="1146897"/>
                  <a:chOff x="7887801" y="1663112"/>
                  <a:chExt cx="2445271" cy="1146897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="" xmlns:a16="http://schemas.microsoft.com/office/drawing/2014/main" id="{B6E2BF48-4B1A-4784-94E7-AC9CFC4344E7}"/>
                      </a:ext>
                    </a:extLst>
                  </p:cNvPr>
                  <p:cNvSpPr/>
                  <p:nvPr/>
                </p:nvSpPr>
                <p:spPr>
                  <a:xfrm>
                    <a:off x="7887801" y="1663112"/>
                    <a:ext cx="2445271" cy="238944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700" b="1" dirty="0" smtClean="0">
                        <a:solidFill>
                          <a:srgbClr val="32C77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Marketing </a:t>
                    </a:r>
                    <a:r>
                      <a:rPr lang="en-US" sz="1700" b="1" dirty="0" err="1" smtClean="0">
                        <a:solidFill>
                          <a:srgbClr val="32C77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Oppurtunity</a:t>
                    </a:r>
                    <a:r>
                      <a:rPr lang="en-US" sz="1700" b="1" dirty="0" smtClean="0">
                        <a:solidFill>
                          <a:srgbClr val="32C77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1</a:t>
                    </a:r>
                    <a:endParaRPr lang="en-US" sz="1700" b="1" dirty="0">
                      <a:solidFill>
                        <a:srgbClr val="32C7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="" xmlns:a16="http://schemas.microsoft.com/office/drawing/2014/main" id="{562AA247-1BBE-4809-8F85-2DBD2D101A17}"/>
                      </a:ext>
                    </a:extLst>
                  </p:cNvPr>
                  <p:cNvSpPr/>
                  <p:nvPr/>
                </p:nvSpPr>
                <p:spPr>
                  <a:xfrm>
                    <a:off x="7887801" y="2022900"/>
                    <a:ext cx="2280737" cy="78710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400" dirty="0">
                        <a:latin typeface="Century Gothic" panose="020B0502020202020204" pitchFamily="34" charset="0"/>
                        <a:cs typeface="Arial" panose="020B0604020202020204" pitchFamily="34" charset="0"/>
                      </a:rPr>
                      <a:t>Offer affordable upgrade programs or flexible payment plans to reduce upfront costs.</a:t>
                    </a:r>
                  </a:p>
                </p:txBody>
              </p:sp>
            </p:grpSp>
          </p:grp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6AB4CF7E-67E9-4932-A42F-198F5A082074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C6C47707-BEDF-4C93-92BB-B07B0D4AA460}"/>
                </a:ext>
              </a:extLst>
            </p:cNvPr>
            <p:cNvGrpSpPr/>
            <p:nvPr/>
          </p:nvGrpSpPr>
          <p:grpSpPr>
            <a:xfrm>
              <a:off x="8135467" y="1485901"/>
              <a:ext cx="3599332" cy="2092695"/>
              <a:chOff x="457201" y="1485901"/>
              <a:chExt cx="3287484" cy="191138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FCE49F54-8CD5-4197-9FC6-6A507B973CAC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663663" cy="1902328"/>
                <a:chOff x="7168582" y="-2032016"/>
                <a:chExt cx="2663663" cy="190232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="" xmlns:a16="http://schemas.microsoft.com/office/drawing/2014/main" id="{8E9290C1-4B3E-4A83-9FCD-3224CAB6DEB0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1902328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="" xmlns:a16="http://schemas.microsoft.com/office/drawing/2014/main" id="{1ED650F7-AA89-4071-898B-B917C96E6743}"/>
                    </a:ext>
                  </a:extLst>
                </p:cNvPr>
                <p:cNvSpPr/>
                <p:nvPr/>
              </p:nvSpPr>
              <p:spPr>
                <a:xfrm>
                  <a:off x="7386974" y="-1502054"/>
                  <a:ext cx="2280737" cy="787109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>
                      <a:latin typeface="Century Gothic" panose="020B0502020202020204" pitchFamily="34" charset="0"/>
                    </a:rPr>
                    <a:t>Offer competitive discounts on phone plans and bundle options to attract price-sensitive customers.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370FC066-B850-4457-81A7-3B6DEA1F1F27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8F58F9C9-FE6A-49F8-BFBF-E5F770FBA512}"/>
                </a:ext>
              </a:extLst>
            </p:cNvPr>
            <p:cNvGrpSpPr/>
            <p:nvPr/>
          </p:nvGrpSpPr>
          <p:grpSpPr>
            <a:xfrm>
              <a:off x="457201" y="4003305"/>
              <a:ext cx="3599332" cy="2092695"/>
              <a:chOff x="457201" y="1485901"/>
              <a:chExt cx="3287484" cy="191138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="" xmlns:a16="http://schemas.microsoft.com/office/drawing/2014/main" id="{63CB2E4B-2708-4558-8CEE-FAB9BF9AD717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663663" cy="1902328"/>
                <a:chOff x="7168582" y="-2032016"/>
                <a:chExt cx="2663663" cy="1902328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="" xmlns:a16="http://schemas.microsoft.com/office/drawing/2014/main" id="{6A77B742-DEF3-4507-ADED-0BF97815F2A2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1902328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="" xmlns:a16="http://schemas.microsoft.com/office/drawing/2014/main" id="{FA54C850-17D7-4E9E-AF41-DCE59C715EBA}"/>
                    </a:ext>
                  </a:extLst>
                </p:cNvPr>
                <p:cNvSpPr/>
                <p:nvPr/>
              </p:nvSpPr>
              <p:spPr>
                <a:xfrm>
                  <a:off x="7386974" y="-1502054"/>
                  <a:ext cx="2280737" cy="98388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>
                      <a:latin typeface="Century Gothic" panose="020B0502020202020204" pitchFamily="34" charset="0"/>
                    </a:rPr>
                    <a:t>Increase awareness and accessibility of phone insurance, especially for those prone to accidental damage.</a:t>
                  </a:r>
                </a:p>
              </p:txBody>
            </p:sp>
          </p:grpSp>
          <p:sp>
            <p:nvSpPr>
              <p:cNvPr id="75" name="Rectangle 74">
                <a:extLst>
                  <a:ext uri="{FF2B5EF4-FFF2-40B4-BE49-F238E27FC236}">
                    <a16:creationId xmlns="" xmlns:a16="http://schemas.microsoft.com/office/drawing/2014/main" id="{5ACBC783-FA0D-4017-89AE-6928B397FB6F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BE8DDEA5-A0DA-46EB-A0B9-A524911A42E7}"/>
                </a:ext>
              </a:extLst>
            </p:cNvPr>
            <p:cNvGrpSpPr/>
            <p:nvPr/>
          </p:nvGrpSpPr>
          <p:grpSpPr>
            <a:xfrm>
              <a:off x="4296334" y="4003305"/>
              <a:ext cx="3599332" cy="2092695"/>
              <a:chOff x="457201" y="1485901"/>
              <a:chExt cx="3287484" cy="191138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="" xmlns:a16="http://schemas.microsoft.com/office/drawing/2014/main" id="{523820CD-A453-4800-BDD1-E74343B35824}"/>
                  </a:ext>
                </a:extLst>
              </p:cNvPr>
              <p:cNvGrpSpPr/>
              <p:nvPr/>
            </p:nvGrpSpPr>
            <p:grpSpPr>
              <a:xfrm>
                <a:off x="1081022" y="1494955"/>
                <a:ext cx="2663663" cy="1902328"/>
                <a:chOff x="7168582" y="-2032016"/>
                <a:chExt cx="2663663" cy="190232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="" xmlns:a16="http://schemas.microsoft.com/office/drawing/2014/main" id="{6528DAE1-F204-4D43-93FC-46043155D559}"/>
                    </a:ext>
                  </a:extLst>
                </p:cNvPr>
                <p:cNvSpPr/>
                <p:nvPr/>
              </p:nvSpPr>
              <p:spPr>
                <a:xfrm>
                  <a:off x="7168582" y="-2032016"/>
                  <a:ext cx="2663663" cy="1902328"/>
                </a:xfrm>
                <a:prstGeom prst="rect">
                  <a:avLst/>
                </a:prstGeom>
                <a:noFill/>
                <a:ln>
                  <a:solidFill>
                    <a:srgbClr val="32C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="" xmlns:a16="http://schemas.microsoft.com/office/drawing/2014/main" id="{D46A8139-6C3F-4557-9589-141EFC0A5A57}"/>
                    </a:ext>
                  </a:extLst>
                </p:cNvPr>
                <p:cNvSpPr/>
                <p:nvPr/>
              </p:nvSpPr>
              <p:spPr>
                <a:xfrm>
                  <a:off x="7301961" y="-1349012"/>
                  <a:ext cx="2396905" cy="590332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dirty="0">
                      <a:latin typeface="Century Gothic" panose="020B0502020202020204" pitchFamily="34" charset="0"/>
                    </a:rPr>
                    <a:t>Highlight trade-in value and consider </a:t>
                  </a:r>
                  <a:r>
                    <a:rPr lang="en-US" sz="1400" dirty="0" smtClean="0">
                      <a:latin typeface="Century Gothic" panose="020B0502020202020204" pitchFamily="34" charset="0"/>
                    </a:rPr>
                    <a:t>bundled insurance </a:t>
                  </a:r>
                  <a:r>
                    <a:rPr lang="en-US" sz="1400" dirty="0">
                      <a:latin typeface="Century Gothic" panose="020B0502020202020204" pitchFamily="34" charset="0"/>
                    </a:rPr>
                    <a:t>to address cost concerns.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63F006E5-1705-4953-A41B-5D903538178C}"/>
                  </a:ext>
                </a:extLst>
              </p:cNvPr>
              <p:cNvSpPr/>
              <p:nvPr/>
            </p:nvSpPr>
            <p:spPr>
              <a:xfrm>
                <a:off x="457201" y="1485901"/>
                <a:ext cx="623821" cy="623821"/>
              </a:xfrm>
              <a:prstGeom prst="rect">
                <a:avLst/>
              </a:prstGeom>
              <a:solidFill>
                <a:srgbClr val="19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B6E2BF48-4B1A-4784-94E7-AC9CFC4344E7}"/>
              </a:ext>
            </a:extLst>
          </p:cNvPr>
          <p:cNvSpPr/>
          <p:nvPr/>
        </p:nvSpPr>
        <p:spPr>
          <a:xfrm>
            <a:off x="9057571" y="1670625"/>
            <a:ext cx="267722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700" b="1" dirty="0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</a:t>
            </a:r>
            <a:r>
              <a:rPr lang="en-US" sz="1700" b="1" dirty="0" err="1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Oppurtunity</a:t>
            </a:r>
            <a:r>
              <a:rPr lang="en-US" sz="1700" b="1" dirty="0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endParaRPr lang="en-US" sz="1700" b="1" dirty="0">
              <a:solidFill>
                <a:srgbClr val="32C7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B6E2BF48-4B1A-4784-94E7-AC9CFC4344E7}"/>
              </a:ext>
            </a:extLst>
          </p:cNvPr>
          <p:cNvSpPr/>
          <p:nvPr/>
        </p:nvSpPr>
        <p:spPr>
          <a:xfrm>
            <a:off x="1379305" y="4165466"/>
            <a:ext cx="267722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700" b="1" dirty="0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</a:t>
            </a:r>
            <a:r>
              <a:rPr lang="en-US" sz="1700" b="1" dirty="0" err="1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Oppurtunity</a:t>
            </a:r>
            <a:r>
              <a:rPr lang="en-US" sz="1700" b="1" dirty="0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endParaRPr lang="en-US" sz="1700" b="1" dirty="0">
              <a:solidFill>
                <a:srgbClr val="32C7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6E2BF48-4B1A-4784-94E7-AC9CFC4344E7}"/>
              </a:ext>
            </a:extLst>
          </p:cNvPr>
          <p:cNvSpPr/>
          <p:nvPr/>
        </p:nvSpPr>
        <p:spPr>
          <a:xfrm>
            <a:off x="5128367" y="4195584"/>
            <a:ext cx="2677228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700" b="1" dirty="0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</a:t>
            </a:r>
            <a:r>
              <a:rPr lang="en-US" sz="1700" b="1" dirty="0" err="1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Oppurtunity</a:t>
            </a:r>
            <a:r>
              <a:rPr lang="en-US" sz="1700" b="1" dirty="0" smtClean="0">
                <a:solidFill>
                  <a:srgbClr val="32C7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</a:t>
            </a:r>
            <a:endParaRPr lang="en-US" sz="1700" b="1" dirty="0">
              <a:solidFill>
                <a:srgbClr val="32C7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 smtClean="0">
                <a:solidFill>
                  <a:srgbClr val="197A56"/>
                </a:solidFill>
                <a:latin typeface="Garamond" panose="02020404030301010803" pitchFamily="18" charset="0"/>
              </a:rPr>
              <a:t>Key Insights:</a:t>
            </a:r>
            <a:endParaRPr lang="en-US" sz="3600" b="1" dirty="0">
              <a:solidFill>
                <a:srgbClr val="197A56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3FBBE-BA1E-43FB-94E8-DD07A81B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5901"/>
            <a:ext cx="11284856" cy="4610100"/>
          </a:xfrm>
        </p:spPr>
        <p:txBody>
          <a:bodyPr>
            <a:noAutofit/>
          </a:bodyPr>
          <a:lstStyle/>
          <a:p>
            <a:r>
              <a:rPr lang="en-US" sz="2000" dirty="0" smtClean="0"/>
              <a:t>Younger people prefer leasing for frequent upgrades: 63% of people under 30 are interested in leasing to upgrade every 12 months, compared to only 28% of those over 30.</a:t>
            </a:r>
          </a:p>
          <a:p>
            <a:r>
              <a:rPr lang="en-US" sz="2000" dirty="0" smtClean="0"/>
              <a:t>Desire for more frequent upgrades: 48% currently upgrade every 24 months, but 71% of those would upgrade more often if it weren't more expensive.</a:t>
            </a:r>
          </a:p>
          <a:p>
            <a:r>
              <a:rPr lang="en-US" sz="2000" dirty="0" smtClean="0"/>
              <a:t>Upfront cost is a major barrier: 60% say upfront cost is the most important factor when buying a phone, and 46% wouldn't pay more than $500 upfront.</a:t>
            </a:r>
          </a:p>
          <a:p>
            <a:r>
              <a:rPr lang="en-US" sz="2000" dirty="0" smtClean="0"/>
              <a:t>Trading in common, insurance rare: 58% trade in their phones, while 92% never buy insurance.</a:t>
            </a:r>
          </a:p>
          <a:p>
            <a:r>
              <a:rPr lang="en-US" sz="2000" dirty="0" smtClean="0"/>
              <a:t>Telco providers could attract customers with discounts: 18% would switch providers for a 10% discount, and 45% for a 10-20% discount.</a:t>
            </a:r>
          </a:p>
          <a:p>
            <a:r>
              <a:rPr lang="en-US" sz="2000" dirty="0" smtClean="0"/>
              <a:t>High rate of accidental damage: 38% have replaced phones before their contract due to damage.</a:t>
            </a:r>
            <a:endParaRPr lang="en-US" sz="2000" dirty="0"/>
          </a:p>
        </p:txBody>
      </p:sp>
      <p:sp>
        <p:nvSpPr>
          <p:cNvPr id="5" name="Footer Placeholder 6">
            <a:extLst>
              <a:ext uri="{FF2B5EF4-FFF2-40B4-BE49-F238E27FC236}">
                <a16:creationId xmlns="" xmlns:a16="http://schemas.microsoft.com/office/drawing/2014/main" id="{0A482B7A-401D-400D-9B2D-D94836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3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639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51BE1A-B991-47A2-B2CA-904F0F87FA44}"/>
              </a:ext>
            </a:extLst>
          </p:cNvPr>
          <p:cNvSpPr/>
          <p:nvPr/>
        </p:nvSpPr>
        <p:spPr>
          <a:xfrm>
            <a:off x="457202" y="1485902"/>
            <a:ext cx="1182995" cy="121451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31FFF25-6D97-4076-85AB-6CF0C67F04ED}"/>
              </a:ext>
            </a:extLst>
          </p:cNvPr>
          <p:cNvGrpSpPr/>
          <p:nvPr/>
        </p:nvGrpSpPr>
        <p:grpSpPr>
          <a:xfrm>
            <a:off x="784453" y="1895850"/>
            <a:ext cx="528491" cy="539014"/>
            <a:chOff x="8440738" y="19050"/>
            <a:chExt cx="360363" cy="330201"/>
          </a:xfrm>
          <a:solidFill>
            <a:srgbClr val="197A56"/>
          </a:solidFill>
        </p:grpSpPr>
        <p:sp>
          <p:nvSpPr>
            <p:cNvPr id="15" name="Freeform 71">
              <a:extLst>
                <a:ext uri="{FF2B5EF4-FFF2-40B4-BE49-F238E27FC236}">
                  <a16:creationId xmlns="" xmlns:a16="http://schemas.microsoft.com/office/drawing/2014/main" id="{4AE17E0A-C53A-4776-9726-0EA50BB8C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19050"/>
              <a:ext cx="300038" cy="254000"/>
            </a:xfrm>
            <a:custGeom>
              <a:avLst/>
              <a:gdLst>
                <a:gd name="T0" fmla="*/ 80 w 80"/>
                <a:gd name="T1" fmla="*/ 2 h 68"/>
                <a:gd name="T2" fmla="*/ 78 w 80"/>
                <a:gd name="T3" fmla="*/ 0 h 68"/>
                <a:gd name="T4" fmla="*/ 2 w 80"/>
                <a:gd name="T5" fmla="*/ 0 h 68"/>
                <a:gd name="T6" fmla="*/ 0 w 80"/>
                <a:gd name="T7" fmla="*/ 2 h 68"/>
                <a:gd name="T8" fmla="*/ 0 w 80"/>
                <a:gd name="T9" fmla="*/ 50 h 68"/>
                <a:gd name="T10" fmla="*/ 2 w 80"/>
                <a:gd name="T11" fmla="*/ 52 h 68"/>
                <a:gd name="T12" fmla="*/ 12 w 80"/>
                <a:gd name="T13" fmla="*/ 52 h 68"/>
                <a:gd name="T14" fmla="*/ 12 w 80"/>
                <a:gd name="T15" fmla="*/ 66 h 68"/>
                <a:gd name="T16" fmla="*/ 13 w 80"/>
                <a:gd name="T17" fmla="*/ 68 h 68"/>
                <a:gd name="T18" fmla="*/ 14 w 80"/>
                <a:gd name="T19" fmla="*/ 68 h 68"/>
                <a:gd name="T20" fmla="*/ 15 w 80"/>
                <a:gd name="T21" fmla="*/ 67 h 68"/>
                <a:gd name="T22" fmla="*/ 31 w 80"/>
                <a:gd name="T23" fmla="*/ 52 h 68"/>
                <a:gd name="T24" fmla="*/ 40 w 80"/>
                <a:gd name="T25" fmla="*/ 52 h 68"/>
                <a:gd name="T26" fmla="*/ 40 w 80"/>
                <a:gd name="T27" fmla="*/ 34 h 68"/>
                <a:gd name="T28" fmla="*/ 42 w 80"/>
                <a:gd name="T29" fmla="*/ 32 h 68"/>
                <a:gd name="T30" fmla="*/ 80 w 80"/>
                <a:gd name="T31" fmla="*/ 32 h 68"/>
                <a:gd name="T32" fmla="*/ 80 w 80"/>
                <a:gd name="T3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68">
                  <a:moveTo>
                    <a:pt x="80" y="2"/>
                  </a:moveTo>
                  <a:cubicBezTo>
                    <a:pt x="80" y="1"/>
                    <a:pt x="79" y="0"/>
                    <a:pt x="7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7"/>
                    <a:pt x="12" y="68"/>
                    <a:pt x="13" y="68"/>
                  </a:cubicBezTo>
                  <a:cubicBezTo>
                    <a:pt x="13" y="68"/>
                    <a:pt x="14" y="68"/>
                    <a:pt x="14" y="68"/>
                  </a:cubicBezTo>
                  <a:cubicBezTo>
                    <a:pt x="15" y="68"/>
                    <a:pt x="15" y="68"/>
                    <a:pt x="15" y="6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41" y="32"/>
                    <a:pt x="42" y="32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72">
              <a:extLst>
                <a:ext uri="{FF2B5EF4-FFF2-40B4-BE49-F238E27FC236}">
                  <a16:creationId xmlns="" xmlns:a16="http://schemas.microsoft.com/office/drawing/2014/main" id="{901C0AEA-74F1-48D3-9142-76C4E6F19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38" y="153988"/>
              <a:ext cx="195263" cy="195263"/>
            </a:xfrm>
            <a:custGeom>
              <a:avLst/>
              <a:gdLst>
                <a:gd name="T0" fmla="*/ 50 w 52"/>
                <a:gd name="T1" fmla="*/ 0 h 52"/>
                <a:gd name="T2" fmla="*/ 2 w 52"/>
                <a:gd name="T3" fmla="*/ 0 h 52"/>
                <a:gd name="T4" fmla="*/ 0 w 52"/>
                <a:gd name="T5" fmla="*/ 0 h 52"/>
                <a:gd name="T6" fmla="*/ 0 w 52"/>
                <a:gd name="T7" fmla="*/ 2 h 52"/>
                <a:gd name="T8" fmla="*/ 0 w 52"/>
                <a:gd name="T9" fmla="*/ 34 h 52"/>
                <a:gd name="T10" fmla="*/ 2 w 52"/>
                <a:gd name="T11" fmla="*/ 36 h 52"/>
                <a:gd name="T12" fmla="*/ 22 w 52"/>
                <a:gd name="T13" fmla="*/ 36 h 52"/>
                <a:gd name="T14" fmla="*/ 23 w 52"/>
                <a:gd name="T15" fmla="*/ 36 h 52"/>
                <a:gd name="T16" fmla="*/ 24 w 52"/>
                <a:gd name="T17" fmla="*/ 37 h 52"/>
                <a:gd name="T18" fmla="*/ 24 w 52"/>
                <a:gd name="T19" fmla="*/ 37 h 52"/>
                <a:gd name="T20" fmla="*/ 41 w 52"/>
                <a:gd name="T21" fmla="*/ 51 h 52"/>
                <a:gd name="T22" fmla="*/ 42 w 52"/>
                <a:gd name="T23" fmla="*/ 52 h 52"/>
                <a:gd name="T24" fmla="*/ 43 w 52"/>
                <a:gd name="T25" fmla="*/ 52 h 52"/>
                <a:gd name="T26" fmla="*/ 44 w 52"/>
                <a:gd name="T27" fmla="*/ 50 h 52"/>
                <a:gd name="T28" fmla="*/ 44 w 52"/>
                <a:gd name="T29" fmla="*/ 38 h 52"/>
                <a:gd name="T30" fmla="*/ 44 w 52"/>
                <a:gd name="T31" fmla="*/ 36 h 52"/>
                <a:gd name="T32" fmla="*/ 46 w 52"/>
                <a:gd name="T33" fmla="*/ 36 h 52"/>
                <a:gd name="T34" fmla="*/ 50 w 52"/>
                <a:gd name="T35" fmla="*/ 36 h 52"/>
                <a:gd name="T36" fmla="*/ 52 w 52"/>
                <a:gd name="T37" fmla="*/ 34 h 52"/>
                <a:gd name="T38" fmla="*/ 52 w 52"/>
                <a:gd name="T39" fmla="*/ 2 h 52"/>
                <a:gd name="T40" fmla="*/ 50 w 52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52">
                  <a:moveTo>
                    <a:pt x="5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2" y="52"/>
                    <a:pt x="42" y="52"/>
                  </a:cubicBezTo>
                  <a:cubicBezTo>
                    <a:pt x="42" y="52"/>
                    <a:pt x="43" y="52"/>
                    <a:pt x="43" y="52"/>
                  </a:cubicBezTo>
                  <a:cubicBezTo>
                    <a:pt x="44" y="52"/>
                    <a:pt x="44" y="51"/>
                    <a:pt x="44" y="5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6"/>
                    <a:pt x="52" y="35"/>
                    <a:pt x="52" y="3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79C0AC0-1DE3-48D2-9F65-A9DF7BC1619D}"/>
              </a:ext>
            </a:extLst>
          </p:cNvPr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C39FD2-AA3F-4DD8-B15F-D5BC3932C712}"/>
              </a:ext>
            </a:extLst>
          </p:cNvPr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590E0-E3E7-47A2-AE26-78559FF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 fontScale="90000"/>
          </a:bodyPr>
          <a:lstStyle/>
          <a:p>
            <a:r>
              <a:rPr lang="en-US" sz="3600" b="1" dirty="0">
                <a:solidFill>
                  <a:srgbClr val="197A56"/>
                </a:solidFill>
                <a:latin typeface="Garamond" panose="02020404030301010803" pitchFamily="18" charset="0"/>
              </a:rPr>
              <a:t>Market ‘SIM-Only + Leasing’ plan as </a:t>
            </a:r>
            <a:r>
              <a:rPr lang="en-US" sz="3600" b="1" dirty="0" smtClean="0">
                <a:solidFill>
                  <a:srgbClr val="197A56"/>
                </a:solidFill>
                <a:latin typeface="Garamond" panose="02020404030301010803" pitchFamily="18" charset="0"/>
              </a:rPr>
              <a:t>“Save &amp; </a:t>
            </a:r>
            <a:r>
              <a:rPr lang="en-US" sz="3600" b="1" dirty="0">
                <a:solidFill>
                  <a:srgbClr val="197A56"/>
                </a:solidFill>
                <a:latin typeface="Garamond" panose="02020404030301010803" pitchFamily="18" charset="0"/>
              </a:rPr>
              <a:t>Upgrade”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3FBBE-BA1E-43FB-94E8-DD07A81B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629" y="1541334"/>
            <a:ext cx="8519885" cy="46101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dirty="0"/>
              <a:t>No proposed changes required to the current SIM-Only + Leasing </a:t>
            </a:r>
            <a:r>
              <a:rPr lang="en-US" sz="1600" dirty="0" smtClean="0"/>
              <a:t>plan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/>
          </a:p>
        </p:txBody>
      </p:sp>
      <p:sp>
        <p:nvSpPr>
          <p:cNvPr id="5" name="Footer Placeholder 6">
            <a:extLst>
              <a:ext uri="{FF2B5EF4-FFF2-40B4-BE49-F238E27FC236}">
                <a16:creationId xmlns="" xmlns:a16="http://schemas.microsoft.com/office/drawing/2014/main" id="{0A482B7A-401D-400D-9B2D-D94836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6BA66F-27BA-43DC-98E0-219E7FC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  <a:pPr algn="l"/>
              <a:t>4</a:t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241A33-B7CC-4F38-A06D-22DA2539D53F}"/>
              </a:ext>
            </a:extLst>
          </p:cNvPr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23" y="1845277"/>
            <a:ext cx="8592065" cy="42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5">
      <a:majorFont>
        <a:latin typeface="Garamon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248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</vt:lpstr>
      <vt:lpstr>Century Gothic</vt:lpstr>
      <vt:lpstr>Garamond</vt:lpstr>
      <vt:lpstr>Segoe UI</vt:lpstr>
      <vt:lpstr>Segoe UI Light</vt:lpstr>
      <vt:lpstr>Office Theme</vt:lpstr>
      <vt:lpstr>PowerPoint Presentation</vt:lpstr>
      <vt:lpstr>Executive summary model answer:</vt:lpstr>
      <vt:lpstr>Oppurtunities</vt:lpstr>
      <vt:lpstr>Key Insights:</vt:lpstr>
      <vt:lpstr>Market ‘SIM-Only + Leasing’ plan as “Save &amp; Upgrade”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Ilkin</cp:lastModifiedBy>
  <cp:revision>77</cp:revision>
  <dcterms:created xsi:type="dcterms:W3CDTF">2019-11-04T05:12:24Z</dcterms:created>
  <dcterms:modified xsi:type="dcterms:W3CDTF">2024-01-27T01:33:33Z</dcterms:modified>
</cp:coreProperties>
</file>