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3" r:id="rId13"/>
    <p:sldId id="273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1E130-57FC-CA42-AC81-D2BB0AFD13C7}" v="35" dt="2022-05-04T20:55:14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615" autoAdjust="0"/>
  </p:normalViewPr>
  <p:slideViewPr>
    <p:cSldViewPr snapToGrid="0">
      <p:cViewPr varScale="1">
        <p:scale>
          <a:sx n="90" d="100"/>
          <a:sy n="90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CDD05-2670-7942-B92F-3ADF4591845F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792F8-1688-3143-A329-2F99CB861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792F8-1688-3143-A329-2F99CB861A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03C8-ABFE-42E0-8D41-AD2151A7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4DA06-C482-4E97-A92E-E9DC03372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88057-A034-4E3F-BA0B-4C706090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625FD-EA4D-4850-89C4-34F6C815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508E9-E3FA-4007-B7BF-5B9F9015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70FB-2D41-46EB-AB14-334A70D8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4DEA3-0F07-42E8-BAB6-E319A803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F0859-2A91-42B6-8AE2-96715CF5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7D7F2-EF26-469D-97DE-383E022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8951F-95E7-4FBE-B363-6A7D5FCF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C27C6-71DD-44B6-84C8-92BAB2AAB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9BA735-98D6-4D7E-B619-7E745EFC7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EA85B-1C97-4084-8F66-60F0B477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2D38F-15F3-4CBC-8E9F-4F9B4C66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198F1-E180-4106-AAB6-7DA4853E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9E94-61FF-440C-9A21-AB1971F5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4DDF7-1E30-4F55-A208-899FD193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3A3FA-5ED6-48FD-803D-A3603178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FBE15-854C-4F0E-94BB-C15407D2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ED51C-3441-425F-86A9-A2D6095D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82548-9938-478F-AB27-A02D435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8D047-1F3B-47E9-9899-D9B3476A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81B17-445B-40D6-BD7E-19D53F3D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50C12-5BA3-4E8C-B78F-E09C4DB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EA0BA-3D89-4210-AF66-713CDC78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E692-5A98-415B-94F2-8000726B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2416A-C5C6-47AA-9F41-F33149B9F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85083-6721-4EBF-8A4A-5406FD467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333D7-6442-4EB8-8A9F-5883A542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67022-F47B-4C06-BC78-912C3774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86AF2-C3C1-402E-BB30-03B0B530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7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9B1F9-14A2-425D-B6F3-69E9F17C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9DE3F-265A-4E9A-B3D1-D640DBBE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85880-E145-46AD-A120-B6D82A39C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106CE2-43ED-4C3E-A311-30AEC5ECD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61173B-D68F-466C-AC82-052DDAC4F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D601BA-6BEB-44A1-988A-E536921F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5D795A-83B7-4A49-BA36-AAA8C911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B29695-CFE6-4EAC-A87E-43836E9E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0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CA6E8-EF30-489E-82A7-2DEA6B83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A6F4D1-F8FE-4AE9-B146-45551569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DDA5FF-1A49-46C9-A79D-AB0DFC49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E75B2-F549-48B7-925F-FB5B8BE7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2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AC0C03-58BF-4CD5-9638-50360D4A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93CFB6-3F5E-449D-9F17-4A234C7F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32F04-0F46-4BCD-8009-7BE36DFA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6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5ACE-05B5-4851-82E5-13CADE48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1D3DC-06F8-449F-8F87-74A10739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85D50F-6799-48E7-A1B5-C374AF409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3E7E8-DF4E-438D-BB75-A8C21378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B612C-6A7B-480A-91F5-00BD8138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4A5EF9-320D-4519-8656-C00E2015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AC033-1F3B-4501-95AD-80D9ECAE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BD6CD2-2F8A-47B6-81F4-28F27CF3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5AB15-3DAF-4C98-9D47-FD6289D34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516C3-12A0-4C97-A810-E4D1DCD5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FFA29-BA5E-4A6F-BC29-27D5F3C2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E61DB-578A-4DA5-B393-24CEDD9C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2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207457-2A11-4ED7-AAE3-2C41F23B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8D87B-E719-4B71-AA57-ED77F251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3E7B5-D2E1-4FF3-9A15-25481B960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6E3E-F2CB-4E4B-B952-93AF9741BA87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5A4DB-6E63-47A0-9B76-BB2F922E9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C4C7C-230C-4EDB-AE85-D2EAB16F8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E4D9-4D44-4B12-A182-65D9D0E57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6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D36D7-5C45-F7B8-BBAA-34F61F9C9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" r="2272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5B3075-6B29-4EE9-9F5B-147FAE00B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using Transfer Learning</a:t>
            </a:r>
            <a:endParaRPr lang="zh-CN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1DB34-0A67-1A5E-410B-9325978DD590}"/>
              </a:ext>
            </a:extLst>
          </p:cNvPr>
          <p:cNvSpPr txBox="1"/>
          <p:nvPr/>
        </p:nvSpPr>
        <p:spPr>
          <a:xfrm>
            <a:off x="477982" y="5014913"/>
            <a:ext cx="22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Kirtana</a:t>
            </a:r>
            <a:r>
              <a:rPr lang="en-US" dirty="0"/>
              <a:t> Nambiar</a:t>
            </a:r>
          </a:p>
        </p:txBody>
      </p:sp>
    </p:spTree>
    <p:extLst>
      <p:ext uri="{BB962C8B-B14F-4D97-AF65-F5344CB8AC3E}">
        <p14:creationId xmlns:p14="http://schemas.microsoft.com/office/powerpoint/2010/main" val="36617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1E317-896B-7614-9488-DAE95DFAFB9E}"/>
              </a:ext>
            </a:extLst>
          </p:cNvPr>
          <p:cNvSpPr txBox="1"/>
          <p:nvPr/>
        </p:nvSpPr>
        <p:spPr>
          <a:xfrm>
            <a:off x="1088578" y="1519237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Using VGG16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B6EC1-6DCB-C1AD-9A80-7CA3BEF38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10" y="2142053"/>
            <a:ext cx="5105400" cy="350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DEB03D-F310-5438-5483-104F6715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88" y="2142053"/>
            <a:ext cx="5105400" cy="350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ED23CB-13F5-189C-B757-7867DA0C6051}"/>
              </a:ext>
            </a:extLst>
          </p:cNvPr>
          <p:cNvSpPr txBox="1"/>
          <p:nvPr/>
        </p:nvSpPr>
        <p:spPr>
          <a:xfrm>
            <a:off x="1528763" y="5900738"/>
            <a:ext cx="3371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accuracy: 98.89%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37847-59D3-0D09-9300-D6E2FFFCB73E}"/>
              </a:ext>
            </a:extLst>
          </p:cNvPr>
          <p:cNvSpPr/>
          <p:nvPr/>
        </p:nvSpPr>
        <p:spPr>
          <a:xfrm>
            <a:off x="1088578" y="642936"/>
            <a:ext cx="19351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402570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E510-198C-A961-8826-EB6F20BF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4243E-2D3D-D7DE-DC44-F7A443AF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19" y="1257300"/>
            <a:ext cx="6718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6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23E2E-DC54-4971-A666-C0F252C5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9409" cy="83751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Experiment Results</a:t>
            </a:r>
            <a:endParaRPr lang="zh-CN" altLang="en-US" sz="40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5E84B2-7A2B-4145-B3F6-BDC5427BA4B4}"/>
              </a:ext>
            </a:extLst>
          </p:cNvPr>
          <p:cNvSpPr/>
          <p:nvPr/>
        </p:nvSpPr>
        <p:spPr>
          <a:xfrm>
            <a:off x="262268" y="5836917"/>
            <a:ext cx="9739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exhibited better accuracy than the rest.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8B68C7D-F388-4297-AC8C-B285CC8EA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87653"/>
              </p:ext>
            </p:extLst>
          </p:nvPr>
        </p:nvGraphicFramePr>
        <p:xfrm>
          <a:off x="639111" y="1571625"/>
          <a:ext cx="5031103" cy="3426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452">
                  <a:extLst>
                    <a:ext uri="{9D8B030D-6E8A-4147-A177-3AD203B41FA5}">
                      <a16:colId xmlns:a16="http://schemas.microsoft.com/office/drawing/2014/main" val="483981560"/>
                    </a:ext>
                  </a:extLst>
                </a:gridCol>
                <a:gridCol w="1663377">
                  <a:extLst>
                    <a:ext uri="{9D8B030D-6E8A-4147-A177-3AD203B41FA5}">
                      <a16:colId xmlns:a16="http://schemas.microsoft.com/office/drawing/2014/main" val="1182362834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951009096"/>
                    </a:ext>
                  </a:extLst>
                </a:gridCol>
              </a:tblGrid>
              <a:tr h="7678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cap="all" dirty="0">
                          <a:effectLst/>
                        </a:rPr>
                        <a:t>Model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cap="all" dirty="0">
                          <a:effectLst/>
                        </a:rPr>
                        <a:t>Test Accuracy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cap="all" dirty="0" err="1">
                          <a:effectLst/>
                        </a:rPr>
                        <a:t>ValidationAccuracy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855962"/>
                  </a:ext>
                </a:extLst>
              </a:tr>
              <a:tr h="472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cap="all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Alexnet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99.7%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99.60%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5097"/>
                  </a:ext>
                </a:extLst>
              </a:tr>
              <a:tr h="632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cap="all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GoogleNet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99.3%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98.19%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231059"/>
                  </a:ext>
                </a:extLst>
              </a:tr>
              <a:tr h="472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cap="all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Vgg6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74%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98.89%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110515"/>
                  </a:ext>
                </a:extLst>
              </a:tr>
              <a:tr h="472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RESNET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47.61%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71.37%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049977"/>
                  </a:ext>
                </a:extLst>
              </a:tr>
              <a:tr h="472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Ensemble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99.89%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88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49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D2D5-ED08-A01B-794B-7443E180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A520BD-776A-9BD0-F82A-F24CABBB2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82480"/>
              </p:ext>
            </p:extLst>
          </p:nvPr>
        </p:nvGraphicFramePr>
        <p:xfrm>
          <a:off x="1000125" y="2678005"/>
          <a:ext cx="80883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104">
                  <a:extLst>
                    <a:ext uri="{9D8B030D-6E8A-4147-A177-3AD203B41FA5}">
                      <a16:colId xmlns:a16="http://schemas.microsoft.com/office/drawing/2014/main" val="1746671882"/>
                    </a:ext>
                  </a:extLst>
                </a:gridCol>
                <a:gridCol w="2696104">
                  <a:extLst>
                    <a:ext uri="{9D8B030D-6E8A-4147-A177-3AD203B41FA5}">
                      <a16:colId xmlns:a16="http://schemas.microsoft.com/office/drawing/2014/main" val="1661422951"/>
                    </a:ext>
                  </a:extLst>
                </a:gridCol>
                <a:gridCol w="2696104">
                  <a:extLst>
                    <a:ext uri="{9D8B030D-6E8A-4147-A177-3AD203B41FA5}">
                      <a16:colId xmlns:a16="http://schemas.microsoft.com/office/drawing/2014/main" val="3045938339"/>
                    </a:ext>
                  </a:extLst>
                </a:gridCol>
              </a:tblGrid>
              <a:tr h="329741">
                <a:tc>
                  <a:txBody>
                    <a:bodyPr/>
                    <a:lstStyle/>
                    <a:p>
                      <a:r>
                        <a:rPr lang="en-US" dirty="0"/>
                        <a:t>Actual/Predicted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0896"/>
                  </a:ext>
                </a:extLst>
              </a:tr>
              <a:tr h="3297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14185"/>
                  </a:ext>
                </a:extLst>
              </a:tr>
              <a:tr h="32974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294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01C5BF-CD01-1FD9-B4A1-3822D7BB1667}"/>
              </a:ext>
            </a:extLst>
          </p:cNvPr>
          <p:cNvSpPr txBox="1"/>
          <p:nvPr/>
        </p:nvSpPr>
        <p:spPr>
          <a:xfrm>
            <a:off x="1000125" y="19859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85B22-421E-594D-88D6-1A2E973938B6}"/>
              </a:ext>
            </a:extLst>
          </p:cNvPr>
          <p:cNvSpPr/>
          <p:nvPr/>
        </p:nvSpPr>
        <p:spPr>
          <a:xfrm>
            <a:off x="838200" y="471849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Model2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D0257CD-33A6-CBBD-3E34-FCB37E915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779178"/>
              </p:ext>
            </p:extLst>
          </p:nvPr>
        </p:nvGraphicFramePr>
        <p:xfrm>
          <a:off x="838200" y="5087830"/>
          <a:ext cx="80883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104">
                  <a:extLst>
                    <a:ext uri="{9D8B030D-6E8A-4147-A177-3AD203B41FA5}">
                      <a16:colId xmlns:a16="http://schemas.microsoft.com/office/drawing/2014/main" val="1746671882"/>
                    </a:ext>
                  </a:extLst>
                </a:gridCol>
                <a:gridCol w="2696104">
                  <a:extLst>
                    <a:ext uri="{9D8B030D-6E8A-4147-A177-3AD203B41FA5}">
                      <a16:colId xmlns:a16="http://schemas.microsoft.com/office/drawing/2014/main" val="1661422951"/>
                    </a:ext>
                  </a:extLst>
                </a:gridCol>
                <a:gridCol w="2696104">
                  <a:extLst>
                    <a:ext uri="{9D8B030D-6E8A-4147-A177-3AD203B41FA5}">
                      <a16:colId xmlns:a16="http://schemas.microsoft.com/office/drawing/2014/main" val="3045938339"/>
                    </a:ext>
                  </a:extLst>
                </a:gridCol>
              </a:tblGrid>
              <a:tr h="329741">
                <a:tc>
                  <a:txBody>
                    <a:bodyPr/>
                    <a:lstStyle/>
                    <a:p>
                      <a:r>
                        <a:rPr lang="en-US" dirty="0"/>
                        <a:t>Actual/Predicted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0896"/>
                  </a:ext>
                </a:extLst>
              </a:tr>
              <a:tr h="3297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14185"/>
                  </a:ext>
                </a:extLst>
              </a:tr>
              <a:tr h="32974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2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68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00CA-288A-4600-A9E5-A69ECAAD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91" y="2164108"/>
            <a:ext cx="4210878" cy="1881118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6A797-F4CD-75EF-F6BA-8AE51C06639C}"/>
              </a:ext>
            </a:extLst>
          </p:cNvPr>
          <p:cNvSpPr txBox="1"/>
          <p:nvPr/>
        </p:nvSpPr>
        <p:spPr>
          <a:xfrm>
            <a:off x="3657600" y="2157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1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195875-3C70-4CDA-B3DB-5E583177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Introduction</a:t>
            </a:r>
            <a:endParaRPr lang="zh-CN" altLang="en-US" sz="4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B920-5607-4627-97B8-A3298A96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n-US" altLang="zh-CN" sz="2200" i="1" dirty="0"/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determines if a person is wearing mask or not. </a:t>
            </a:r>
          </a:p>
          <a:p>
            <a:pPr marL="0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recommended as simple as wearing a mask to stop the spread of virus. Face mask detection can be used for monitoring for face masks, which can be further used to alert the person.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face mask during Facial Recognition.</a:t>
            </a:r>
          </a:p>
          <a:p>
            <a:endParaRPr lang="en-US" altLang="zh-C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87179-EE11-415B-B9EE-D7D42F30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8788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BC38C-FFD2-4EF8-B964-54BC82FC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521"/>
            <a:ext cx="12191999" cy="61554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3F7A7-6712-E975-E962-FEA6901B2520}"/>
              </a:ext>
            </a:extLst>
          </p:cNvPr>
          <p:cNvSpPr/>
          <p:nvPr/>
        </p:nvSpPr>
        <p:spPr>
          <a:xfrm>
            <a:off x="533262" y="2025650"/>
            <a:ext cx="1435100" cy="1409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DEFAF7-19F2-4360-D661-72293482B99A}"/>
              </a:ext>
            </a:extLst>
          </p:cNvPr>
          <p:cNvSpPr/>
          <p:nvPr/>
        </p:nvSpPr>
        <p:spPr>
          <a:xfrm>
            <a:off x="3225523" y="2025650"/>
            <a:ext cx="1574800" cy="1409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B0196-8D53-D2F7-E158-F46CABB9DE64}"/>
              </a:ext>
            </a:extLst>
          </p:cNvPr>
          <p:cNvSpPr/>
          <p:nvPr/>
        </p:nvSpPr>
        <p:spPr>
          <a:xfrm>
            <a:off x="6387822" y="1140202"/>
            <a:ext cx="14351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805E8-32A0-94F4-EA23-D1F5E0CDF658}"/>
              </a:ext>
            </a:extLst>
          </p:cNvPr>
          <p:cNvSpPr/>
          <p:nvPr/>
        </p:nvSpPr>
        <p:spPr>
          <a:xfrm>
            <a:off x="6387822" y="2368452"/>
            <a:ext cx="14351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6C0AA-9686-43D4-1841-AEDD8DCCBE9C}"/>
              </a:ext>
            </a:extLst>
          </p:cNvPr>
          <p:cNvSpPr/>
          <p:nvPr/>
        </p:nvSpPr>
        <p:spPr>
          <a:xfrm>
            <a:off x="6387822" y="3936893"/>
            <a:ext cx="14351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085BA-CC2D-CF0D-1979-7AB1C3182FC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800323" y="1594227"/>
            <a:ext cx="1587499" cy="100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97C2BC-C055-C229-1530-DA553827B9D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800323" y="2822477"/>
            <a:ext cx="1587499" cy="1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248CB3-006B-B52E-7D9F-5DB6F699339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00323" y="3030431"/>
            <a:ext cx="1587499" cy="136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C3AC02-8F3A-FDF9-6463-86748252458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68362" y="2730500"/>
            <a:ext cx="1257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C22531-2343-90BB-F329-0BD16DA501E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822922" y="1594227"/>
            <a:ext cx="1187588" cy="11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E03972-0C13-CCB8-D540-82B99BD7D709}"/>
              </a:ext>
            </a:extLst>
          </p:cNvPr>
          <p:cNvCxnSpPr>
            <a:cxnSpLocks/>
          </p:cNvCxnSpPr>
          <p:nvPr/>
        </p:nvCxnSpPr>
        <p:spPr>
          <a:xfrm flipV="1">
            <a:off x="7822922" y="3030431"/>
            <a:ext cx="1187588" cy="1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BC43E6-361F-EFE5-A6C1-0D3FADCA382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822922" y="3534134"/>
            <a:ext cx="1187588" cy="85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A5C066-F18D-520A-C387-E9203FDFA9DA}"/>
              </a:ext>
            </a:extLst>
          </p:cNvPr>
          <p:cNvSpPr/>
          <p:nvPr/>
        </p:nvSpPr>
        <p:spPr>
          <a:xfrm>
            <a:off x="9010510" y="2430570"/>
            <a:ext cx="1435100" cy="140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269BD2-B2DE-BA1C-C357-A51A09EFD410}"/>
              </a:ext>
            </a:extLst>
          </p:cNvPr>
          <p:cNvCxnSpPr>
            <a:cxnSpLocks/>
          </p:cNvCxnSpPr>
          <p:nvPr/>
        </p:nvCxnSpPr>
        <p:spPr>
          <a:xfrm>
            <a:off x="10445610" y="2796197"/>
            <a:ext cx="641490" cy="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52DAC7-28A1-18C8-DEE8-C346CE1216CD}"/>
              </a:ext>
            </a:extLst>
          </p:cNvPr>
          <p:cNvCxnSpPr>
            <a:cxnSpLocks/>
          </p:cNvCxnSpPr>
          <p:nvPr/>
        </p:nvCxnSpPr>
        <p:spPr>
          <a:xfrm>
            <a:off x="10445610" y="3563535"/>
            <a:ext cx="641490" cy="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54BF18-4C61-D727-40C2-7D310B162D49}"/>
              </a:ext>
            </a:extLst>
          </p:cNvPr>
          <p:cNvSpPr txBox="1"/>
          <p:nvPr/>
        </p:nvSpPr>
        <p:spPr>
          <a:xfrm>
            <a:off x="11087100" y="2646787"/>
            <a:ext cx="88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Mask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DB4A00-7556-B222-7B78-489043F49217}"/>
              </a:ext>
            </a:extLst>
          </p:cNvPr>
          <p:cNvSpPr txBox="1"/>
          <p:nvPr/>
        </p:nvSpPr>
        <p:spPr>
          <a:xfrm>
            <a:off x="10988327" y="3429000"/>
            <a:ext cx="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Mask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9FDF68C-0747-544F-2A86-FE2EDD22111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775955" y="3057418"/>
            <a:ext cx="1558298" cy="266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5D672E7-F199-F28F-4CDE-7482E7D6434E}"/>
              </a:ext>
            </a:extLst>
          </p:cNvPr>
          <p:cNvSpPr/>
          <p:nvPr/>
        </p:nvSpPr>
        <p:spPr>
          <a:xfrm>
            <a:off x="6334253" y="5263773"/>
            <a:ext cx="14351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64ECF5-E1D3-51D7-802F-DD8AC549F560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7769353" y="3695332"/>
            <a:ext cx="1241157" cy="20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099B3C-B8E4-45DF-B1C9-E67E1FE87FC7}"/>
              </a:ext>
            </a:extLst>
          </p:cNvPr>
          <p:cNvSpPr/>
          <p:nvPr/>
        </p:nvSpPr>
        <p:spPr>
          <a:xfrm>
            <a:off x="294167" y="851732"/>
            <a:ext cx="100356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two class labels: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WithMask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WithoutMask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and after processing:</a:t>
            </a:r>
          </a:p>
          <a:p>
            <a:pPr lvl="1">
              <a:spcAft>
                <a:spcPts val="0"/>
              </a:spcAft>
            </a:pP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endParaRPr lang="zh-CN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set: 10000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800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 992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CA69E4-5B33-489F-9F33-95F5C7DC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196"/>
            <a:ext cx="10227365" cy="753234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0A233-6B34-7FEA-C7AB-B8C5CFAD5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6" y="2409784"/>
            <a:ext cx="6375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2197-1A26-7606-96BE-4B2A6685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5FB4-8C2A-AD2C-D4C4-4939DAF8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a neural network that processes image data based on grid-like topology.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Layers of CNN: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meaningful information.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dimensionality by statistics.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Maps input to output by matrix multiplication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DD20-8266-F996-2A62-924AF5A5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65F4-4CDD-52F5-9892-47264FED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8 input CNN layers.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22 deep CNN layers and reduced the input parameters from 60(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4 Million.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3.Resnet: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18 CNN layers. It solves Vanishing gradient by skipping layers.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16 CNN layers but has a high number of input parameters(136M)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9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949773-1450-6E1C-2005-450BF501DB91}"/>
              </a:ext>
            </a:extLst>
          </p:cNvPr>
          <p:cNvSpPr txBox="1"/>
          <p:nvPr/>
        </p:nvSpPr>
        <p:spPr>
          <a:xfrm>
            <a:off x="1222959" y="1823481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Loss with Epochs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EEE03-2267-E383-0779-7619216F9D07}"/>
              </a:ext>
            </a:extLst>
          </p:cNvPr>
          <p:cNvSpPr txBox="1"/>
          <p:nvPr/>
        </p:nvSpPr>
        <p:spPr>
          <a:xfrm>
            <a:off x="720171" y="439677"/>
            <a:ext cx="2694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Results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E2E04-B9EB-2ABD-9B7A-56C83E0BB1C0}"/>
              </a:ext>
            </a:extLst>
          </p:cNvPr>
          <p:cNvSpPr txBox="1"/>
          <p:nvPr/>
        </p:nvSpPr>
        <p:spPr>
          <a:xfrm>
            <a:off x="1114425" y="1414463"/>
            <a:ext cx="207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1.Using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496BC-2A9E-AD8D-665F-2BA57F5167E8}"/>
              </a:ext>
            </a:extLst>
          </p:cNvPr>
          <p:cNvSpPr txBox="1"/>
          <p:nvPr/>
        </p:nvSpPr>
        <p:spPr>
          <a:xfrm>
            <a:off x="7229026" y="1892816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Accuracy with Epochs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14EDC-380B-DD77-EDD0-A348901AE911}"/>
              </a:ext>
            </a:extLst>
          </p:cNvPr>
          <p:cNvSpPr txBox="1"/>
          <p:nvPr/>
        </p:nvSpPr>
        <p:spPr>
          <a:xfrm>
            <a:off x="1114425" y="6057900"/>
            <a:ext cx="369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 99.60%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1BDE3C-0FEA-3400-E381-8A4DCA9E2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" t="8802" r="16343" b="1197"/>
          <a:stretch/>
        </p:blipFill>
        <p:spPr>
          <a:xfrm>
            <a:off x="6697214" y="2282737"/>
            <a:ext cx="5089147" cy="35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1F9708-4F0C-95D2-C29D-D66F5835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353706"/>
            <a:ext cx="5130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F4022-6F1F-7460-A45F-51551791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8" y="1962151"/>
            <a:ext cx="6375400" cy="344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E0AA48-A057-D28D-B0E9-2EC01C808AA3}"/>
              </a:ext>
            </a:extLst>
          </p:cNvPr>
          <p:cNvSpPr txBox="1"/>
          <p:nvPr/>
        </p:nvSpPr>
        <p:spPr>
          <a:xfrm rot="16200000">
            <a:off x="-250308" y="2712522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B53F-2C76-CA53-7427-2C207D76AEED}"/>
              </a:ext>
            </a:extLst>
          </p:cNvPr>
          <p:cNvSpPr txBox="1"/>
          <p:nvPr/>
        </p:nvSpPr>
        <p:spPr>
          <a:xfrm>
            <a:off x="2646947" y="507420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C2E78-9F48-1D4B-076A-290AB338E776}"/>
              </a:ext>
            </a:extLst>
          </p:cNvPr>
          <p:cNvSpPr txBox="1"/>
          <p:nvPr/>
        </p:nvSpPr>
        <p:spPr>
          <a:xfrm>
            <a:off x="1222959" y="1823481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and Validation Loss with 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2E9B4-C376-23E2-BFCD-6A5EDB94E261}"/>
              </a:ext>
            </a:extLst>
          </p:cNvPr>
          <p:cNvSpPr txBox="1"/>
          <p:nvPr/>
        </p:nvSpPr>
        <p:spPr>
          <a:xfrm>
            <a:off x="720171" y="728663"/>
            <a:ext cx="2451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Results: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CA397-5F69-BDB6-90E3-7BAFB386BE72}"/>
              </a:ext>
            </a:extLst>
          </p:cNvPr>
          <p:cNvSpPr txBox="1"/>
          <p:nvPr/>
        </p:nvSpPr>
        <p:spPr>
          <a:xfrm>
            <a:off x="1072907" y="1422351"/>
            <a:ext cx="27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552F6-66CB-11B4-8D82-91EA221A4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1" t="4474" r="17081" b="3828"/>
          <a:stretch/>
        </p:blipFill>
        <p:spPr>
          <a:xfrm>
            <a:off x="6726238" y="2192813"/>
            <a:ext cx="5133975" cy="3155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23F9D5-0C28-1CBC-E0A6-DA847ABD5604}"/>
              </a:ext>
            </a:extLst>
          </p:cNvPr>
          <p:cNvSpPr txBox="1"/>
          <p:nvPr/>
        </p:nvSpPr>
        <p:spPr>
          <a:xfrm>
            <a:off x="7229026" y="1892816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and Validation Accuracy with Epochs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6FA90-FEDC-E0E0-B551-D41BC2B0E84E}"/>
              </a:ext>
            </a:extLst>
          </p:cNvPr>
          <p:cNvSpPr txBox="1"/>
          <p:nvPr/>
        </p:nvSpPr>
        <p:spPr>
          <a:xfrm rot="16200000">
            <a:off x="5822488" y="289187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126DF-A939-0683-FAF6-83ACB99DE6CF}"/>
              </a:ext>
            </a:extLst>
          </p:cNvPr>
          <p:cNvSpPr txBox="1"/>
          <p:nvPr/>
        </p:nvSpPr>
        <p:spPr>
          <a:xfrm>
            <a:off x="8931860" y="519164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1A234-01B8-B622-28DC-969595F193BF}"/>
              </a:ext>
            </a:extLst>
          </p:cNvPr>
          <p:cNvSpPr txBox="1"/>
          <p:nvPr/>
        </p:nvSpPr>
        <p:spPr>
          <a:xfrm>
            <a:off x="1428750" y="6229350"/>
            <a:ext cx="325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accuracy: 98.19%</a:t>
            </a:r>
          </a:p>
        </p:txBody>
      </p:sp>
    </p:spTree>
    <p:extLst>
      <p:ext uri="{BB962C8B-B14F-4D97-AF65-F5344CB8AC3E}">
        <p14:creationId xmlns:p14="http://schemas.microsoft.com/office/powerpoint/2010/main" val="33053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5B9932-D9E4-3CB0-0F35-A6C3D84BE5DD}"/>
              </a:ext>
            </a:extLst>
          </p:cNvPr>
          <p:cNvSpPr/>
          <p:nvPr/>
        </p:nvSpPr>
        <p:spPr>
          <a:xfrm>
            <a:off x="1274602" y="5830372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Model accuracy 71.37%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47CA9-F8D4-AE2A-0E3F-6063DEED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119312"/>
            <a:ext cx="5105400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7FECD-7E97-7D13-2AC2-F0474012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40" y="2119312"/>
            <a:ext cx="4864100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6017F-9997-D969-8111-A8B6A4E2C94E}"/>
              </a:ext>
            </a:extLst>
          </p:cNvPr>
          <p:cNvSpPr txBox="1"/>
          <p:nvPr/>
        </p:nvSpPr>
        <p:spPr>
          <a:xfrm>
            <a:off x="720171" y="728663"/>
            <a:ext cx="2451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Results: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B9D9F-A253-26F0-B28B-DDFD450F4003}"/>
              </a:ext>
            </a:extLst>
          </p:cNvPr>
          <p:cNvSpPr/>
          <p:nvPr/>
        </p:nvSpPr>
        <p:spPr>
          <a:xfrm>
            <a:off x="720171" y="162404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Using ResNet18 :</a:t>
            </a:r>
          </a:p>
        </p:txBody>
      </p:sp>
    </p:spTree>
    <p:extLst>
      <p:ext uri="{BB962C8B-B14F-4D97-AF65-F5344CB8AC3E}">
        <p14:creationId xmlns:p14="http://schemas.microsoft.com/office/powerpoint/2010/main" val="40912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386</Words>
  <Application>Microsoft Macintosh PowerPoint</Application>
  <PresentationFormat>Widescreen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Face Mask Detection using Transfer Learning</vt:lpstr>
      <vt:lpstr>Introduction</vt:lpstr>
      <vt:lpstr>The proposed model</vt:lpstr>
      <vt:lpstr>Data descriptions</vt:lpstr>
      <vt:lpstr>Convolutional Neural Networks</vt:lpstr>
      <vt:lpstr>Transfer Learning Models used:</vt:lpstr>
      <vt:lpstr>PowerPoint Presentation</vt:lpstr>
      <vt:lpstr>PowerPoint Presentation</vt:lpstr>
      <vt:lpstr>PowerPoint Presentation</vt:lpstr>
      <vt:lpstr>PowerPoint Presentation</vt:lpstr>
      <vt:lpstr>Output:</vt:lpstr>
      <vt:lpstr>Experiment Results</vt:lpstr>
      <vt:lpstr>Confusion Matrix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Xiaojie Guo</dc:creator>
  <cp:lastModifiedBy>Kirtana Anoopkumar Nambiar</cp:lastModifiedBy>
  <cp:revision>28</cp:revision>
  <dcterms:created xsi:type="dcterms:W3CDTF">2018-05-08T01:07:44Z</dcterms:created>
  <dcterms:modified xsi:type="dcterms:W3CDTF">2022-05-05T02:19:45Z</dcterms:modified>
</cp:coreProperties>
</file>