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arlow Semi Condensed" panose="020F0502020204030204" pitchFamily="34" charset="0"/>
      <p:regular r:id="rId24"/>
      <p:bold r:id="rId25"/>
      <p:italic r:id="rId26"/>
      <p:boldItalic r:id="rId27"/>
    </p:embeddedFont>
    <p:embeddedFont>
      <p:font typeface="Barlow Semi Condensed Light" panose="020F0302020204030204" pitchFamily="34" charset="0"/>
      <p:regular r:id="rId28"/>
      <p:bold r:id="rId29"/>
      <p:italic r:id="rId30"/>
      <p:boldItalic r:id="rId31"/>
    </p:embeddedFont>
    <p:embeddedFont>
      <p:font typeface="Barlow Semi Condensed Medium" panose="020F0502020204030204" pitchFamily="34" charset="0"/>
      <p:regular r:id="rId32"/>
      <p:bold r:id="rId33"/>
      <p:italic r:id="rId34"/>
      <p:boldItalic r:id="rId35"/>
    </p:embeddedFont>
    <p:embeddedFont>
      <p:font typeface="Fjalla One" panose="02000506040000020004" pitchFamily="2" charset="0"/>
      <p:regular r:id="rId36"/>
    </p:embeddedFont>
    <p:embeddedFont>
      <p:font typeface="Roboto Condensed Light" panose="020F03020202040302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9DEFF-76AF-450C-BDE4-135C5CF7191C}">
  <a:tblStyle styleId="{5989DEFF-76AF-450C-BDE4-135C5CF719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17f7f75dcd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17f7f75dcd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Previous methods used labelled data or active learning for sentiment analysis.</a:t>
            </a:r>
            <a:endParaRPr/>
          </a:p>
          <a:p>
            <a:pPr marL="0" lvl="0" indent="0" algn="l" rtl="0">
              <a:spcBef>
                <a:spcPts val="0"/>
              </a:spcBef>
              <a:spcAft>
                <a:spcPts val="0"/>
              </a:spcAft>
              <a:buNone/>
            </a:pPr>
            <a:r>
              <a:rPr lang="en"/>
              <a:t>We use Vader to generate labels as it was trained on Social media texts and compare it with star rating in the data.(rule-based sentiment analysis tool).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1a1086329b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1a1086329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Logistic Regression, Random Forest , KNN, and RNN as this is a classification problem.</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804e9800b4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1a0126fb32c_1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1a0126fb32c_1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0"/>
        <p:cNvGrpSpPr/>
        <p:nvPr/>
      </p:nvGrpSpPr>
      <p:grpSpPr>
        <a:xfrm>
          <a:off x="0" y="0"/>
          <a:ext cx="0" cy="0"/>
          <a:chOff x="0" y="0"/>
          <a:chExt cx="0" cy="0"/>
        </a:xfrm>
      </p:grpSpPr>
      <p:sp>
        <p:nvSpPr>
          <p:cNvPr id="2251" name="Google Shape;2251;g1a0126fb32c_1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2" name="Google Shape;2252;g1a0126fb32c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17f7f75dcdb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17f7f75dcd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17f7f75dcdb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17f7f75dcdb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1a0126fb32c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1a0126fb32c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g17f7f75dc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9" name="Google Shape;2279;g17f7f75dc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a0126fb32c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a0126fb32c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1a0126fb32c_1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1a0126fb32c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endParaRPr sz="1400"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7f7f75dcd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7f7f75dcd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8714a43093_1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Clearly set up the problem that is motivating the work​:</a:t>
            </a:r>
            <a:endParaRPr b="1"/>
          </a:p>
          <a:p>
            <a:pPr marL="0" lvl="0" indent="0" algn="l" rtl="0">
              <a:spcBef>
                <a:spcPts val="0"/>
              </a:spcBef>
              <a:spcAft>
                <a:spcPts val="0"/>
              </a:spcAft>
              <a:buNone/>
            </a:pPr>
            <a:r>
              <a:rPr lang="en">
                <a:solidFill>
                  <a:schemeClr val="dk1"/>
                </a:solidFill>
              </a:rPr>
              <a:t>The website we are tackling in our project, and which I think most of the students are familiar with, is ratemyprofessors website. It is a website where the students put their opinions about professors, so that other students can come and check them before they register for a course with a specific instructor.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1a0126fb32c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1a0126fb32c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Include a natural language example or examples to help the audience understand the problem​</a:t>
            </a:r>
            <a:endParaRPr b="1"/>
          </a:p>
          <a:p>
            <a:pPr marL="0" lvl="0" indent="0" algn="l" rtl="0">
              <a:spcBef>
                <a:spcPts val="0"/>
              </a:spcBef>
              <a:spcAft>
                <a:spcPts val="0"/>
              </a:spcAft>
              <a:buNone/>
            </a:pPr>
            <a:r>
              <a:rPr lang="en">
                <a:solidFill>
                  <a:schemeClr val="dk1"/>
                </a:solidFill>
              </a:rPr>
              <a:t>An example of this would be that me as a student, for instance, browse one of the professors. Lets say Professor Richard Ressler, a very dear professor that taught me. This is one of the results that show up. From the review, when I read that the student strongly recommends the professor and that he has comprehensive lecture notes, I realize that this is a positive review. On the other hand, when i read this review, where it says that the student couldn't tell what is important, and that the homeworks were impossible to solve, I realize that this is a negative result.Then as a student, based on these comments I make my decision of registering with this professor.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Describe the NLP task you are pursuing​</a:t>
            </a:r>
            <a:endParaRPr b="1"/>
          </a:p>
          <a:p>
            <a:pPr marL="0" lvl="0" indent="0" algn="l" rtl="0">
              <a:spcBef>
                <a:spcPts val="0"/>
              </a:spcBef>
              <a:spcAft>
                <a:spcPts val="0"/>
              </a:spcAft>
              <a:buNone/>
            </a:pPr>
            <a:r>
              <a:rPr lang="en">
                <a:solidFill>
                  <a:schemeClr val="dk1"/>
                </a:solidFill>
              </a:rPr>
              <a:t> One component of this professor assessment is textual, in the form of comments as we saw. In our project, the NLP task we are performing is conducting sentiment analysis on these comments to deduce whether they are negative or positive.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1a0126fb32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1a0126fb3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g8714a43093_5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7" name="Google Shape;2117;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g17f7f75dcd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1" name="Google Shape;2161;g17f7f75dcd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17f7f75dcdb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17f7f75dcd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1a0126fb32c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1a0126fb32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5646750" y="1976100"/>
            <a:ext cx="3429600"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Sentiment Analysis on RateMyProfessors Website</a:t>
            </a:r>
            <a:endParaRPr sz="3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42"/>
          <p:cNvSpPr txBox="1"/>
          <p:nvPr/>
        </p:nvSpPr>
        <p:spPr>
          <a:xfrm>
            <a:off x="-199525" y="4345350"/>
            <a:ext cx="4179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187" name="Google Shape;2187;p42"/>
          <p:cNvSpPr/>
          <p:nvPr/>
        </p:nvSpPr>
        <p:spPr>
          <a:xfrm>
            <a:off x="150100" y="2410275"/>
            <a:ext cx="1058100" cy="742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IMDB/</a:t>
            </a:r>
            <a:endParaRPr/>
          </a:p>
          <a:p>
            <a:pPr marL="0" lvl="0" indent="0" algn="l" rtl="0">
              <a:spcBef>
                <a:spcPts val="0"/>
              </a:spcBef>
              <a:spcAft>
                <a:spcPts val="0"/>
              </a:spcAft>
              <a:buNone/>
            </a:pPr>
            <a:r>
              <a:rPr lang="en"/>
              <a:t>Amazon</a:t>
            </a:r>
            <a:endParaRPr/>
          </a:p>
          <a:p>
            <a:pPr marL="0" lvl="0" indent="0" algn="l" rtl="0">
              <a:spcBef>
                <a:spcPts val="0"/>
              </a:spcBef>
              <a:spcAft>
                <a:spcPts val="0"/>
              </a:spcAft>
              <a:buNone/>
            </a:pPr>
            <a:r>
              <a:rPr lang="en"/>
              <a:t>reviews</a:t>
            </a:r>
            <a:endParaRPr/>
          </a:p>
        </p:txBody>
      </p:sp>
      <p:sp>
        <p:nvSpPr>
          <p:cNvPr id="2188" name="Google Shape;2188;p42"/>
          <p:cNvSpPr/>
          <p:nvPr/>
        </p:nvSpPr>
        <p:spPr>
          <a:xfrm>
            <a:off x="1669238" y="1194175"/>
            <a:ext cx="1564200" cy="2593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89" name="Google Shape;2189;p42"/>
          <p:cNvSpPr/>
          <p:nvPr/>
        </p:nvSpPr>
        <p:spPr>
          <a:xfrm>
            <a:off x="3982313" y="2622075"/>
            <a:ext cx="9243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  Vader</a:t>
            </a:r>
            <a:endParaRPr/>
          </a:p>
        </p:txBody>
      </p:sp>
      <p:sp>
        <p:nvSpPr>
          <p:cNvPr id="2190" name="Google Shape;2190;p42"/>
          <p:cNvSpPr txBox="1"/>
          <p:nvPr/>
        </p:nvSpPr>
        <p:spPr>
          <a:xfrm>
            <a:off x="215875" y="3301425"/>
            <a:ext cx="69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Input</a:t>
            </a:r>
            <a:endParaRPr/>
          </a:p>
        </p:txBody>
      </p:sp>
      <p:sp>
        <p:nvSpPr>
          <p:cNvPr id="2191" name="Google Shape;2191;p42"/>
          <p:cNvSpPr txBox="1"/>
          <p:nvPr/>
        </p:nvSpPr>
        <p:spPr>
          <a:xfrm>
            <a:off x="1740500" y="3884825"/>
            <a:ext cx="142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Pre-Processing</a:t>
            </a:r>
            <a:endParaRPr/>
          </a:p>
        </p:txBody>
      </p:sp>
      <p:sp>
        <p:nvSpPr>
          <p:cNvPr id="2192" name="Google Shape;2192;p42"/>
          <p:cNvSpPr/>
          <p:nvPr/>
        </p:nvSpPr>
        <p:spPr>
          <a:xfrm>
            <a:off x="1850750" y="1368650"/>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Tokenization</a:t>
            </a:r>
            <a:endParaRPr/>
          </a:p>
        </p:txBody>
      </p:sp>
      <p:sp>
        <p:nvSpPr>
          <p:cNvPr id="2193" name="Google Shape;2193;p42"/>
          <p:cNvSpPr/>
          <p:nvPr/>
        </p:nvSpPr>
        <p:spPr>
          <a:xfrm>
            <a:off x="1850750" y="2127713"/>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Remove Stopwords</a:t>
            </a:r>
            <a:endParaRPr/>
          </a:p>
        </p:txBody>
      </p:sp>
      <p:sp>
        <p:nvSpPr>
          <p:cNvPr id="2194" name="Google Shape;2194;p42"/>
          <p:cNvSpPr/>
          <p:nvPr/>
        </p:nvSpPr>
        <p:spPr>
          <a:xfrm>
            <a:off x="1850750" y="2950838"/>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Lemmatize</a:t>
            </a:r>
            <a:endParaRPr/>
          </a:p>
        </p:txBody>
      </p:sp>
      <p:cxnSp>
        <p:nvCxnSpPr>
          <p:cNvPr id="2195" name="Google Shape;2195;p42"/>
          <p:cNvCxnSpPr>
            <a:endCxn id="2189" idx="1"/>
          </p:cNvCxnSpPr>
          <p:nvPr/>
        </p:nvCxnSpPr>
        <p:spPr>
          <a:xfrm rot="10800000" flipH="1">
            <a:off x="3197213" y="2849325"/>
            <a:ext cx="785100" cy="6900"/>
          </a:xfrm>
          <a:prstGeom prst="straightConnector1">
            <a:avLst/>
          </a:prstGeom>
          <a:noFill/>
          <a:ln w="9525" cap="flat" cmpd="sng">
            <a:solidFill>
              <a:schemeClr val="dk2"/>
            </a:solidFill>
            <a:prstDash val="solid"/>
            <a:round/>
            <a:headEnd type="none" w="med" len="med"/>
            <a:tailEnd type="triangle" w="med" len="med"/>
          </a:ln>
        </p:spPr>
      </p:cxnSp>
      <p:cxnSp>
        <p:nvCxnSpPr>
          <p:cNvPr id="2196" name="Google Shape;2196;p42"/>
          <p:cNvCxnSpPr>
            <a:stCxn id="2189" idx="3"/>
          </p:cNvCxnSpPr>
          <p:nvPr/>
        </p:nvCxnSpPr>
        <p:spPr>
          <a:xfrm>
            <a:off x="4906613" y="2849325"/>
            <a:ext cx="394200" cy="1500"/>
          </a:xfrm>
          <a:prstGeom prst="straightConnector1">
            <a:avLst/>
          </a:prstGeom>
          <a:noFill/>
          <a:ln w="9525" cap="flat" cmpd="sng">
            <a:solidFill>
              <a:schemeClr val="dk2"/>
            </a:solidFill>
            <a:prstDash val="solid"/>
            <a:round/>
            <a:headEnd type="none" w="med" len="med"/>
            <a:tailEnd type="triangle" w="med" len="med"/>
          </a:ln>
        </p:spPr>
      </p:cxnSp>
      <p:sp>
        <p:nvSpPr>
          <p:cNvPr id="2197" name="Google Shape;2197;p42"/>
          <p:cNvSpPr txBox="1"/>
          <p:nvPr/>
        </p:nvSpPr>
        <p:spPr>
          <a:xfrm>
            <a:off x="8478400" y="3884825"/>
            <a:ext cx="85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2198" name="Google Shape;2198;p42"/>
          <p:cNvCxnSpPr>
            <a:stCxn id="2187" idx="3"/>
          </p:cNvCxnSpPr>
          <p:nvPr/>
        </p:nvCxnSpPr>
        <p:spPr>
          <a:xfrm>
            <a:off x="1208200" y="2781675"/>
            <a:ext cx="465600" cy="5400"/>
          </a:xfrm>
          <a:prstGeom prst="straightConnector1">
            <a:avLst/>
          </a:prstGeom>
          <a:noFill/>
          <a:ln w="9525" cap="flat" cmpd="sng">
            <a:solidFill>
              <a:schemeClr val="dk2"/>
            </a:solidFill>
            <a:prstDash val="solid"/>
            <a:round/>
            <a:headEnd type="none" w="med" len="med"/>
            <a:tailEnd type="triangle" w="med" len="med"/>
          </a:ln>
        </p:spPr>
      </p:cxnSp>
      <p:sp>
        <p:nvSpPr>
          <p:cNvPr id="2199" name="Google Shape;2199;p42"/>
          <p:cNvSpPr txBox="1"/>
          <p:nvPr/>
        </p:nvSpPr>
        <p:spPr>
          <a:xfrm>
            <a:off x="3988425" y="3301425"/>
            <a:ext cx="102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Predict Sentiment</a:t>
            </a:r>
            <a:endParaRPr/>
          </a:p>
        </p:txBody>
      </p:sp>
      <p:sp>
        <p:nvSpPr>
          <p:cNvPr id="2200" name="Google Shape;2200;p42"/>
          <p:cNvSpPr/>
          <p:nvPr/>
        </p:nvSpPr>
        <p:spPr>
          <a:xfrm>
            <a:off x="5281063" y="2622075"/>
            <a:ext cx="9243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Evaluate</a:t>
            </a:r>
            <a:endParaRPr/>
          </a:p>
        </p:txBody>
      </p:sp>
      <p:sp>
        <p:nvSpPr>
          <p:cNvPr id="2201" name="Google Shape;2201;p42"/>
          <p:cNvSpPr txBox="1"/>
          <p:nvPr/>
        </p:nvSpPr>
        <p:spPr>
          <a:xfrm>
            <a:off x="6471575" y="3301425"/>
            <a:ext cx="105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Test on unlabelled RMF data</a:t>
            </a:r>
            <a:endParaRPr/>
          </a:p>
        </p:txBody>
      </p:sp>
      <p:cxnSp>
        <p:nvCxnSpPr>
          <p:cNvPr id="2202" name="Google Shape;2202;p42"/>
          <p:cNvCxnSpPr>
            <a:stCxn id="2200" idx="3"/>
            <a:endCxn id="2203" idx="1"/>
          </p:cNvCxnSpPr>
          <p:nvPr/>
        </p:nvCxnSpPr>
        <p:spPr>
          <a:xfrm rot="10800000" flipH="1">
            <a:off x="6205363" y="2842425"/>
            <a:ext cx="374400" cy="6900"/>
          </a:xfrm>
          <a:prstGeom prst="straightConnector1">
            <a:avLst/>
          </a:prstGeom>
          <a:noFill/>
          <a:ln w="9525" cap="flat" cmpd="sng">
            <a:solidFill>
              <a:schemeClr val="dk2"/>
            </a:solidFill>
            <a:prstDash val="solid"/>
            <a:round/>
            <a:headEnd type="none" w="med" len="med"/>
            <a:tailEnd type="triangle" w="med" len="med"/>
          </a:ln>
        </p:spPr>
      </p:cxnSp>
      <p:sp>
        <p:nvSpPr>
          <p:cNvPr id="2204" name="Google Shape;2204;p42"/>
          <p:cNvSpPr txBox="1"/>
          <p:nvPr/>
        </p:nvSpPr>
        <p:spPr>
          <a:xfrm>
            <a:off x="376900" y="232800"/>
            <a:ext cx="211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Barlow Semi Condensed"/>
                <a:ea typeface="Barlow Semi Condensed"/>
                <a:cs typeface="Barlow Semi Condensed"/>
                <a:sym typeface="Barlow Semi Condensed"/>
              </a:rPr>
              <a:t>Architecture 1.1:</a:t>
            </a:r>
            <a:endParaRPr sz="1800" b="1">
              <a:solidFill>
                <a:schemeClr val="dk2"/>
              </a:solidFill>
              <a:latin typeface="Barlow Semi Condensed"/>
              <a:ea typeface="Barlow Semi Condensed"/>
              <a:cs typeface="Barlow Semi Condensed"/>
              <a:sym typeface="Barlow Semi Condensed"/>
            </a:endParaRPr>
          </a:p>
        </p:txBody>
      </p:sp>
      <p:sp>
        <p:nvSpPr>
          <p:cNvPr id="2205" name="Google Shape;2205;p42"/>
          <p:cNvSpPr txBox="1"/>
          <p:nvPr/>
        </p:nvSpPr>
        <p:spPr>
          <a:xfrm>
            <a:off x="5281063" y="3301425"/>
            <a:ext cx="10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F1-score</a:t>
            </a:r>
            <a:endParaRPr/>
          </a:p>
        </p:txBody>
      </p:sp>
      <p:sp>
        <p:nvSpPr>
          <p:cNvPr id="2203" name="Google Shape;2203;p42"/>
          <p:cNvSpPr/>
          <p:nvPr/>
        </p:nvSpPr>
        <p:spPr>
          <a:xfrm>
            <a:off x="6579825" y="2615175"/>
            <a:ext cx="6984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Apply</a:t>
            </a:r>
            <a:endParaRPr/>
          </a:p>
        </p:txBody>
      </p:sp>
      <p:cxnSp>
        <p:nvCxnSpPr>
          <p:cNvPr id="2206" name="Google Shape;2206;p42"/>
          <p:cNvCxnSpPr>
            <a:stCxn id="2203" idx="3"/>
          </p:cNvCxnSpPr>
          <p:nvPr/>
        </p:nvCxnSpPr>
        <p:spPr>
          <a:xfrm>
            <a:off x="7278225" y="2842425"/>
            <a:ext cx="657000" cy="0"/>
          </a:xfrm>
          <a:prstGeom prst="straightConnector1">
            <a:avLst/>
          </a:prstGeom>
          <a:noFill/>
          <a:ln w="9525" cap="flat" cmpd="sng">
            <a:solidFill>
              <a:schemeClr val="dk2"/>
            </a:solidFill>
            <a:prstDash val="solid"/>
            <a:round/>
            <a:headEnd type="none" w="med" len="med"/>
            <a:tailEnd type="triangle" w="med" len="med"/>
          </a:ln>
        </p:spPr>
      </p:cxnSp>
      <p:sp>
        <p:nvSpPr>
          <p:cNvPr id="2207" name="Google Shape;2207;p42"/>
          <p:cNvSpPr txBox="1"/>
          <p:nvPr/>
        </p:nvSpPr>
        <p:spPr>
          <a:xfrm>
            <a:off x="7890175" y="2652550"/>
            <a:ext cx="10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Sentiment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43"/>
          <p:cNvSpPr txBox="1"/>
          <p:nvPr/>
        </p:nvSpPr>
        <p:spPr>
          <a:xfrm>
            <a:off x="0" y="4653250"/>
            <a:ext cx="4179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p>
        </p:txBody>
      </p:sp>
      <p:sp>
        <p:nvSpPr>
          <p:cNvPr id="2213" name="Google Shape;2213;p43"/>
          <p:cNvSpPr/>
          <p:nvPr/>
        </p:nvSpPr>
        <p:spPr>
          <a:xfrm>
            <a:off x="349625" y="2718175"/>
            <a:ext cx="1058100" cy="742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Labelled RMF</a:t>
            </a:r>
            <a:endParaRPr/>
          </a:p>
          <a:p>
            <a:pPr marL="0" lvl="0" indent="0" algn="l" rtl="0">
              <a:spcBef>
                <a:spcPts val="0"/>
              </a:spcBef>
              <a:spcAft>
                <a:spcPts val="0"/>
              </a:spcAft>
              <a:buNone/>
            </a:pPr>
            <a:r>
              <a:rPr lang="en"/>
              <a:t>Review</a:t>
            </a:r>
            <a:endParaRPr/>
          </a:p>
        </p:txBody>
      </p:sp>
      <p:sp>
        <p:nvSpPr>
          <p:cNvPr id="2214" name="Google Shape;2214;p43"/>
          <p:cNvSpPr/>
          <p:nvPr/>
        </p:nvSpPr>
        <p:spPr>
          <a:xfrm>
            <a:off x="1868763" y="1488075"/>
            <a:ext cx="1564200" cy="2593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15" name="Google Shape;2215;p43"/>
          <p:cNvSpPr/>
          <p:nvPr/>
        </p:nvSpPr>
        <p:spPr>
          <a:xfrm>
            <a:off x="3772988" y="2887225"/>
            <a:ext cx="15795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Count -Vectorizer</a:t>
            </a:r>
            <a:endParaRPr/>
          </a:p>
        </p:txBody>
      </p:sp>
      <p:sp>
        <p:nvSpPr>
          <p:cNvPr id="2216" name="Google Shape;2216;p43"/>
          <p:cNvSpPr/>
          <p:nvPr/>
        </p:nvSpPr>
        <p:spPr>
          <a:xfrm>
            <a:off x="5597875" y="2142200"/>
            <a:ext cx="12012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  Classifier</a:t>
            </a:r>
            <a:endParaRPr/>
          </a:p>
        </p:txBody>
      </p:sp>
      <p:sp>
        <p:nvSpPr>
          <p:cNvPr id="2217" name="Google Shape;2217;p43"/>
          <p:cNvSpPr txBox="1"/>
          <p:nvPr/>
        </p:nvSpPr>
        <p:spPr>
          <a:xfrm>
            <a:off x="453300" y="3609325"/>
            <a:ext cx="69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Input</a:t>
            </a:r>
            <a:endParaRPr/>
          </a:p>
        </p:txBody>
      </p:sp>
      <p:sp>
        <p:nvSpPr>
          <p:cNvPr id="2218" name="Google Shape;2218;p43"/>
          <p:cNvSpPr txBox="1"/>
          <p:nvPr/>
        </p:nvSpPr>
        <p:spPr>
          <a:xfrm>
            <a:off x="1940025" y="4192725"/>
            <a:ext cx="142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Pre-Processing</a:t>
            </a:r>
            <a:endParaRPr/>
          </a:p>
        </p:txBody>
      </p:sp>
      <p:sp>
        <p:nvSpPr>
          <p:cNvPr id="2219" name="Google Shape;2219;p43"/>
          <p:cNvSpPr/>
          <p:nvPr/>
        </p:nvSpPr>
        <p:spPr>
          <a:xfrm>
            <a:off x="2050275" y="1676550"/>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Tokenization</a:t>
            </a:r>
            <a:endParaRPr/>
          </a:p>
        </p:txBody>
      </p:sp>
      <p:sp>
        <p:nvSpPr>
          <p:cNvPr id="2220" name="Google Shape;2220;p43"/>
          <p:cNvSpPr/>
          <p:nvPr/>
        </p:nvSpPr>
        <p:spPr>
          <a:xfrm>
            <a:off x="2050275" y="2435613"/>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Remove Stopwords</a:t>
            </a:r>
            <a:endParaRPr/>
          </a:p>
        </p:txBody>
      </p:sp>
      <p:sp>
        <p:nvSpPr>
          <p:cNvPr id="2221" name="Google Shape;2221;p43"/>
          <p:cNvSpPr/>
          <p:nvPr/>
        </p:nvSpPr>
        <p:spPr>
          <a:xfrm>
            <a:off x="2050275" y="3258738"/>
            <a:ext cx="1201200" cy="61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Lemmatize</a:t>
            </a:r>
            <a:endParaRPr/>
          </a:p>
        </p:txBody>
      </p:sp>
      <p:sp>
        <p:nvSpPr>
          <p:cNvPr id="2222" name="Google Shape;2222;p43"/>
          <p:cNvSpPr txBox="1"/>
          <p:nvPr/>
        </p:nvSpPr>
        <p:spPr>
          <a:xfrm>
            <a:off x="3780651" y="3501625"/>
            <a:ext cx="15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Word embedding</a:t>
            </a:r>
            <a:endParaRPr/>
          </a:p>
        </p:txBody>
      </p:sp>
      <p:cxnSp>
        <p:nvCxnSpPr>
          <p:cNvPr id="2223" name="Google Shape;2223;p43"/>
          <p:cNvCxnSpPr/>
          <p:nvPr/>
        </p:nvCxnSpPr>
        <p:spPr>
          <a:xfrm>
            <a:off x="3429300" y="3109675"/>
            <a:ext cx="343500" cy="9600"/>
          </a:xfrm>
          <a:prstGeom prst="straightConnector1">
            <a:avLst/>
          </a:prstGeom>
          <a:noFill/>
          <a:ln w="9525" cap="flat" cmpd="sng">
            <a:solidFill>
              <a:schemeClr val="dk2"/>
            </a:solidFill>
            <a:prstDash val="solid"/>
            <a:round/>
            <a:headEnd type="none" w="med" len="med"/>
            <a:tailEnd type="triangle" w="med" len="med"/>
          </a:ln>
        </p:spPr>
      </p:cxnSp>
      <p:sp>
        <p:nvSpPr>
          <p:cNvPr id="2224" name="Google Shape;2224;p43"/>
          <p:cNvSpPr txBox="1"/>
          <p:nvPr/>
        </p:nvSpPr>
        <p:spPr>
          <a:xfrm>
            <a:off x="7374100" y="2914375"/>
            <a:ext cx="105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Sentiment</a:t>
            </a:r>
            <a:endParaRPr/>
          </a:p>
        </p:txBody>
      </p:sp>
      <p:cxnSp>
        <p:nvCxnSpPr>
          <p:cNvPr id="2225" name="Google Shape;2225;p43"/>
          <p:cNvCxnSpPr>
            <a:stCxn id="2213" idx="3"/>
          </p:cNvCxnSpPr>
          <p:nvPr/>
        </p:nvCxnSpPr>
        <p:spPr>
          <a:xfrm>
            <a:off x="1407725" y="3089575"/>
            <a:ext cx="465600" cy="5400"/>
          </a:xfrm>
          <a:prstGeom prst="straightConnector1">
            <a:avLst/>
          </a:prstGeom>
          <a:noFill/>
          <a:ln w="9525" cap="flat" cmpd="sng">
            <a:solidFill>
              <a:schemeClr val="dk2"/>
            </a:solidFill>
            <a:prstDash val="solid"/>
            <a:round/>
            <a:headEnd type="none" w="med" len="med"/>
            <a:tailEnd type="triangle" w="med" len="med"/>
          </a:ln>
        </p:spPr>
      </p:cxnSp>
      <p:sp>
        <p:nvSpPr>
          <p:cNvPr id="2226" name="Google Shape;2226;p43"/>
          <p:cNvSpPr txBox="1"/>
          <p:nvPr/>
        </p:nvSpPr>
        <p:spPr>
          <a:xfrm>
            <a:off x="7000125" y="2073025"/>
            <a:ext cx="142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 &amp; eval on labelled data</a:t>
            </a:r>
            <a:endParaRPr/>
          </a:p>
        </p:txBody>
      </p:sp>
      <p:sp>
        <p:nvSpPr>
          <p:cNvPr id="2227" name="Google Shape;2227;p43"/>
          <p:cNvSpPr/>
          <p:nvPr/>
        </p:nvSpPr>
        <p:spPr>
          <a:xfrm>
            <a:off x="5794375" y="2887213"/>
            <a:ext cx="808200" cy="454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Apply</a:t>
            </a:r>
            <a:endParaRPr/>
          </a:p>
        </p:txBody>
      </p:sp>
      <p:sp>
        <p:nvSpPr>
          <p:cNvPr id="2228" name="Google Shape;2228;p43"/>
          <p:cNvSpPr txBox="1"/>
          <p:nvPr/>
        </p:nvSpPr>
        <p:spPr>
          <a:xfrm>
            <a:off x="5794400" y="3501625"/>
            <a:ext cx="105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Test on unlabelled data</a:t>
            </a:r>
            <a:endParaRPr/>
          </a:p>
        </p:txBody>
      </p:sp>
      <p:sp>
        <p:nvSpPr>
          <p:cNvPr id="2229" name="Google Shape;2229;p43"/>
          <p:cNvSpPr txBox="1"/>
          <p:nvPr/>
        </p:nvSpPr>
        <p:spPr>
          <a:xfrm>
            <a:off x="376900" y="232800"/>
            <a:ext cx="211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Barlow Semi Condensed"/>
                <a:ea typeface="Barlow Semi Condensed"/>
                <a:cs typeface="Barlow Semi Condensed"/>
                <a:sym typeface="Barlow Semi Condensed"/>
              </a:rPr>
              <a:t>Architecture 1.2:</a:t>
            </a:r>
            <a:endParaRPr sz="1800" b="1">
              <a:solidFill>
                <a:schemeClr val="dk2"/>
              </a:solidFill>
              <a:latin typeface="Barlow Semi Condensed"/>
              <a:ea typeface="Barlow Semi Condensed"/>
              <a:cs typeface="Barlow Semi Condensed"/>
              <a:sym typeface="Barlow Semi Condensed"/>
            </a:endParaRPr>
          </a:p>
        </p:txBody>
      </p:sp>
      <p:sp>
        <p:nvSpPr>
          <p:cNvPr id="2230" name="Google Shape;2230;p43"/>
          <p:cNvSpPr/>
          <p:nvPr/>
        </p:nvSpPr>
        <p:spPr>
          <a:xfrm>
            <a:off x="5423750" y="881625"/>
            <a:ext cx="1421700" cy="742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Labelled Imdb/Amazon</a:t>
            </a:r>
            <a:endParaRPr/>
          </a:p>
          <a:p>
            <a:pPr marL="0" lvl="0" indent="0" algn="l" rtl="0">
              <a:spcBef>
                <a:spcPts val="0"/>
              </a:spcBef>
              <a:spcAft>
                <a:spcPts val="0"/>
              </a:spcAft>
              <a:buNone/>
            </a:pPr>
            <a:r>
              <a:rPr lang="en"/>
              <a:t>Review</a:t>
            </a:r>
            <a:endParaRPr/>
          </a:p>
        </p:txBody>
      </p:sp>
      <p:cxnSp>
        <p:nvCxnSpPr>
          <p:cNvPr id="2231" name="Google Shape;2231;p43"/>
          <p:cNvCxnSpPr>
            <a:stCxn id="2230" idx="2"/>
          </p:cNvCxnSpPr>
          <p:nvPr/>
        </p:nvCxnSpPr>
        <p:spPr>
          <a:xfrm flipH="1">
            <a:off x="6126500" y="1624425"/>
            <a:ext cx="8100" cy="528600"/>
          </a:xfrm>
          <a:prstGeom prst="straightConnector1">
            <a:avLst/>
          </a:prstGeom>
          <a:noFill/>
          <a:ln w="9525" cap="flat" cmpd="sng">
            <a:solidFill>
              <a:schemeClr val="dk2"/>
            </a:solidFill>
            <a:prstDash val="solid"/>
            <a:round/>
            <a:headEnd type="none" w="med" len="med"/>
            <a:tailEnd type="triangle" w="med" len="med"/>
          </a:ln>
        </p:spPr>
      </p:cxnSp>
      <p:cxnSp>
        <p:nvCxnSpPr>
          <p:cNvPr id="2232" name="Google Shape;2232;p43"/>
          <p:cNvCxnSpPr>
            <a:stCxn id="2215" idx="3"/>
            <a:endCxn id="2227" idx="1"/>
          </p:cNvCxnSpPr>
          <p:nvPr/>
        </p:nvCxnSpPr>
        <p:spPr>
          <a:xfrm>
            <a:off x="5352488" y="3114475"/>
            <a:ext cx="441900" cy="0"/>
          </a:xfrm>
          <a:prstGeom prst="straightConnector1">
            <a:avLst/>
          </a:prstGeom>
          <a:noFill/>
          <a:ln w="9525" cap="flat" cmpd="sng">
            <a:solidFill>
              <a:schemeClr val="dk2"/>
            </a:solidFill>
            <a:prstDash val="solid"/>
            <a:round/>
            <a:headEnd type="none" w="med" len="med"/>
            <a:tailEnd type="triangle" w="med" len="med"/>
          </a:ln>
        </p:spPr>
      </p:cxnSp>
      <p:cxnSp>
        <p:nvCxnSpPr>
          <p:cNvPr id="2233" name="Google Shape;2233;p43"/>
          <p:cNvCxnSpPr>
            <a:stCxn id="2216" idx="2"/>
            <a:endCxn id="2227" idx="0"/>
          </p:cNvCxnSpPr>
          <p:nvPr/>
        </p:nvCxnSpPr>
        <p:spPr>
          <a:xfrm>
            <a:off x="6198475" y="2596700"/>
            <a:ext cx="0" cy="290400"/>
          </a:xfrm>
          <a:prstGeom prst="straightConnector1">
            <a:avLst/>
          </a:prstGeom>
          <a:noFill/>
          <a:ln w="9525" cap="flat" cmpd="sng">
            <a:solidFill>
              <a:schemeClr val="dk2"/>
            </a:solidFill>
            <a:prstDash val="solid"/>
            <a:round/>
            <a:headEnd type="none" w="med" len="med"/>
            <a:tailEnd type="triangle" w="med" len="med"/>
          </a:ln>
        </p:spPr>
      </p:cxnSp>
      <p:cxnSp>
        <p:nvCxnSpPr>
          <p:cNvPr id="2234" name="Google Shape;2234;p43"/>
          <p:cNvCxnSpPr>
            <a:stCxn id="2227" idx="3"/>
            <a:endCxn id="2224" idx="1"/>
          </p:cNvCxnSpPr>
          <p:nvPr/>
        </p:nvCxnSpPr>
        <p:spPr>
          <a:xfrm>
            <a:off x="6602575" y="3114463"/>
            <a:ext cx="771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Google Shape;2239;p44"/>
          <p:cNvSpPr txBox="1"/>
          <p:nvPr/>
        </p:nvSpPr>
        <p:spPr>
          <a:xfrm>
            <a:off x="833650" y="251675"/>
            <a:ext cx="83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Topic Modeling using Latent Dirichlet Allocation</a:t>
            </a:r>
            <a:endParaRPr/>
          </a:p>
        </p:txBody>
      </p:sp>
      <p:sp>
        <p:nvSpPr>
          <p:cNvPr id="2240" name="Google Shape;2240;p44"/>
          <p:cNvSpPr txBox="1"/>
          <p:nvPr/>
        </p:nvSpPr>
        <p:spPr>
          <a:xfrm>
            <a:off x="928025" y="770750"/>
            <a:ext cx="7235400" cy="1368300"/>
          </a:xfrm>
          <a:prstGeom prst="rect">
            <a:avLst/>
          </a:prstGeom>
          <a:noFill/>
          <a:ln>
            <a:noFill/>
          </a:ln>
        </p:spPr>
        <p:txBody>
          <a:bodyPr spcFirstLastPara="1" wrap="square" lIns="91425" tIns="91425" rIns="91425" bIns="91425" anchor="ctr" anchorCtr="0">
            <a:normAutofit/>
          </a:bodyPr>
          <a:lstStyle/>
          <a:p>
            <a:pPr marL="0" lvl="0" indent="0" algn="just" rtl="0">
              <a:lnSpc>
                <a:spcPct val="115000"/>
              </a:lnSpc>
              <a:spcBef>
                <a:spcPts val="120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000">
                <a:latin typeface="Times New Roman"/>
                <a:ea typeface="Times New Roman"/>
                <a:cs typeface="Times New Roman"/>
                <a:sym typeface="Times New Roman"/>
              </a:rPr>
              <a:t>Why Topic Modelling using LDA?</a:t>
            </a:r>
            <a:endParaRPr sz="10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000">
                <a:latin typeface="Times New Roman"/>
                <a:ea typeface="Times New Roman"/>
                <a:cs typeface="Times New Roman"/>
                <a:sym typeface="Times New Roman"/>
              </a:rPr>
              <a:t>Architecture of LDA Model</a:t>
            </a:r>
            <a:endParaRPr sz="10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1000">
                <a:latin typeface="Times New Roman"/>
                <a:ea typeface="Times New Roman"/>
                <a:cs typeface="Times New Roman"/>
                <a:sym typeface="Times New Roman"/>
              </a:rPr>
              <a:t>-</a:t>
            </a:r>
            <a:r>
              <a:rPr lang="en" sz="700">
                <a:latin typeface="Times New Roman"/>
                <a:ea typeface="Times New Roman"/>
                <a:cs typeface="Times New Roman"/>
                <a:sym typeface="Times New Roman"/>
              </a:rPr>
              <a:t>        </a:t>
            </a:r>
            <a:r>
              <a:rPr lang="en" sz="1000">
                <a:latin typeface="Times New Roman"/>
                <a:ea typeface="Times New Roman"/>
                <a:cs typeface="Times New Roman"/>
                <a:sym typeface="Times New Roman"/>
              </a:rPr>
              <a:t>Python libraries used</a:t>
            </a:r>
            <a:endParaRPr/>
          </a:p>
        </p:txBody>
      </p:sp>
      <p:pic>
        <p:nvPicPr>
          <p:cNvPr id="2241" name="Google Shape;2241;p44"/>
          <p:cNvPicPr preferRelativeResize="0"/>
          <p:nvPr/>
        </p:nvPicPr>
        <p:blipFill>
          <a:blip r:embed="rId3">
            <a:alphaModFix/>
          </a:blip>
          <a:stretch>
            <a:fillRect/>
          </a:stretch>
        </p:blipFill>
        <p:spPr>
          <a:xfrm>
            <a:off x="1132450" y="1742025"/>
            <a:ext cx="6826550" cy="316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45"/>
          <p:cNvSpPr txBox="1"/>
          <p:nvPr/>
        </p:nvSpPr>
        <p:spPr>
          <a:xfrm>
            <a:off x="833650" y="251675"/>
            <a:ext cx="83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Results - Topic Modeling</a:t>
            </a:r>
            <a:endParaRPr/>
          </a:p>
        </p:txBody>
      </p:sp>
      <p:sp>
        <p:nvSpPr>
          <p:cNvPr id="2247" name="Google Shape;2247;p45"/>
          <p:cNvSpPr txBox="1"/>
          <p:nvPr/>
        </p:nvSpPr>
        <p:spPr>
          <a:xfrm>
            <a:off x="928025" y="651875"/>
            <a:ext cx="7235400" cy="637800"/>
          </a:xfrm>
          <a:prstGeom prst="rect">
            <a:avLst/>
          </a:prstGeom>
          <a:noFill/>
          <a:ln>
            <a:noFill/>
          </a:ln>
        </p:spPr>
        <p:txBody>
          <a:bodyPr spcFirstLastPara="1" wrap="square" lIns="91425" tIns="91425" rIns="91425" bIns="91425" anchor="ctr" anchorCtr="0">
            <a:normAutofit lnSpcReduction="20000"/>
          </a:bodyPr>
          <a:lstStyle/>
          <a:p>
            <a:pPr marL="0" lvl="0" indent="0" algn="just" rtl="0">
              <a:lnSpc>
                <a:spcPct val="115000"/>
              </a:lnSpc>
              <a:spcBef>
                <a:spcPts val="1200"/>
              </a:spcBef>
              <a:spcAft>
                <a:spcPts val="0"/>
              </a:spcAft>
              <a:buNone/>
            </a:pPr>
            <a:r>
              <a:rPr lang="en" sz="1000">
                <a:latin typeface="Times New Roman"/>
                <a:ea typeface="Times New Roman"/>
                <a:cs typeface="Times New Roman"/>
                <a:sym typeface="Times New Roman"/>
              </a:rPr>
              <a:t>Topic Modelling initially performed on ‘Comments’ column of the dataset which includes the reviews</a:t>
            </a:r>
            <a:endParaRPr sz="10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1000">
                <a:latin typeface="Times New Roman"/>
                <a:ea typeface="Times New Roman"/>
                <a:cs typeface="Times New Roman"/>
                <a:sym typeface="Times New Roman"/>
              </a:rPr>
              <a:t>Obtained visualizations of clusters which demonstrate the most relevant terms for the topics</a:t>
            </a:r>
            <a:endParaRPr sz="700">
              <a:latin typeface="Times New Roman"/>
              <a:ea typeface="Times New Roman"/>
              <a:cs typeface="Times New Roman"/>
              <a:sym typeface="Times New Roman"/>
            </a:endParaRPr>
          </a:p>
        </p:txBody>
      </p:sp>
      <p:pic>
        <p:nvPicPr>
          <p:cNvPr id="2248" name="Google Shape;2248;p45"/>
          <p:cNvPicPr preferRelativeResize="0"/>
          <p:nvPr/>
        </p:nvPicPr>
        <p:blipFill>
          <a:blip r:embed="rId3">
            <a:alphaModFix/>
          </a:blip>
          <a:stretch>
            <a:fillRect/>
          </a:stretch>
        </p:blipFill>
        <p:spPr>
          <a:xfrm>
            <a:off x="152400" y="1410350"/>
            <a:ext cx="4849526" cy="2322800"/>
          </a:xfrm>
          <a:prstGeom prst="rect">
            <a:avLst/>
          </a:prstGeom>
          <a:noFill/>
          <a:ln>
            <a:noFill/>
          </a:ln>
        </p:spPr>
      </p:pic>
      <p:pic>
        <p:nvPicPr>
          <p:cNvPr id="2249" name="Google Shape;2249;p45"/>
          <p:cNvPicPr preferRelativeResize="0"/>
          <p:nvPr/>
        </p:nvPicPr>
        <p:blipFill>
          <a:blip r:embed="rId4">
            <a:alphaModFix/>
          </a:blip>
          <a:stretch>
            <a:fillRect/>
          </a:stretch>
        </p:blipFill>
        <p:spPr>
          <a:xfrm>
            <a:off x="5154325" y="1410350"/>
            <a:ext cx="3837276" cy="232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3"/>
        <p:cNvGrpSpPr/>
        <p:nvPr/>
      </p:nvGrpSpPr>
      <p:grpSpPr>
        <a:xfrm>
          <a:off x="0" y="0"/>
          <a:ext cx="0" cy="0"/>
          <a:chOff x="0" y="0"/>
          <a:chExt cx="0" cy="0"/>
        </a:xfrm>
      </p:grpSpPr>
      <p:sp>
        <p:nvSpPr>
          <p:cNvPr id="2254" name="Google Shape;2254;p46"/>
          <p:cNvSpPr txBox="1"/>
          <p:nvPr/>
        </p:nvSpPr>
        <p:spPr>
          <a:xfrm>
            <a:off x="1127100" y="210900"/>
            <a:ext cx="83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Results - Topic Modeling</a:t>
            </a:r>
            <a:endParaRPr/>
          </a:p>
        </p:txBody>
      </p:sp>
      <p:sp>
        <p:nvSpPr>
          <p:cNvPr id="2255" name="Google Shape;2255;p46"/>
          <p:cNvSpPr txBox="1"/>
          <p:nvPr/>
        </p:nvSpPr>
        <p:spPr>
          <a:xfrm>
            <a:off x="996675" y="611100"/>
            <a:ext cx="7329600" cy="7323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None/>
            </a:pPr>
            <a:r>
              <a:rPr lang="en" sz="1000">
                <a:latin typeface="Times New Roman"/>
                <a:ea typeface="Times New Roman"/>
                <a:cs typeface="Times New Roman"/>
                <a:sym typeface="Times New Roman"/>
              </a:rPr>
              <a:t>Implemented the LDA to identify the topic keywords for each professor corresponding to the reviews</a:t>
            </a:r>
            <a:endParaRPr sz="10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000">
              <a:latin typeface="Times New Roman"/>
              <a:ea typeface="Times New Roman"/>
              <a:cs typeface="Times New Roman"/>
              <a:sym typeface="Times New Roman"/>
            </a:endParaRPr>
          </a:p>
        </p:txBody>
      </p:sp>
      <p:pic>
        <p:nvPicPr>
          <p:cNvPr id="2256" name="Google Shape;2256;p46"/>
          <p:cNvPicPr preferRelativeResize="0"/>
          <p:nvPr/>
        </p:nvPicPr>
        <p:blipFill>
          <a:blip r:embed="rId3">
            <a:alphaModFix/>
          </a:blip>
          <a:stretch>
            <a:fillRect/>
          </a:stretch>
        </p:blipFill>
        <p:spPr>
          <a:xfrm>
            <a:off x="1364925" y="1143325"/>
            <a:ext cx="4134875" cy="1121700"/>
          </a:xfrm>
          <a:prstGeom prst="rect">
            <a:avLst/>
          </a:prstGeom>
          <a:noFill/>
          <a:ln w="9525" cap="flat" cmpd="sng">
            <a:solidFill>
              <a:schemeClr val="dk1"/>
            </a:solidFill>
            <a:prstDash val="solid"/>
            <a:round/>
            <a:headEnd type="none" w="sm" len="sm"/>
            <a:tailEnd type="none" w="sm" len="sm"/>
          </a:ln>
        </p:spPr>
      </p:pic>
      <p:pic>
        <p:nvPicPr>
          <p:cNvPr id="2257" name="Google Shape;2257;p46"/>
          <p:cNvPicPr preferRelativeResize="0"/>
          <p:nvPr/>
        </p:nvPicPr>
        <p:blipFill>
          <a:blip r:embed="rId4">
            <a:alphaModFix/>
          </a:blip>
          <a:stretch>
            <a:fillRect/>
          </a:stretch>
        </p:blipFill>
        <p:spPr>
          <a:xfrm>
            <a:off x="2130213" y="2756475"/>
            <a:ext cx="5743575" cy="11430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sp>
        <p:nvSpPr>
          <p:cNvPr id="2262" name="Google Shape;2262;p47"/>
          <p:cNvSpPr txBox="1"/>
          <p:nvPr/>
        </p:nvSpPr>
        <p:spPr>
          <a:xfrm>
            <a:off x="1045600" y="251675"/>
            <a:ext cx="83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Results - Topic Modeling</a:t>
            </a:r>
            <a:endParaRPr/>
          </a:p>
        </p:txBody>
      </p:sp>
      <p:sp>
        <p:nvSpPr>
          <p:cNvPr id="2263" name="Google Shape;2263;p47"/>
          <p:cNvSpPr txBox="1"/>
          <p:nvPr/>
        </p:nvSpPr>
        <p:spPr>
          <a:xfrm>
            <a:off x="833650" y="651875"/>
            <a:ext cx="7329600" cy="732300"/>
          </a:xfrm>
          <a:prstGeom prst="rect">
            <a:avLst/>
          </a:prstGeom>
          <a:noFill/>
          <a:ln>
            <a:noFill/>
          </a:ln>
        </p:spPr>
        <p:txBody>
          <a:bodyPr spcFirstLastPara="1" wrap="square" lIns="91425" tIns="91425" rIns="91425" bIns="91425" anchor="ctr" anchorCtr="0">
            <a:normAutofit/>
          </a:bodyPr>
          <a:lstStyle/>
          <a:p>
            <a:pPr marL="0" lvl="0" indent="0" algn="just" rtl="0">
              <a:lnSpc>
                <a:spcPct val="115000"/>
              </a:lnSpc>
              <a:spcBef>
                <a:spcPts val="1200"/>
              </a:spcBef>
              <a:spcAft>
                <a:spcPts val="1200"/>
              </a:spcAft>
              <a:buNone/>
            </a:pPr>
            <a:r>
              <a:rPr lang="en" sz="1000">
                <a:latin typeface="Times New Roman"/>
                <a:ea typeface="Times New Roman"/>
                <a:cs typeface="Times New Roman"/>
                <a:sym typeface="Times New Roman"/>
              </a:rPr>
              <a:t>Topic Keyword Matrix</a:t>
            </a:r>
            <a:endParaRPr sz="1000">
              <a:latin typeface="Times New Roman"/>
              <a:ea typeface="Times New Roman"/>
              <a:cs typeface="Times New Roman"/>
              <a:sym typeface="Times New Roman"/>
            </a:endParaRPr>
          </a:p>
        </p:txBody>
      </p:sp>
      <p:pic>
        <p:nvPicPr>
          <p:cNvPr id="2264" name="Google Shape;2264;p47"/>
          <p:cNvPicPr preferRelativeResize="0"/>
          <p:nvPr/>
        </p:nvPicPr>
        <p:blipFill>
          <a:blip r:embed="rId3">
            <a:alphaModFix/>
          </a:blip>
          <a:stretch>
            <a:fillRect/>
          </a:stretch>
        </p:blipFill>
        <p:spPr>
          <a:xfrm>
            <a:off x="832650" y="1199075"/>
            <a:ext cx="7478701" cy="33673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48"/>
          <p:cNvSpPr txBox="1"/>
          <p:nvPr/>
        </p:nvSpPr>
        <p:spPr>
          <a:xfrm>
            <a:off x="833650" y="251675"/>
            <a:ext cx="83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Results - Topic Modeling</a:t>
            </a:r>
            <a:endParaRPr/>
          </a:p>
        </p:txBody>
      </p:sp>
      <p:sp>
        <p:nvSpPr>
          <p:cNvPr id="2270" name="Google Shape;2270;p48"/>
          <p:cNvSpPr txBox="1"/>
          <p:nvPr/>
        </p:nvSpPr>
        <p:spPr>
          <a:xfrm>
            <a:off x="833650" y="651875"/>
            <a:ext cx="7329600" cy="648900"/>
          </a:xfrm>
          <a:prstGeom prst="rect">
            <a:avLst/>
          </a:prstGeom>
          <a:noFill/>
          <a:ln>
            <a:noFill/>
          </a:ln>
        </p:spPr>
        <p:txBody>
          <a:bodyPr spcFirstLastPara="1" wrap="square" lIns="91425" tIns="91425" rIns="91425" bIns="91425" anchor="ctr" anchorCtr="0">
            <a:normAutofit lnSpcReduction="10000"/>
          </a:bodyPr>
          <a:lstStyle/>
          <a:p>
            <a:pPr marL="0" lvl="0" indent="0" algn="just" rtl="0">
              <a:lnSpc>
                <a:spcPct val="115000"/>
              </a:lnSpc>
              <a:spcBef>
                <a:spcPts val="1200"/>
              </a:spcBef>
              <a:spcAft>
                <a:spcPts val="0"/>
              </a:spcAft>
              <a:buNone/>
            </a:pPr>
            <a:r>
              <a:rPr lang="en" sz="1000">
                <a:latin typeface="Times New Roman"/>
                <a:ea typeface="Times New Roman"/>
                <a:cs typeface="Times New Roman"/>
                <a:sym typeface="Times New Roman"/>
              </a:rPr>
              <a:t>LDA model predicting to assign the topic keywords based on the reviews/comments received corresponding to each professor</a:t>
            </a:r>
            <a:endParaRPr sz="10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1000">
                <a:latin typeface="Times New Roman"/>
                <a:ea typeface="Times New Roman"/>
                <a:cs typeface="Times New Roman"/>
                <a:sym typeface="Times New Roman"/>
              </a:rPr>
              <a:t>Professor names redacted to name initials.</a:t>
            </a:r>
            <a:endParaRPr sz="1000">
              <a:latin typeface="Times New Roman"/>
              <a:ea typeface="Times New Roman"/>
              <a:cs typeface="Times New Roman"/>
              <a:sym typeface="Times New Roman"/>
            </a:endParaRPr>
          </a:p>
        </p:txBody>
      </p:sp>
      <p:pic>
        <p:nvPicPr>
          <p:cNvPr id="2271" name="Google Shape;2271;p48"/>
          <p:cNvPicPr preferRelativeResize="0"/>
          <p:nvPr/>
        </p:nvPicPr>
        <p:blipFill>
          <a:blip r:embed="rId3">
            <a:alphaModFix/>
          </a:blip>
          <a:stretch>
            <a:fillRect/>
          </a:stretch>
        </p:blipFill>
        <p:spPr>
          <a:xfrm>
            <a:off x="986075" y="1300625"/>
            <a:ext cx="6578442" cy="345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49"/>
          <p:cNvSpPr txBox="1">
            <a:spLocks noGrp="1"/>
          </p:cNvSpPr>
          <p:nvPr>
            <p:ph type="title"/>
          </p:nvPr>
        </p:nvSpPr>
        <p:spPr>
          <a:xfrm>
            <a:off x="2971800" y="19043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300"/>
              <a:t>Results</a:t>
            </a:r>
            <a:endParaRPr sz="6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0"/>
        <p:cNvGrpSpPr/>
        <p:nvPr/>
      </p:nvGrpSpPr>
      <p:grpSpPr>
        <a:xfrm>
          <a:off x="0" y="0"/>
          <a:ext cx="0" cy="0"/>
          <a:chOff x="0" y="0"/>
          <a:chExt cx="0" cy="0"/>
        </a:xfrm>
      </p:grpSpPr>
      <p:sp>
        <p:nvSpPr>
          <p:cNvPr id="2281" name="Google Shape;2281;p50"/>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a:t>
            </a:r>
            <a:endParaRPr/>
          </a:p>
        </p:txBody>
      </p:sp>
      <p:graphicFrame>
        <p:nvGraphicFramePr>
          <p:cNvPr id="2282" name="Google Shape;2282;p50"/>
          <p:cNvGraphicFramePr/>
          <p:nvPr/>
        </p:nvGraphicFramePr>
        <p:xfrm>
          <a:off x="2456875" y="1385075"/>
          <a:ext cx="4163525" cy="3082800"/>
        </p:xfrm>
        <a:graphic>
          <a:graphicData uri="http://schemas.openxmlformats.org/drawingml/2006/table">
            <a:tbl>
              <a:tblPr>
                <a:noFill/>
                <a:tableStyleId>{5989DEFF-76AF-450C-BDE4-135C5CF7191C}</a:tableStyleId>
              </a:tblPr>
              <a:tblGrid>
                <a:gridCol w="2859600">
                  <a:extLst>
                    <a:ext uri="{9D8B030D-6E8A-4147-A177-3AD203B41FA5}">
                      <a16:colId xmlns:a16="http://schemas.microsoft.com/office/drawing/2014/main" val="20000"/>
                    </a:ext>
                  </a:extLst>
                </a:gridCol>
                <a:gridCol w="1303925">
                  <a:extLst>
                    <a:ext uri="{9D8B030D-6E8A-4147-A177-3AD203B41FA5}">
                      <a16:colId xmlns:a16="http://schemas.microsoft.com/office/drawing/2014/main" val="20001"/>
                    </a:ext>
                  </a:extLst>
                </a:gridCol>
              </a:tblGrid>
              <a:tr h="513800">
                <a:tc>
                  <a:txBody>
                    <a:bodyPr/>
                    <a:lstStyle/>
                    <a:p>
                      <a:pPr marL="0" lvl="0" indent="0" algn="l" rtl="0">
                        <a:spcBef>
                          <a:spcPts val="0"/>
                        </a:spcBef>
                        <a:spcAft>
                          <a:spcPts val="0"/>
                        </a:spcAft>
                        <a:buNone/>
                      </a:pPr>
                      <a:r>
                        <a:rPr lang="en" b="1"/>
                        <a:t>Algorithm</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F1-score</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13800">
                <a:tc>
                  <a:txBody>
                    <a:bodyPr/>
                    <a:lstStyle/>
                    <a:p>
                      <a:pPr marL="0" lvl="0" indent="0" algn="l" rtl="0">
                        <a:spcBef>
                          <a:spcPts val="0"/>
                        </a:spcBef>
                        <a:spcAft>
                          <a:spcPts val="0"/>
                        </a:spcAft>
                        <a:buNone/>
                      </a:pPr>
                      <a:r>
                        <a:rPr lang="en" b="1"/>
                        <a:t>KNN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0.63</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13800">
                <a:tc>
                  <a:txBody>
                    <a:bodyPr/>
                    <a:lstStyle/>
                    <a:p>
                      <a:pPr marL="0" lvl="0" indent="0" algn="l" rtl="0">
                        <a:spcBef>
                          <a:spcPts val="0"/>
                        </a:spcBef>
                        <a:spcAft>
                          <a:spcPts val="0"/>
                        </a:spcAft>
                        <a:buNone/>
                      </a:pPr>
                      <a:r>
                        <a:rPr lang="en" b="1"/>
                        <a:t>Vader</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0.73</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3800">
                <a:tc>
                  <a:txBody>
                    <a:bodyPr/>
                    <a:lstStyle/>
                    <a:p>
                      <a:pPr marL="0" lvl="0" indent="0" algn="l" rtl="0">
                        <a:spcBef>
                          <a:spcPts val="0"/>
                        </a:spcBef>
                        <a:spcAft>
                          <a:spcPts val="0"/>
                        </a:spcAft>
                        <a:buNone/>
                      </a:pPr>
                      <a:r>
                        <a:rPr lang="en" b="1"/>
                        <a:t>Logistic Regression</a:t>
                      </a:r>
                      <a:endParaRPr b="1"/>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b="1"/>
                        <a:t>0.78</a:t>
                      </a:r>
                      <a:endParaRPr b="1"/>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513800">
                <a:tc>
                  <a:txBody>
                    <a:bodyPr/>
                    <a:lstStyle/>
                    <a:p>
                      <a:pPr marL="0" lvl="0" indent="0" algn="l" rtl="0">
                        <a:spcBef>
                          <a:spcPts val="0"/>
                        </a:spcBef>
                        <a:spcAft>
                          <a:spcPts val="0"/>
                        </a:spcAft>
                        <a:buNone/>
                      </a:pPr>
                      <a:r>
                        <a:rPr lang="en" b="1"/>
                        <a:t>Random Forest</a:t>
                      </a:r>
                      <a:endParaRPr b="1"/>
                    </a:p>
                  </a:txBody>
                  <a:tcPr marL="91425" marR="91425" marT="91425" marB="91425"/>
                </a:tc>
                <a:tc>
                  <a:txBody>
                    <a:bodyPr/>
                    <a:lstStyle/>
                    <a:p>
                      <a:pPr marL="0" lvl="0" indent="0" algn="l" rtl="0">
                        <a:spcBef>
                          <a:spcPts val="0"/>
                        </a:spcBef>
                        <a:spcAft>
                          <a:spcPts val="0"/>
                        </a:spcAft>
                        <a:buNone/>
                      </a:pPr>
                      <a:r>
                        <a:rPr lang="en" b="1"/>
                        <a:t>0.83</a:t>
                      </a:r>
                      <a:endParaRPr b="1"/>
                    </a:p>
                  </a:txBody>
                  <a:tcPr marL="91425" marR="91425" marT="91425" marB="91425"/>
                </a:tc>
                <a:extLst>
                  <a:ext uri="{0D108BD9-81ED-4DB2-BD59-A6C34878D82A}">
                    <a16:rowId xmlns:a16="http://schemas.microsoft.com/office/drawing/2014/main" val="10004"/>
                  </a:ext>
                </a:extLst>
              </a:tr>
              <a:tr h="513800">
                <a:tc>
                  <a:txBody>
                    <a:bodyPr/>
                    <a:lstStyle/>
                    <a:p>
                      <a:pPr marL="0" lvl="0" indent="0" algn="l" rtl="0">
                        <a:spcBef>
                          <a:spcPts val="0"/>
                        </a:spcBef>
                        <a:spcAft>
                          <a:spcPts val="0"/>
                        </a:spcAft>
                        <a:buNone/>
                      </a:pPr>
                      <a:r>
                        <a:rPr lang="en" b="1"/>
                        <a:t>RNN</a:t>
                      </a:r>
                      <a:endParaRPr b="1"/>
                    </a:p>
                  </a:txBody>
                  <a:tcPr marL="91425" marR="91425" marT="91425" marB="91425"/>
                </a:tc>
                <a:tc>
                  <a:txBody>
                    <a:bodyPr/>
                    <a:lstStyle/>
                    <a:p>
                      <a:pPr marL="0" lvl="0" indent="0" algn="l" rtl="0">
                        <a:spcBef>
                          <a:spcPts val="0"/>
                        </a:spcBef>
                        <a:spcAft>
                          <a:spcPts val="0"/>
                        </a:spcAft>
                        <a:buNone/>
                      </a:pPr>
                      <a:r>
                        <a:rPr lang="en" b="1"/>
                        <a:t>0.90</a:t>
                      </a:r>
                      <a:endParaRPr b="1"/>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51"/>
          <p:cNvSpPr txBox="1">
            <a:spLocks noGrp="1"/>
          </p:cNvSpPr>
          <p:nvPr>
            <p:ph type="title"/>
          </p:nvPr>
        </p:nvSpPr>
        <p:spPr>
          <a:xfrm>
            <a:off x="2971800" y="20164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a:t>Conclusion</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7" name="Google Shape;1887;p34"/>
          <p:cNvSpPr txBox="1">
            <a:spLocks noGrp="1"/>
          </p:cNvSpPr>
          <p:nvPr>
            <p:ph type="title"/>
          </p:nvPr>
        </p:nvSpPr>
        <p:spPr>
          <a:xfrm>
            <a:off x="2883700" y="1881811"/>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500"/>
              <a:t>Problem &amp; Motivation</a:t>
            </a:r>
            <a:endParaRPr/>
          </a:p>
        </p:txBody>
      </p:sp>
      <p:sp>
        <p:nvSpPr>
          <p:cNvPr id="1888" name="Google Shape;1888;p34"/>
          <p:cNvSpPr txBox="1"/>
          <p:nvPr/>
        </p:nvSpPr>
        <p:spPr>
          <a:xfrm>
            <a:off x="1485400" y="2084000"/>
            <a:ext cx="5997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52"/>
          <p:cNvSpPr txBox="1"/>
          <p:nvPr/>
        </p:nvSpPr>
        <p:spPr>
          <a:xfrm>
            <a:off x="919975" y="587500"/>
            <a:ext cx="75480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Conclusion:</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We were able to predict the overall sentiment associated with each professor.</a:t>
            </a:r>
            <a:endParaRPr/>
          </a:p>
          <a:p>
            <a:pPr marL="0" lvl="0" indent="0" algn="l" rtl="0">
              <a:spcBef>
                <a:spcPts val="0"/>
              </a:spcBef>
              <a:spcAft>
                <a:spcPts val="0"/>
              </a:spcAft>
              <a:buNone/>
            </a:pPr>
            <a:r>
              <a:rPr lang="en"/>
              <a:t>	-  summarized sentiment on the different teaching methods.</a:t>
            </a:r>
            <a:endParaRPr/>
          </a:p>
          <a:p>
            <a:pPr marL="0" lvl="0" indent="0" algn="l" rtl="0">
              <a:spcBef>
                <a:spcPts val="0"/>
              </a:spcBef>
              <a:spcAft>
                <a:spcPts val="0"/>
              </a:spcAft>
              <a:buNone/>
            </a:pPr>
            <a:r>
              <a:rPr lang="en"/>
              <a:t>	-  take necessary actions to make the learning experience a holistic.</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Topic handling to provide summarised keywords.</a:t>
            </a:r>
            <a:endParaRPr/>
          </a:p>
          <a:p>
            <a:pPr marL="0" lvl="0" indent="457200" algn="l" rtl="0">
              <a:spcBef>
                <a:spcPts val="0"/>
              </a:spcBef>
              <a:spcAft>
                <a:spcPts val="0"/>
              </a:spcAft>
              <a:buNone/>
            </a:pPr>
            <a:r>
              <a:rPr lang="en"/>
              <a:t>Used comments/reviews to generate topics using the LDA model.</a:t>
            </a:r>
            <a:endParaRPr/>
          </a:p>
          <a:p>
            <a:pPr marL="0" lvl="0" indent="0" algn="l" rtl="0">
              <a:spcBef>
                <a:spcPts val="0"/>
              </a:spcBef>
              <a:spcAft>
                <a:spcPts val="0"/>
              </a:spcAft>
              <a:buNone/>
            </a:pPr>
            <a:r>
              <a:rPr lang="en"/>
              <a:t>	Enhance assigning topic keywords to know more about the subject</a:t>
            </a:r>
            <a:endParaRPr/>
          </a:p>
          <a:p>
            <a:pPr marL="0" lvl="0" indent="0" algn="l" rtl="0">
              <a:spcBef>
                <a:spcPts val="0"/>
              </a:spcBef>
              <a:spcAft>
                <a:spcPts val="0"/>
              </a:spcAft>
              <a:buNone/>
            </a:pPr>
            <a:endParaRPr b="1"/>
          </a:p>
          <a:p>
            <a:pPr marL="0" lvl="0" indent="0" algn="l" rtl="0">
              <a:spcBef>
                <a:spcPts val="0"/>
              </a:spcBef>
              <a:spcAft>
                <a:spcPts val="0"/>
              </a:spcAft>
              <a:buNone/>
            </a:pPr>
            <a:r>
              <a:rPr lang="en" b="1"/>
              <a:t>Future Work:</a:t>
            </a:r>
            <a:endParaRPr/>
          </a:p>
          <a:p>
            <a:pPr marL="0" lvl="0" indent="0" algn="l" rtl="0">
              <a:spcBef>
                <a:spcPts val="0"/>
              </a:spcBef>
              <a:spcAft>
                <a:spcPts val="0"/>
              </a:spcAft>
              <a:buNone/>
            </a:pPr>
            <a:endParaRPr/>
          </a:p>
          <a:p>
            <a:pPr marL="457200" lvl="0" indent="-317500" algn="l" rtl="0">
              <a:lnSpc>
                <a:spcPct val="150000"/>
              </a:lnSpc>
              <a:spcBef>
                <a:spcPts val="0"/>
              </a:spcBef>
              <a:spcAft>
                <a:spcPts val="0"/>
              </a:spcAft>
              <a:buSzPts val="1400"/>
              <a:buChar char="●"/>
            </a:pPr>
            <a:r>
              <a:rPr lang="en"/>
              <a:t>Fine-tune models to get better accuracy, </a:t>
            </a:r>
            <a:endParaRPr/>
          </a:p>
          <a:p>
            <a:pPr marL="457200" lvl="0" indent="-317500" algn="l" rtl="0">
              <a:lnSpc>
                <a:spcPct val="150000"/>
              </a:lnSpc>
              <a:spcBef>
                <a:spcPts val="0"/>
              </a:spcBef>
              <a:spcAft>
                <a:spcPts val="0"/>
              </a:spcAft>
              <a:buSzPts val="1400"/>
              <a:buChar char="●"/>
            </a:pPr>
            <a:r>
              <a:rPr lang="en"/>
              <a:t>Balance the dataset using techniques like SMOTE.</a:t>
            </a:r>
            <a:endParaRPr/>
          </a:p>
          <a:p>
            <a:pPr marL="457200" lvl="0" indent="-317500" algn="l" rtl="0">
              <a:lnSpc>
                <a:spcPct val="150000"/>
              </a:lnSpc>
              <a:spcBef>
                <a:spcPts val="0"/>
              </a:spcBef>
              <a:spcAft>
                <a:spcPts val="0"/>
              </a:spcAft>
              <a:buSzPts val="1400"/>
              <a:buChar char="●"/>
            </a:pPr>
            <a:r>
              <a:rPr lang="en"/>
              <a:t>Extract more features to improve model prediction.</a:t>
            </a:r>
            <a:endParaRPr sz="1000">
              <a:solidFill>
                <a:srgbClr val="404040"/>
              </a:solidFill>
            </a:endParaRPr>
          </a:p>
          <a:p>
            <a:pPr marL="457200" lvl="0" indent="-317500" algn="l" rtl="0">
              <a:lnSpc>
                <a:spcPct val="150000"/>
              </a:lnSpc>
              <a:spcBef>
                <a:spcPts val="0"/>
              </a:spcBef>
              <a:spcAft>
                <a:spcPts val="0"/>
              </a:spcAft>
              <a:buSzPts val="1400"/>
              <a:buChar char="●"/>
            </a:pPr>
            <a:r>
              <a:rPr lang="en"/>
              <a:t>Sentiment Analysis are predicted to be expanded into approaches that utilise scalability, possess high adaptability for source variation.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53"/>
          <p:cNvSpPr txBox="1">
            <a:spLocks noGrp="1"/>
          </p:cNvSpPr>
          <p:nvPr>
            <p:ph type="title"/>
          </p:nvPr>
        </p:nvSpPr>
        <p:spPr>
          <a:xfrm>
            <a:off x="2000675" y="1357098"/>
            <a:ext cx="4937700" cy="10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300"/>
              <a:t>Thanks!</a:t>
            </a:r>
            <a:endParaRPr sz="8300"/>
          </a:p>
        </p:txBody>
      </p:sp>
      <p:sp>
        <p:nvSpPr>
          <p:cNvPr id="2298" name="Google Shape;2298;p53"/>
          <p:cNvSpPr txBox="1">
            <a:spLocks noGrp="1"/>
          </p:cNvSpPr>
          <p:nvPr>
            <p:ph type="subTitle" idx="1"/>
          </p:nvPr>
        </p:nvSpPr>
        <p:spPr>
          <a:xfrm>
            <a:off x="3008020" y="2910453"/>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a:solidFill>
                  <a:srgbClr val="4A86E8"/>
                </a:solidFill>
                <a:latin typeface="Barlow Semi Condensed"/>
                <a:ea typeface="Barlow Semi Condensed"/>
                <a:cs typeface="Barlow Semi Condensed"/>
                <a:sym typeface="Barlow Semi Condensed"/>
              </a:rPr>
              <a:t>Do you have any questions?</a:t>
            </a:r>
            <a:endParaRPr sz="1900">
              <a:solidFill>
                <a:srgbClr val="4A86E8"/>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chemeClr val="dk2"/>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grpSp>
        <p:nvGrpSpPr>
          <p:cNvPr id="1893" name="Google Shape;1893;p35"/>
          <p:cNvGrpSpPr/>
          <p:nvPr/>
        </p:nvGrpSpPr>
        <p:grpSpPr>
          <a:xfrm>
            <a:off x="1397900" y="1351688"/>
            <a:ext cx="5183250" cy="3541786"/>
            <a:chOff x="277900" y="420125"/>
            <a:chExt cx="6852525" cy="4682425"/>
          </a:xfrm>
        </p:grpSpPr>
        <p:sp>
          <p:nvSpPr>
            <p:cNvPr id="1894" name="Google Shape;1894;p35"/>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5"/>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5"/>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5"/>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5"/>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5"/>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5"/>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5"/>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5"/>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5"/>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5"/>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5"/>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5"/>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5"/>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5"/>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5"/>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5"/>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5"/>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5"/>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5"/>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5"/>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5"/>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5"/>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5"/>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5"/>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5"/>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5"/>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5"/>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5"/>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5"/>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5"/>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5"/>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5"/>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5"/>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5"/>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5"/>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5"/>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5"/>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5"/>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5"/>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5"/>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5"/>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5"/>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5"/>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5"/>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5"/>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5"/>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5"/>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5"/>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5"/>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5"/>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5"/>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5"/>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5"/>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5"/>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5"/>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5"/>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5"/>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5"/>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5"/>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5"/>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5"/>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5"/>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5"/>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5"/>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5"/>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5"/>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5"/>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5"/>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5"/>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5"/>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5"/>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5"/>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5"/>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5"/>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5"/>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5"/>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5"/>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5"/>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5"/>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5"/>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5"/>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5"/>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5"/>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5"/>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5"/>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5"/>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5"/>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5"/>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5"/>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35"/>
          <p:cNvGrpSpPr/>
          <p:nvPr/>
        </p:nvGrpSpPr>
        <p:grpSpPr>
          <a:xfrm>
            <a:off x="5238794" y="1725699"/>
            <a:ext cx="175013" cy="27000"/>
            <a:chOff x="5662375" y="212375"/>
            <a:chExt cx="175013" cy="27000"/>
          </a:xfrm>
        </p:grpSpPr>
        <p:sp>
          <p:nvSpPr>
            <p:cNvPr id="2086" name="Google Shape;2086;p3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9" name="Google Shape;2089;p35"/>
          <p:cNvPicPr preferRelativeResize="0"/>
          <p:nvPr/>
        </p:nvPicPr>
        <p:blipFill rotWithShape="1">
          <a:blip r:embed="rId3">
            <a:alphaModFix/>
          </a:blip>
          <a:srcRect l="-1670" t="29817" r="1670" b="32779"/>
          <a:stretch/>
        </p:blipFill>
        <p:spPr>
          <a:xfrm>
            <a:off x="2376775" y="98325"/>
            <a:ext cx="3810000" cy="890675"/>
          </a:xfrm>
          <a:prstGeom prst="rect">
            <a:avLst/>
          </a:prstGeom>
          <a:noFill/>
          <a:ln>
            <a:noFill/>
          </a:ln>
        </p:spPr>
      </p:pic>
      <p:pic>
        <p:nvPicPr>
          <p:cNvPr id="2090" name="Google Shape;2090;p35"/>
          <p:cNvPicPr preferRelativeResize="0"/>
          <p:nvPr/>
        </p:nvPicPr>
        <p:blipFill>
          <a:blip r:embed="rId4">
            <a:alphaModFix/>
          </a:blip>
          <a:stretch>
            <a:fillRect/>
          </a:stretch>
        </p:blipFill>
        <p:spPr>
          <a:xfrm>
            <a:off x="1980363" y="1078000"/>
            <a:ext cx="733425" cy="647700"/>
          </a:xfrm>
          <a:prstGeom prst="rect">
            <a:avLst/>
          </a:prstGeom>
          <a:noFill/>
          <a:ln>
            <a:noFill/>
          </a:ln>
        </p:spPr>
      </p:pic>
      <p:pic>
        <p:nvPicPr>
          <p:cNvPr id="2091" name="Google Shape;2091;p35"/>
          <p:cNvPicPr preferRelativeResize="0"/>
          <p:nvPr/>
        </p:nvPicPr>
        <p:blipFill>
          <a:blip r:embed="rId5">
            <a:alphaModFix/>
          </a:blip>
          <a:stretch>
            <a:fillRect/>
          </a:stretch>
        </p:blipFill>
        <p:spPr>
          <a:xfrm>
            <a:off x="1021375" y="1351688"/>
            <a:ext cx="723900" cy="638175"/>
          </a:xfrm>
          <a:prstGeom prst="rect">
            <a:avLst/>
          </a:prstGeom>
          <a:noFill/>
          <a:ln>
            <a:noFill/>
          </a:ln>
        </p:spPr>
      </p:pic>
      <p:pic>
        <p:nvPicPr>
          <p:cNvPr id="2092" name="Google Shape;2092;p35"/>
          <p:cNvPicPr preferRelativeResize="0"/>
          <p:nvPr/>
        </p:nvPicPr>
        <p:blipFill>
          <a:blip r:embed="rId6">
            <a:alphaModFix/>
          </a:blip>
          <a:stretch>
            <a:fillRect/>
          </a:stretch>
        </p:blipFill>
        <p:spPr>
          <a:xfrm>
            <a:off x="479925" y="2115688"/>
            <a:ext cx="704850" cy="619125"/>
          </a:xfrm>
          <a:prstGeom prst="rect">
            <a:avLst/>
          </a:prstGeom>
          <a:noFill/>
          <a:ln>
            <a:noFill/>
          </a:ln>
        </p:spPr>
      </p:pic>
      <p:pic>
        <p:nvPicPr>
          <p:cNvPr id="2093" name="Google Shape;2093;p35"/>
          <p:cNvPicPr preferRelativeResize="0"/>
          <p:nvPr/>
        </p:nvPicPr>
        <p:blipFill>
          <a:blip r:embed="rId7">
            <a:alphaModFix/>
          </a:blip>
          <a:stretch>
            <a:fillRect/>
          </a:stretch>
        </p:blipFill>
        <p:spPr>
          <a:xfrm>
            <a:off x="249838" y="3020538"/>
            <a:ext cx="771525" cy="676275"/>
          </a:xfrm>
          <a:prstGeom prst="rect">
            <a:avLst/>
          </a:prstGeom>
          <a:noFill/>
          <a:ln>
            <a:noFill/>
          </a:ln>
        </p:spPr>
      </p:pic>
      <p:pic>
        <p:nvPicPr>
          <p:cNvPr id="2094" name="Google Shape;2094;p35"/>
          <p:cNvPicPr preferRelativeResize="0"/>
          <p:nvPr/>
        </p:nvPicPr>
        <p:blipFill>
          <a:blip r:embed="rId8">
            <a:alphaModFix/>
          </a:blip>
          <a:stretch>
            <a:fillRect/>
          </a:stretch>
        </p:blipFill>
        <p:spPr>
          <a:xfrm>
            <a:off x="5494828" y="1078000"/>
            <a:ext cx="2313625" cy="320350"/>
          </a:xfrm>
          <a:prstGeom prst="rect">
            <a:avLst/>
          </a:prstGeom>
          <a:noFill/>
          <a:ln w="9525" cap="flat" cmpd="sng">
            <a:solidFill>
              <a:schemeClr val="dk1"/>
            </a:solidFill>
            <a:prstDash val="solid"/>
            <a:round/>
            <a:headEnd type="none" w="sm" len="sm"/>
            <a:tailEnd type="none" w="sm" len="sm"/>
          </a:ln>
        </p:spPr>
      </p:pic>
      <p:pic>
        <p:nvPicPr>
          <p:cNvPr id="2095" name="Google Shape;2095;p35"/>
          <p:cNvPicPr preferRelativeResize="0"/>
          <p:nvPr/>
        </p:nvPicPr>
        <p:blipFill>
          <a:blip r:embed="rId9">
            <a:alphaModFix/>
          </a:blip>
          <a:stretch>
            <a:fillRect/>
          </a:stretch>
        </p:blipFill>
        <p:spPr>
          <a:xfrm>
            <a:off x="6186775" y="1487350"/>
            <a:ext cx="2448250" cy="244825"/>
          </a:xfrm>
          <a:prstGeom prst="rect">
            <a:avLst/>
          </a:prstGeom>
          <a:noFill/>
          <a:ln w="9525" cap="flat" cmpd="sng">
            <a:solidFill>
              <a:schemeClr val="dk1"/>
            </a:solidFill>
            <a:prstDash val="solid"/>
            <a:round/>
            <a:headEnd type="none" w="sm" len="sm"/>
            <a:tailEnd type="none" w="sm" len="sm"/>
          </a:ln>
        </p:spPr>
      </p:pic>
      <p:pic>
        <p:nvPicPr>
          <p:cNvPr id="2096" name="Google Shape;2096;p35"/>
          <p:cNvPicPr preferRelativeResize="0"/>
          <p:nvPr/>
        </p:nvPicPr>
        <p:blipFill>
          <a:blip r:embed="rId10">
            <a:alphaModFix/>
          </a:blip>
          <a:stretch>
            <a:fillRect/>
          </a:stretch>
        </p:blipFill>
        <p:spPr>
          <a:xfrm>
            <a:off x="5038725" y="1821175"/>
            <a:ext cx="3810000" cy="212741"/>
          </a:xfrm>
          <a:prstGeom prst="rect">
            <a:avLst/>
          </a:prstGeom>
          <a:noFill/>
          <a:ln w="9525" cap="flat" cmpd="sng">
            <a:solidFill>
              <a:schemeClr val="dk1"/>
            </a:solidFill>
            <a:prstDash val="solid"/>
            <a:round/>
            <a:headEnd type="none" w="sm" len="sm"/>
            <a:tailEnd type="none" w="sm" len="sm"/>
          </a:ln>
        </p:spPr>
      </p:pic>
      <p:pic>
        <p:nvPicPr>
          <p:cNvPr id="2097" name="Google Shape;2097;p35"/>
          <p:cNvPicPr preferRelativeResize="0"/>
          <p:nvPr/>
        </p:nvPicPr>
        <p:blipFill>
          <a:blip r:embed="rId11">
            <a:alphaModFix/>
          </a:blip>
          <a:stretch>
            <a:fillRect/>
          </a:stretch>
        </p:blipFill>
        <p:spPr>
          <a:xfrm>
            <a:off x="6388725" y="2122925"/>
            <a:ext cx="2313625" cy="302830"/>
          </a:xfrm>
          <a:prstGeom prst="rect">
            <a:avLst/>
          </a:prstGeom>
          <a:noFill/>
          <a:ln w="9525" cap="flat" cmpd="sng">
            <a:solidFill>
              <a:schemeClr val="dk1"/>
            </a:solidFill>
            <a:prstDash val="solid"/>
            <a:round/>
            <a:headEnd type="none" w="sm" len="sm"/>
            <a:tailEnd type="none" w="sm" len="sm"/>
          </a:ln>
        </p:spPr>
      </p:pic>
      <p:pic>
        <p:nvPicPr>
          <p:cNvPr id="2098" name="Google Shape;2098;p35"/>
          <p:cNvPicPr preferRelativeResize="0"/>
          <p:nvPr/>
        </p:nvPicPr>
        <p:blipFill>
          <a:blip r:embed="rId12">
            <a:alphaModFix/>
          </a:blip>
          <a:stretch>
            <a:fillRect/>
          </a:stretch>
        </p:blipFill>
        <p:spPr>
          <a:xfrm>
            <a:off x="6632050" y="2514752"/>
            <a:ext cx="1704792" cy="3028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grpSp>
        <p:nvGrpSpPr>
          <p:cNvPr id="2103" name="Google Shape;2103;p36"/>
          <p:cNvGrpSpPr/>
          <p:nvPr/>
        </p:nvGrpSpPr>
        <p:grpSpPr>
          <a:xfrm>
            <a:off x="6949194" y="1725699"/>
            <a:ext cx="175013" cy="27000"/>
            <a:chOff x="5662375" y="212375"/>
            <a:chExt cx="175013" cy="27000"/>
          </a:xfrm>
        </p:grpSpPr>
        <p:sp>
          <p:nvSpPr>
            <p:cNvPr id="2104" name="Google Shape;2104;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7" name="Google Shape;2107;p36"/>
          <p:cNvPicPr preferRelativeResize="0"/>
          <p:nvPr/>
        </p:nvPicPr>
        <p:blipFill>
          <a:blip r:embed="rId3">
            <a:alphaModFix/>
          </a:blip>
          <a:stretch>
            <a:fillRect/>
          </a:stretch>
        </p:blipFill>
        <p:spPr>
          <a:xfrm>
            <a:off x="356699" y="342313"/>
            <a:ext cx="3630151" cy="2793775"/>
          </a:xfrm>
          <a:prstGeom prst="rect">
            <a:avLst/>
          </a:prstGeom>
          <a:noFill/>
          <a:ln>
            <a:noFill/>
          </a:ln>
        </p:spPr>
      </p:pic>
      <p:pic>
        <p:nvPicPr>
          <p:cNvPr id="2108" name="Google Shape;2108;p36"/>
          <p:cNvPicPr preferRelativeResize="0"/>
          <p:nvPr/>
        </p:nvPicPr>
        <p:blipFill>
          <a:blip r:embed="rId4">
            <a:alphaModFix/>
          </a:blip>
          <a:stretch>
            <a:fillRect/>
          </a:stretch>
        </p:blipFill>
        <p:spPr>
          <a:xfrm>
            <a:off x="2939625" y="510338"/>
            <a:ext cx="5662950" cy="2457725"/>
          </a:xfrm>
          <a:prstGeom prst="rect">
            <a:avLst/>
          </a:prstGeom>
          <a:noFill/>
          <a:ln>
            <a:noFill/>
          </a:ln>
        </p:spPr>
      </p:pic>
      <p:pic>
        <p:nvPicPr>
          <p:cNvPr id="2109" name="Google Shape;2109;p36"/>
          <p:cNvPicPr preferRelativeResize="0"/>
          <p:nvPr/>
        </p:nvPicPr>
        <p:blipFill>
          <a:blip r:embed="rId5">
            <a:alphaModFix/>
          </a:blip>
          <a:stretch>
            <a:fillRect/>
          </a:stretch>
        </p:blipFill>
        <p:spPr>
          <a:xfrm>
            <a:off x="1164150" y="2337950"/>
            <a:ext cx="6355500" cy="259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fade">
                                      <p:cBhvr>
                                        <p:cTn id="7" dur="1000"/>
                                        <p:tgtEl>
                                          <p:spTgt spid="2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8"/>
                                        </p:tgtEl>
                                        <p:attrNameLst>
                                          <p:attrName>style.visibility</p:attrName>
                                        </p:attrNameLst>
                                      </p:cBhvr>
                                      <p:to>
                                        <p:strVal val="visible"/>
                                      </p:to>
                                    </p:set>
                                    <p:animEffect transition="in" filter="fade">
                                      <p:cBhvr>
                                        <p:cTn id="12" dur="1000"/>
                                        <p:tgtEl>
                                          <p:spTgt spid="2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9"/>
                                        </p:tgtEl>
                                        <p:attrNameLst>
                                          <p:attrName>style.visibility</p:attrName>
                                        </p:attrNameLst>
                                      </p:cBhvr>
                                      <p:to>
                                        <p:strVal val="visible"/>
                                      </p:to>
                                    </p:set>
                                    <p:animEffect transition="in" filter="fade">
                                      <p:cBhvr>
                                        <p:cTn id="17" dur="1000"/>
                                        <p:tgtEl>
                                          <p:spTgt spid="2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sp>
        <p:nvSpPr>
          <p:cNvPr id="2114" name="Google Shape;2114;p37"/>
          <p:cNvSpPr txBox="1">
            <a:spLocks noGrp="1"/>
          </p:cNvSpPr>
          <p:nvPr>
            <p:ph type="title"/>
          </p:nvPr>
        </p:nvSpPr>
        <p:spPr>
          <a:xfrm>
            <a:off x="2971800" y="20164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300"/>
              <a:t>Data</a:t>
            </a:r>
            <a:endParaRPr sz="6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grpSp>
        <p:nvGrpSpPr>
          <p:cNvPr id="2119" name="Google Shape;2119;p38"/>
          <p:cNvGrpSpPr/>
          <p:nvPr/>
        </p:nvGrpSpPr>
        <p:grpSpPr>
          <a:xfrm>
            <a:off x="1895238" y="142860"/>
            <a:ext cx="5155716" cy="1689224"/>
            <a:chOff x="2771600" y="526920"/>
            <a:chExt cx="3480300" cy="1145236"/>
          </a:xfrm>
        </p:grpSpPr>
        <p:sp>
          <p:nvSpPr>
            <p:cNvPr id="2120" name="Google Shape;2120;p38"/>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38"/>
          <p:cNvGrpSpPr/>
          <p:nvPr/>
        </p:nvGrpSpPr>
        <p:grpSpPr>
          <a:xfrm>
            <a:off x="2794150" y="1950345"/>
            <a:ext cx="3480300" cy="1145100"/>
            <a:chOff x="2771600" y="526920"/>
            <a:chExt cx="3480300" cy="1145100"/>
          </a:xfrm>
        </p:grpSpPr>
        <p:sp>
          <p:nvSpPr>
            <p:cNvPr id="2123" name="Google Shape;2123;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5" name="Google Shape;2125;p38"/>
          <p:cNvSpPr txBox="1">
            <a:spLocks noGrp="1"/>
          </p:cNvSpPr>
          <p:nvPr>
            <p:ph type="subTitle" idx="3"/>
          </p:nvPr>
        </p:nvSpPr>
        <p:spPr>
          <a:xfrm>
            <a:off x="2787796" y="2648630"/>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Number of rows</a:t>
            </a:r>
            <a:endParaRPr sz="1800" b="1"/>
          </a:p>
        </p:txBody>
      </p:sp>
      <p:sp>
        <p:nvSpPr>
          <p:cNvPr id="2126" name="Google Shape;2126;p38"/>
          <p:cNvSpPr txBox="1">
            <a:spLocks noGrp="1"/>
          </p:cNvSpPr>
          <p:nvPr>
            <p:ph type="title"/>
          </p:nvPr>
        </p:nvSpPr>
        <p:spPr>
          <a:xfrm>
            <a:off x="2503396" y="344438"/>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Data Source</a:t>
            </a:r>
            <a:endParaRPr sz="3200"/>
          </a:p>
        </p:txBody>
      </p:sp>
      <p:sp>
        <p:nvSpPr>
          <p:cNvPr id="2127" name="Google Shape;2127;p38"/>
          <p:cNvSpPr txBox="1">
            <a:spLocks noGrp="1"/>
          </p:cNvSpPr>
          <p:nvPr>
            <p:ph type="subTitle" idx="1"/>
          </p:nvPr>
        </p:nvSpPr>
        <p:spPr>
          <a:xfrm>
            <a:off x="2731121" y="859596"/>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https://data.mendeley.com/datasets/fvtfjyvw7d/2</a:t>
            </a:r>
            <a:endParaRPr sz="1200">
              <a:solidFill>
                <a:schemeClr val="dk1"/>
              </a:solidFill>
            </a:endParaRPr>
          </a:p>
        </p:txBody>
      </p:sp>
      <p:sp>
        <p:nvSpPr>
          <p:cNvPr id="2128" name="Google Shape;2128;p38"/>
          <p:cNvSpPr txBox="1">
            <a:spLocks noGrp="1"/>
          </p:cNvSpPr>
          <p:nvPr>
            <p:ph type="title" idx="2"/>
          </p:nvPr>
        </p:nvSpPr>
        <p:spPr>
          <a:xfrm>
            <a:off x="2787796" y="2128232"/>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20000</a:t>
            </a:r>
            <a:endParaRPr/>
          </a:p>
        </p:txBody>
      </p:sp>
      <p:sp>
        <p:nvSpPr>
          <p:cNvPr id="2129" name="Google Shape;2129;p38"/>
          <p:cNvSpPr txBox="1">
            <a:spLocks noGrp="1"/>
          </p:cNvSpPr>
          <p:nvPr>
            <p:ph type="title"/>
          </p:nvPr>
        </p:nvSpPr>
        <p:spPr>
          <a:xfrm>
            <a:off x="2247525" y="1088025"/>
            <a:ext cx="4463400" cy="567000"/>
          </a:xfrm>
          <a:prstGeom prst="rect">
            <a:avLst/>
          </a:prstGeom>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500" b="1">
                <a:solidFill>
                  <a:schemeClr val="dk2"/>
                </a:solidFill>
                <a:latin typeface="Barlow Semi Condensed"/>
                <a:ea typeface="Barlow Semi Condensed"/>
                <a:cs typeface="Barlow Semi Condensed"/>
                <a:sym typeface="Barlow Semi Condensed"/>
              </a:rPr>
              <a:t>Scraping of ratemyprofessors website shared by Dr. Jibo from Tsinghua University</a:t>
            </a:r>
            <a:endParaRPr sz="1500" b="1">
              <a:solidFill>
                <a:schemeClr val="dk2"/>
              </a:solidFill>
              <a:latin typeface="Barlow Semi Condensed"/>
              <a:ea typeface="Barlow Semi Condensed"/>
              <a:cs typeface="Barlow Semi Condensed"/>
              <a:sym typeface="Barlow Semi Condensed"/>
            </a:endParaRPr>
          </a:p>
        </p:txBody>
      </p:sp>
      <p:cxnSp>
        <p:nvCxnSpPr>
          <p:cNvPr id="2130" name="Google Shape;2130;p38"/>
          <p:cNvCxnSpPr/>
          <p:nvPr/>
        </p:nvCxnSpPr>
        <p:spPr>
          <a:xfrm>
            <a:off x="1837100" y="3330075"/>
            <a:ext cx="5385300" cy="33000"/>
          </a:xfrm>
          <a:prstGeom prst="straightConnector1">
            <a:avLst/>
          </a:prstGeom>
          <a:noFill/>
          <a:ln w="9525" cap="flat" cmpd="sng">
            <a:solidFill>
              <a:schemeClr val="dk2"/>
            </a:solidFill>
            <a:prstDash val="solid"/>
            <a:round/>
            <a:headEnd type="none" w="med" len="med"/>
            <a:tailEnd type="none" w="med" len="med"/>
          </a:ln>
        </p:spPr>
      </p:cxnSp>
      <p:grpSp>
        <p:nvGrpSpPr>
          <p:cNvPr id="2131" name="Google Shape;2131;p38"/>
          <p:cNvGrpSpPr/>
          <p:nvPr/>
        </p:nvGrpSpPr>
        <p:grpSpPr>
          <a:xfrm>
            <a:off x="2231017" y="3461951"/>
            <a:ext cx="1967066" cy="329674"/>
            <a:chOff x="2771600" y="526920"/>
            <a:chExt cx="3480300" cy="1145100"/>
          </a:xfrm>
        </p:grpSpPr>
        <p:sp>
          <p:nvSpPr>
            <p:cNvPr id="2132" name="Google Shape;2132;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38"/>
          <p:cNvSpPr txBox="1">
            <a:spLocks noGrp="1"/>
          </p:cNvSpPr>
          <p:nvPr>
            <p:ph type="subTitle" idx="3"/>
          </p:nvPr>
        </p:nvSpPr>
        <p:spPr>
          <a:xfrm>
            <a:off x="2004949" y="3575736"/>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Professor’s name</a:t>
            </a:r>
            <a:endParaRPr sz="1800" b="1"/>
          </a:p>
        </p:txBody>
      </p:sp>
      <p:grpSp>
        <p:nvGrpSpPr>
          <p:cNvPr id="2135" name="Google Shape;2135;p38"/>
          <p:cNvGrpSpPr/>
          <p:nvPr/>
        </p:nvGrpSpPr>
        <p:grpSpPr>
          <a:xfrm>
            <a:off x="2184067" y="3912476"/>
            <a:ext cx="1967066" cy="329674"/>
            <a:chOff x="2771600" y="526920"/>
            <a:chExt cx="3480300" cy="1145100"/>
          </a:xfrm>
        </p:grpSpPr>
        <p:sp>
          <p:nvSpPr>
            <p:cNvPr id="2136" name="Google Shape;2136;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8"/>
          <p:cNvSpPr txBox="1">
            <a:spLocks noGrp="1"/>
          </p:cNvSpPr>
          <p:nvPr>
            <p:ph type="subTitle" idx="3"/>
          </p:nvPr>
        </p:nvSpPr>
        <p:spPr>
          <a:xfrm>
            <a:off x="1957999" y="4026261"/>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School’s name</a:t>
            </a:r>
            <a:endParaRPr sz="1800" b="1"/>
          </a:p>
        </p:txBody>
      </p:sp>
      <p:grpSp>
        <p:nvGrpSpPr>
          <p:cNvPr id="2139" name="Google Shape;2139;p38"/>
          <p:cNvGrpSpPr/>
          <p:nvPr/>
        </p:nvGrpSpPr>
        <p:grpSpPr>
          <a:xfrm>
            <a:off x="2199967" y="4330026"/>
            <a:ext cx="1967066" cy="329674"/>
            <a:chOff x="2771600" y="526920"/>
            <a:chExt cx="3480300" cy="1145100"/>
          </a:xfrm>
        </p:grpSpPr>
        <p:sp>
          <p:nvSpPr>
            <p:cNvPr id="2140" name="Google Shape;2140;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2" name="Google Shape;2142;p38"/>
          <p:cNvSpPr txBox="1">
            <a:spLocks noGrp="1"/>
          </p:cNvSpPr>
          <p:nvPr>
            <p:ph type="subTitle" idx="3"/>
          </p:nvPr>
        </p:nvSpPr>
        <p:spPr>
          <a:xfrm>
            <a:off x="1973899" y="4443811"/>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Star rating</a:t>
            </a:r>
            <a:endParaRPr sz="1800" b="1"/>
          </a:p>
        </p:txBody>
      </p:sp>
      <p:grpSp>
        <p:nvGrpSpPr>
          <p:cNvPr id="2143" name="Google Shape;2143;p38"/>
          <p:cNvGrpSpPr/>
          <p:nvPr/>
        </p:nvGrpSpPr>
        <p:grpSpPr>
          <a:xfrm>
            <a:off x="2192017" y="4747576"/>
            <a:ext cx="1967066" cy="329674"/>
            <a:chOff x="2771600" y="526920"/>
            <a:chExt cx="3480300" cy="1145100"/>
          </a:xfrm>
        </p:grpSpPr>
        <p:sp>
          <p:nvSpPr>
            <p:cNvPr id="2144" name="Google Shape;2144;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6" name="Google Shape;2146;p38"/>
          <p:cNvSpPr txBox="1">
            <a:spLocks noGrp="1"/>
          </p:cNvSpPr>
          <p:nvPr>
            <p:ph type="subTitle" idx="3"/>
          </p:nvPr>
        </p:nvSpPr>
        <p:spPr>
          <a:xfrm>
            <a:off x="1965949" y="4861361"/>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Comments</a:t>
            </a:r>
            <a:endParaRPr sz="1800" b="1"/>
          </a:p>
        </p:txBody>
      </p:sp>
      <p:grpSp>
        <p:nvGrpSpPr>
          <p:cNvPr id="2147" name="Google Shape;2147;p38"/>
          <p:cNvGrpSpPr/>
          <p:nvPr/>
        </p:nvGrpSpPr>
        <p:grpSpPr>
          <a:xfrm>
            <a:off x="4634317" y="3461951"/>
            <a:ext cx="1967066" cy="329674"/>
            <a:chOff x="2771600" y="526920"/>
            <a:chExt cx="3480300" cy="1145100"/>
          </a:xfrm>
        </p:grpSpPr>
        <p:sp>
          <p:nvSpPr>
            <p:cNvPr id="2148" name="Google Shape;2148;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38"/>
          <p:cNvSpPr txBox="1">
            <a:spLocks noGrp="1"/>
          </p:cNvSpPr>
          <p:nvPr>
            <p:ph type="subTitle" idx="3"/>
          </p:nvPr>
        </p:nvSpPr>
        <p:spPr>
          <a:xfrm>
            <a:off x="4408249" y="3575736"/>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Difficulty index</a:t>
            </a:r>
            <a:endParaRPr sz="1800" b="1"/>
          </a:p>
        </p:txBody>
      </p:sp>
      <p:grpSp>
        <p:nvGrpSpPr>
          <p:cNvPr id="2151" name="Google Shape;2151;p38"/>
          <p:cNvGrpSpPr/>
          <p:nvPr/>
        </p:nvGrpSpPr>
        <p:grpSpPr>
          <a:xfrm>
            <a:off x="4642267" y="3912476"/>
            <a:ext cx="1967066" cy="329674"/>
            <a:chOff x="2771600" y="526920"/>
            <a:chExt cx="3480300" cy="1145100"/>
          </a:xfrm>
        </p:grpSpPr>
        <p:sp>
          <p:nvSpPr>
            <p:cNvPr id="2152" name="Google Shape;2152;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4" name="Google Shape;2154;p38"/>
          <p:cNvSpPr txBox="1">
            <a:spLocks noGrp="1"/>
          </p:cNvSpPr>
          <p:nvPr>
            <p:ph type="subTitle" idx="3"/>
          </p:nvPr>
        </p:nvSpPr>
        <p:spPr>
          <a:xfrm>
            <a:off x="4416199" y="4026261"/>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Tag professor</a:t>
            </a:r>
            <a:endParaRPr sz="1800" b="1"/>
          </a:p>
        </p:txBody>
      </p:sp>
      <p:grpSp>
        <p:nvGrpSpPr>
          <p:cNvPr id="2155" name="Google Shape;2155;p38"/>
          <p:cNvGrpSpPr/>
          <p:nvPr/>
        </p:nvGrpSpPr>
        <p:grpSpPr>
          <a:xfrm>
            <a:off x="4634317" y="4363001"/>
            <a:ext cx="1967066" cy="329674"/>
            <a:chOff x="2771600" y="526920"/>
            <a:chExt cx="3480300" cy="1145100"/>
          </a:xfrm>
        </p:grpSpPr>
        <p:sp>
          <p:nvSpPr>
            <p:cNvPr id="2156" name="Google Shape;2156;p3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8"/>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8" name="Google Shape;2158;p38"/>
          <p:cNvSpPr txBox="1">
            <a:spLocks noGrp="1"/>
          </p:cNvSpPr>
          <p:nvPr>
            <p:ph type="subTitle" idx="3"/>
          </p:nvPr>
        </p:nvSpPr>
        <p:spPr>
          <a:xfrm>
            <a:off x="4408249" y="4476786"/>
            <a:ext cx="2403300" cy="1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Grade</a:t>
            </a: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pic>
        <p:nvPicPr>
          <p:cNvPr id="2163" name="Google Shape;2163;p39"/>
          <p:cNvPicPr preferRelativeResize="0"/>
          <p:nvPr/>
        </p:nvPicPr>
        <p:blipFill>
          <a:blip r:embed="rId3">
            <a:alphaModFix/>
          </a:blip>
          <a:stretch>
            <a:fillRect/>
          </a:stretch>
        </p:blipFill>
        <p:spPr>
          <a:xfrm>
            <a:off x="1394946" y="957375"/>
            <a:ext cx="2529804" cy="2049283"/>
          </a:xfrm>
          <a:prstGeom prst="rect">
            <a:avLst/>
          </a:prstGeom>
          <a:noFill/>
          <a:ln>
            <a:noFill/>
          </a:ln>
        </p:spPr>
      </p:pic>
      <p:sp>
        <p:nvSpPr>
          <p:cNvPr id="2164" name="Google Shape;2164;p3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EDA</a:t>
            </a:r>
            <a:endParaRPr/>
          </a:p>
        </p:txBody>
      </p:sp>
      <p:pic>
        <p:nvPicPr>
          <p:cNvPr id="2165" name="Google Shape;2165;p39"/>
          <p:cNvPicPr preferRelativeResize="0"/>
          <p:nvPr/>
        </p:nvPicPr>
        <p:blipFill>
          <a:blip r:embed="rId4">
            <a:alphaModFix/>
          </a:blip>
          <a:stretch>
            <a:fillRect/>
          </a:stretch>
        </p:blipFill>
        <p:spPr>
          <a:xfrm>
            <a:off x="4663550" y="957375"/>
            <a:ext cx="2434900" cy="1871774"/>
          </a:xfrm>
          <a:prstGeom prst="rect">
            <a:avLst/>
          </a:prstGeom>
          <a:noFill/>
          <a:ln>
            <a:noFill/>
          </a:ln>
        </p:spPr>
      </p:pic>
      <p:pic>
        <p:nvPicPr>
          <p:cNvPr id="2166" name="Google Shape;2166;p39"/>
          <p:cNvPicPr preferRelativeResize="0"/>
          <p:nvPr/>
        </p:nvPicPr>
        <p:blipFill>
          <a:blip r:embed="rId5">
            <a:alphaModFix/>
          </a:blip>
          <a:stretch>
            <a:fillRect/>
          </a:stretch>
        </p:blipFill>
        <p:spPr>
          <a:xfrm>
            <a:off x="1394950" y="3209925"/>
            <a:ext cx="2662329" cy="1778975"/>
          </a:xfrm>
          <a:prstGeom prst="rect">
            <a:avLst/>
          </a:prstGeom>
          <a:noFill/>
          <a:ln>
            <a:noFill/>
          </a:ln>
        </p:spPr>
      </p:pic>
      <p:pic>
        <p:nvPicPr>
          <p:cNvPr id="2167" name="Google Shape;2167;p39"/>
          <p:cNvPicPr preferRelativeResize="0"/>
          <p:nvPr/>
        </p:nvPicPr>
        <p:blipFill>
          <a:blip r:embed="rId6">
            <a:alphaModFix/>
          </a:blip>
          <a:stretch>
            <a:fillRect/>
          </a:stretch>
        </p:blipFill>
        <p:spPr>
          <a:xfrm>
            <a:off x="4370579" y="3006650"/>
            <a:ext cx="2949798" cy="200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pic>
        <p:nvPicPr>
          <p:cNvPr id="2172" name="Google Shape;2172;p40"/>
          <p:cNvPicPr preferRelativeResize="0"/>
          <p:nvPr/>
        </p:nvPicPr>
        <p:blipFill>
          <a:blip r:embed="rId3">
            <a:alphaModFix/>
          </a:blip>
          <a:stretch>
            <a:fillRect/>
          </a:stretch>
        </p:blipFill>
        <p:spPr>
          <a:xfrm>
            <a:off x="1281725" y="945613"/>
            <a:ext cx="3803900" cy="1936475"/>
          </a:xfrm>
          <a:prstGeom prst="rect">
            <a:avLst/>
          </a:prstGeom>
          <a:noFill/>
          <a:ln>
            <a:noFill/>
          </a:ln>
        </p:spPr>
      </p:pic>
      <p:pic>
        <p:nvPicPr>
          <p:cNvPr id="2173" name="Google Shape;2173;p40"/>
          <p:cNvPicPr preferRelativeResize="0"/>
          <p:nvPr/>
        </p:nvPicPr>
        <p:blipFill>
          <a:blip r:embed="rId4">
            <a:alphaModFix/>
          </a:blip>
          <a:stretch>
            <a:fillRect/>
          </a:stretch>
        </p:blipFill>
        <p:spPr>
          <a:xfrm>
            <a:off x="1281725" y="2916675"/>
            <a:ext cx="4044750" cy="2090924"/>
          </a:xfrm>
          <a:prstGeom prst="rect">
            <a:avLst/>
          </a:prstGeom>
          <a:noFill/>
          <a:ln>
            <a:noFill/>
          </a:ln>
        </p:spPr>
      </p:pic>
      <p:sp>
        <p:nvSpPr>
          <p:cNvPr id="2174" name="Google Shape;2174;p40"/>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EDA</a:t>
            </a:r>
            <a:endParaRPr/>
          </a:p>
        </p:txBody>
      </p:sp>
      <p:sp>
        <p:nvSpPr>
          <p:cNvPr id="2175" name="Google Shape;2175;p40"/>
          <p:cNvSpPr txBox="1"/>
          <p:nvPr/>
        </p:nvSpPr>
        <p:spPr>
          <a:xfrm>
            <a:off x="5289850" y="1066325"/>
            <a:ext cx="2843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Positive and Negative responses from the data.</a:t>
            </a:r>
            <a:endParaRPr/>
          </a:p>
        </p:txBody>
      </p:sp>
      <p:sp>
        <p:nvSpPr>
          <p:cNvPr id="2176" name="Google Shape;2176;p40"/>
          <p:cNvSpPr txBox="1"/>
          <p:nvPr/>
        </p:nvSpPr>
        <p:spPr>
          <a:xfrm>
            <a:off x="5436225" y="3084000"/>
            <a:ext cx="269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Star rating given by students based on their corresponding grades.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41"/>
          <p:cNvSpPr txBox="1">
            <a:spLocks noGrp="1"/>
          </p:cNvSpPr>
          <p:nvPr>
            <p:ph type="title"/>
          </p:nvPr>
        </p:nvSpPr>
        <p:spPr>
          <a:xfrm>
            <a:off x="2971800" y="20164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300"/>
              <a:t>Methods</a:t>
            </a:r>
            <a:endParaRPr sz="630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Macintosh PowerPoint</Application>
  <PresentationFormat>On-screen Show (16:9)</PresentationFormat>
  <Paragraphs>117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Barlow Semi Condensed Light</vt:lpstr>
      <vt:lpstr>Arial</vt:lpstr>
      <vt:lpstr>Fjalla One</vt:lpstr>
      <vt:lpstr>Roboto Condensed Light</vt:lpstr>
      <vt:lpstr>Barlow Semi Condensed Medium</vt:lpstr>
      <vt:lpstr>Times New Roman</vt:lpstr>
      <vt:lpstr>Barlow Semi Condensed</vt:lpstr>
      <vt:lpstr>Technology Consulting by Slidesgo</vt:lpstr>
      <vt:lpstr>Sentiment Analysis on RateMyProfessors Website</vt:lpstr>
      <vt:lpstr>Problem &amp; Motivation</vt:lpstr>
      <vt:lpstr>PowerPoint Presentation</vt:lpstr>
      <vt:lpstr>PowerPoint Presentation</vt:lpstr>
      <vt:lpstr>Data</vt:lpstr>
      <vt:lpstr>Data Source</vt:lpstr>
      <vt:lpstr>EDA</vt:lpstr>
      <vt:lpstr>EDA</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RateMyProfessors Website</dc:title>
  <cp:lastModifiedBy>Kirtana Anoopkumar Nambiar</cp:lastModifiedBy>
  <cp:revision>1</cp:revision>
  <dcterms:modified xsi:type="dcterms:W3CDTF">2023-05-24T16:15:59Z</dcterms:modified>
</cp:coreProperties>
</file>