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roxima Nova"/>
      <p:regular r:id="rId17"/>
      <p:bold r:id="rId18"/>
      <p:italic r:id="rId19"/>
      <p:boldItalic r:id="rId20"/>
    </p:embeddedFont>
    <p:embeddedFont>
      <p:font typeface="Roboto Mono"/>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RobotoMono-bold.fntdata"/><Relationship Id="rId21" Type="http://schemas.openxmlformats.org/officeDocument/2006/relationships/font" Target="fonts/RobotoMono-regular.fntdata"/><Relationship Id="rId24" Type="http://schemas.openxmlformats.org/officeDocument/2006/relationships/font" Target="fonts/RobotoMono-boldItalic.fntdata"/><Relationship Id="rId23"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lfaSlab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regular.fntdata"/><Relationship Id="rId16" Type="http://schemas.openxmlformats.org/officeDocument/2006/relationships/slide" Target="slides/slide12.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Shape 11"/>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Shape 3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latin typeface="Proxima Nova"/>
                <a:ea typeface="Proxima Nova"/>
                <a:cs typeface="Proxima Nova"/>
                <a:sym typeface="Proxima Nova"/>
              </a:defRPr>
            </a:lvl1pPr>
            <a:lvl2pPr lvl="1" algn="r">
              <a:spcBef>
                <a:spcPts val="0"/>
              </a:spcBef>
              <a:buNone/>
              <a:defRPr sz="1000">
                <a:solidFill>
                  <a:schemeClr val="dk2"/>
                </a:solidFill>
                <a:latin typeface="Proxima Nova"/>
                <a:ea typeface="Proxima Nova"/>
                <a:cs typeface="Proxima Nova"/>
                <a:sym typeface="Proxima Nova"/>
              </a:defRPr>
            </a:lvl2pPr>
            <a:lvl3pPr lvl="2" algn="r">
              <a:spcBef>
                <a:spcPts val="0"/>
              </a:spcBef>
              <a:buNone/>
              <a:defRPr sz="1000">
                <a:solidFill>
                  <a:schemeClr val="dk2"/>
                </a:solidFill>
                <a:latin typeface="Proxima Nova"/>
                <a:ea typeface="Proxima Nova"/>
                <a:cs typeface="Proxima Nova"/>
                <a:sym typeface="Proxima Nova"/>
              </a:defRPr>
            </a:lvl3pPr>
            <a:lvl4pPr lvl="3" algn="r">
              <a:spcBef>
                <a:spcPts val="0"/>
              </a:spcBef>
              <a:buNone/>
              <a:defRPr sz="1000">
                <a:solidFill>
                  <a:schemeClr val="dk2"/>
                </a:solidFill>
                <a:latin typeface="Proxima Nova"/>
                <a:ea typeface="Proxima Nova"/>
                <a:cs typeface="Proxima Nova"/>
                <a:sym typeface="Proxima Nova"/>
              </a:defRPr>
            </a:lvl4pPr>
            <a:lvl5pPr lvl="4" algn="r">
              <a:spcBef>
                <a:spcPts val="0"/>
              </a:spcBef>
              <a:buNone/>
              <a:defRPr sz="1000">
                <a:solidFill>
                  <a:schemeClr val="dk2"/>
                </a:solidFill>
                <a:latin typeface="Proxima Nova"/>
                <a:ea typeface="Proxima Nova"/>
                <a:cs typeface="Proxima Nova"/>
                <a:sym typeface="Proxima Nova"/>
              </a:defRPr>
            </a:lvl5pPr>
            <a:lvl6pPr lvl="5" algn="r">
              <a:spcBef>
                <a:spcPts val="0"/>
              </a:spcBef>
              <a:buNone/>
              <a:defRPr sz="1000">
                <a:solidFill>
                  <a:schemeClr val="dk2"/>
                </a:solidFill>
                <a:latin typeface="Proxima Nova"/>
                <a:ea typeface="Proxima Nova"/>
                <a:cs typeface="Proxima Nova"/>
                <a:sym typeface="Proxima Nova"/>
              </a:defRPr>
            </a:lvl6pPr>
            <a:lvl7pPr lvl="6" algn="r">
              <a:spcBef>
                <a:spcPts val="0"/>
              </a:spcBef>
              <a:buNone/>
              <a:defRPr sz="1000">
                <a:solidFill>
                  <a:schemeClr val="dk2"/>
                </a:solidFill>
                <a:latin typeface="Proxima Nova"/>
                <a:ea typeface="Proxima Nova"/>
                <a:cs typeface="Proxima Nova"/>
                <a:sym typeface="Proxima Nova"/>
              </a:defRPr>
            </a:lvl7pPr>
            <a:lvl8pPr lvl="7" algn="r">
              <a:spcBef>
                <a:spcPts val="0"/>
              </a:spcBef>
              <a:buNone/>
              <a:defRPr sz="1000">
                <a:solidFill>
                  <a:schemeClr val="dk2"/>
                </a:solidFill>
                <a:latin typeface="Proxima Nova"/>
                <a:ea typeface="Proxima Nova"/>
                <a:cs typeface="Proxima Nova"/>
                <a:sym typeface="Proxima Nova"/>
              </a:defRPr>
            </a:lvl8pPr>
            <a:lvl9pPr lvl="8" algn="r">
              <a:spcBef>
                <a:spcPts val="0"/>
              </a:spcBef>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FSM</a:t>
            </a:r>
            <a:endParaRPr/>
          </a:p>
        </p:txBody>
      </p:sp>
      <p:sp>
        <p:nvSpPr>
          <p:cNvPr id="57" name="Shape 57"/>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p:nvPr/>
        </p:nvSpPr>
        <p:spPr>
          <a:xfrm>
            <a:off x="3958075" y="908400"/>
            <a:ext cx="499200" cy="400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txBox="1"/>
          <p:nvPr/>
        </p:nvSpPr>
        <p:spPr>
          <a:xfrm>
            <a:off x="908300" y="1187800"/>
            <a:ext cx="3049800" cy="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isSeriesAccepted(List&lt;String&gt;)</a:t>
            </a:r>
            <a:endParaRPr/>
          </a:p>
        </p:txBody>
      </p:sp>
      <p:sp>
        <p:nvSpPr>
          <p:cNvPr id="172" name="Shape 172"/>
          <p:cNvSpPr/>
          <p:nvPr/>
        </p:nvSpPr>
        <p:spPr>
          <a:xfrm>
            <a:off x="381950" y="908400"/>
            <a:ext cx="499200" cy="400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73" name="Shape 173"/>
          <p:cNvCxnSpPr/>
          <p:nvPr/>
        </p:nvCxnSpPr>
        <p:spPr>
          <a:xfrm>
            <a:off x="908400" y="1607200"/>
            <a:ext cx="3064500" cy="0"/>
          </a:xfrm>
          <a:prstGeom prst="straightConnector1">
            <a:avLst/>
          </a:prstGeom>
          <a:noFill/>
          <a:ln cap="flat" cmpd="sng" w="38100">
            <a:solidFill>
              <a:srgbClr val="000000"/>
            </a:solidFill>
            <a:prstDash val="solid"/>
            <a:round/>
            <a:headEnd len="med" w="med" type="none"/>
            <a:tailEnd len="med" w="med" type="triangle"/>
          </a:ln>
        </p:spPr>
      </p:cxnSp>
      <p:sp>
        <p:nvSpPr>
          <p:cNvPr id="174" name="Shape 174"/>
          <p:cNvSpPr txBox="1"/>
          <p:nvPr/>
        </p:nvSpPr>
        <p:spPr>
          <a:xfrm>
            <a:off x="197300" y="279525"/>
            <a:ext cx="868500" cy="4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Display</a:t>
            </a:r>
            <a:endParaRPr/>
          </a:p>
        </p:txBody>
      </p:sp>
      <p:sp>
        <p:nvSpPr>
          <p:cNvPr id="175" name="Shape 175"/>
          <p:cNvSpPr txBox="1"/>
          <p:nvPr/>
        </p:nvSpPr>
        <p:spPr>
          <a:xfrm>
            <a:off x="3773425" y="279525"/>
            <a:ext cx="868500" cy="4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FSM</a:t>
            </a:r>
            <a:endParaRPr/>
          </a:p>
        </p:txBody>
      </p:sp>
      <p:cxnSp>
        <p:nvCxnSpPr>
          <p:cNvPr id="176" name="Shape 176"/>
          <p:cNvCxnSpPr/>
          <p:nvPr/>
        </p:nvCxnSpPr>
        <p:spPr>
          <a:xfrm>
            <a:off x="4462200" y="1806850"/>
            <a:ext cx="938400" cy="0"/>
          </a:xfrm>
          <a:prstGeom prst="straightConnector1">
            <a:avLst/>
          </a:prstGeom>
          <a:noFill/>
          <a:ln cap="flat" cmpd="sng" w="28575">
            <a:solidFill>
              <a:srgbClr val="000000"/>
            </a:solidFill>
            <a:prstDash val="solid"/>
            <a:round/>
            <a:headEnd len="med" w="med" type="none"/>
            <a:tailEnd len="med" w="med" type="triangle"/>
          </a:ln>
        </p:spPr>
      </p:cxnSp>
      <p:sp>
        <p:nvSpPr>
          <p:cNvPr id="177" name="Shape 177"/>
          <p:cNvSpPr txBox="1"/>
          <p:nvPr/>
        </p:nvSpPr>
        <p:spPr>
          <a:xfrm>
            <a:off x="4462200" y="1911650"/>
            <a:ext cx="4681800" cy="15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step = getNextStates([Start],List[0])</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for i in range(len(List)):</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step = getNextStates(step,List[i])</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result = False</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for i in step:</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if i.isAccepting():</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result = True</a:t>
            </a:r>
            <a:endParaRPr>
              <a:latin typeface="Roboto Mono"/>
              <a:ea typeface="Roboto Mono"/>
              <a:cs typeface="Roboto Mono"/>
              <a:sym typeface="Roboto Mono"/>
            </a:endParaRPr>
          </a:p>
        </p:txBody>
      </p:sp>
      <p:cxnSp>
        <p:nvCxnSpPr>
          <p:cNvPr id="178" name="Shape 178"/>
          <p:cNvCxnSpPr/>
          <p:nvPr/>
        </p:nvCxnSpPr>
        <p:spPr>
          <a:xfrm rot="10800000">
            <a:off x="4462200" y="3613650"/>
            <a:ext cx="1207800" cy="0"/>
          </a:xfrm>
          <a:prstGeom prst="straightConnector1">
            <a:avLst/>
          </a:prstGeom>
          <a:noFill/>
          <a:ln cap="flat" cmpd="sng" w="28575">
            <a:solidFill>
              <a:srgbClr val="000000"/>
            </a:solidFill>
            <a:prstDash val="solid"/>
            <a:round/>
            <a:headEnd len="med" w="med" type="none"/>
            <a:tailEnd len="med" w="med" type="triangle"/>
          </a:ln>
        </p:spPr>
      </p:cxnSp>
      <p:cxnSp>
        <p:nvCxnSpPr>
          <p:cNvPr id="179" name="Shape 179"/>
          <p:cNvCxnSpPr/>
          <p:nvPr/>
        </p:nvCxnSpPr>
        <p:spPr>
          <a:xfrm rot="10800000">
            <a:off x="881275" y="4112800"/>
            <a:ext cx="3076800" cy="0"/>
          </a:xfrm>
          <a:prstGeom prst="straightConnector1">
            <a:avLst/>
          </a:prstGeom>
          <a:noFill/>
          <a:ln cap="flat" cmpd="sng" w="38100">
            <a:solidFill>
              <a:srgbClr val="000000"/>
            </a:solidFill>
            <a:prstDash val="solid"/>
            <a:round/>
            <a:headEnd len="med" w="med" type="none"/>
            <a:tailEnd len="med" w="med" type="triangle"/>
          </a:ln>
        </p:spPr>
      </p:cxnSp>
      <p:sp>
        <p:nvSpPr>
          <p:cNvPr id="180" name="Shape 180"/>
          <p:cNvSpPr txBox="1"/>
          <p:nvPr/>
        </p:nvSpPr>
        <p:spPr>
          <a:xfrm>
            <a:off x="2223450" y="3693400"/>
            <a:ext cx="1609800" cy="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return Result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Additionally</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Saving as and loading from LATEX code:	another Strategy</a:t>
            </a:r>
            <a:endParaRPr/>
          </a:p>
          <a:p>
            <a:pPr indent="0" lvl="0" marL="0">
              <a:spcBef>
                <a:spcPts val="1600"/>
              </a:spcBef>
              <a:spcAft>
                <a:spcPts val="0"/>
              </a:spcAft>
              <a:buNone/>
            </a:pPr>
            <a:r>
              <a:rPr lang="en"/>
              <a:t>EXPORT as PNG: Implemented in View, rather than as Strategy (sufficiently different from load/save), we SAVE to files we can load from, we EXPORT to files we cannot.</a:t>
            </a:r>
            <a:endParaRPr/>
          </a:p>
          <a:p>
            <a:pPr indent="0" lvl="0" marL="0">
              <a:spcBef>
                <a:spcPts val="1600"/>
              </a:spcBef>
              <a:spcAft>
                <a:spcPts val="1600"/>
              </a:spcAft>
              <a:buNone/>
            </a:pPr>
            <a:r>
              <a:rPr lang="en"/>
              <a:t>Themes - maybe. Additional information in the ViewNode, ViewEdge. Would support in-ViewNode changes, i.e. if one was to save and then load, the changes would be maintained. Theming would not be located in the Display only.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Following Release</a:t>
            </a:r>
            <a:endParaRPr/>
          </a:p>
        </p:txBody>
      </p:sp>
      <p:sp>
        <p:nvSpPr>
          <p:cNvPr id="192" name="Shape 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Actions in States and/or on Transitions</a:t>
            </a:r>
            <a:endParaRPr/>
          </a:p>
          <a:p>
            <a:pPr indent="0" lvl="0" marL="0">
              <a:spcBef>
                <a:spcPts val="1600"/>
              </a:spcBef>
              <a:spcAft>
                <a:spcPts val="0"/>
              </a:spcAft>
              <a:buNone/>
            </a:pPr>
            <a:r>
              <a:rPr lang="en"/>
              <a:t>	Requires significant reworking of code, implementation of another pattern TBD</a:t>
            </a:r>
            <a:endParaRPr/>
          </a:p>
          <a:p>
            <a:pPr indent="0" lvl="0" marL="0">
              <a:spcBef>
                <a:spcPts val="1600"/>
              </a:spcBef>
              <a:spcAft>
                <a:spcPts val="0"/>
              </a:spcAft>
              <a:buNone/>
            </a:pPr>
            <a:r>
              <a:rPr lang="en"/>
              <a:t>Themes</a:t>
            </a:r>
            <a:endParaRPr/>
          </a:p>
          <a:p>
            <a:pPr indent="0" lvl="0" marL="0">
              <a:spcBef>
                <a:spcPts val="1600"/>
              </a:spcBef>
              <a:spcAft>
                <a:spcPts val="1600"/>
              </a:spcAft>
              <a:buNone/>
            </a:pPr>
            <a:r>
              <a:rPr lang="en"/>
              <a:t>	Overarching themes that change the display of all nodes without changing the ViewNode data, i.e. if one was to set a theme, save the file, restart the program (opens with default theming), and load the file, the theme changes would NOT be maintained - they would be located purely in the display. (Could be Night display, blue-filter display.)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Design for Next Release</a:t>
            </a:r>
            <a:endParaRPr/>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Relatively unchanged; our design was sufficiently flexible as to be able to adopt the several new behaviors without reworking code.</a:t>
            </a:r>
            <a:endParaRPr/>
          </a:p>
          <a:p>
            <a:pPr indent="0" lvl="0" marL="0">
              <a:spcBef>
                <a:spcPts val="1600"/>
              </a:spcBef>
              <a:spcAft>
                <a:spcPts val="0"/>
              </a:spcAft>
              <a:buNone/>
            </a:pPr>
            <a:r>
              <a:rPr lang="en"/>
              <a:t>Required implementation of previously discussed code and patterns</a:t>
            </a:r>
            <a:endParaRPr/>
          </a:p>
          <a:p>
            <a:pPr indent="0" lvl="0" marL="0">
              <a:spcBef>
                <a:spcPts val="1600"/>
              </a:spcBef>
              <a:spcAft>
                <a:spcPts val="0"/>
              </a:spcAft>
              <a:buNone/>
            </a:pPr>
            <a:r>
              <a:rPr lang="en"/>
              <a:t>	Strategy for Save/Load</a:t>
            </a:r>
            <a:endParaRPr/>
          </a:p>
          <a:p>
            <a:pPr indent="0" lvl="0" marL="0">
              <a:spcBef>
                <a:spcPts val="1600"/>
              </a:spcBef>
              <a:spcAft>
                <a:spcPts val="0"/>
              </a:spcAft>
              <a:buNone/>
            </a:pPr>
            <a:r>
              <a:rPr lang="en"/>
              <a:t>	Mapping between Nodes and ViewNodes</a:t>
            </a:r>
            <a:endParaRPr/>
          </a:p>
          <a:p>
            <a:pPr indent="0" lvl="0" marL="0">
              <a:spcBef>
                <a:spcPts val="1600"/>
              </a:spcBef>
              <a:spcAft>
                <a:spcPts val="0"/>
              </a:spcAft>
              <a:buNone/>
            </a:pPr>
            <a:r>
              <a:rPr lang="en"/>
              <a:t>	Additional Logic for stepping through Nodes</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Patterns Used</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Factory:	FSM (concreteFSM vs FSMTestDouble)</a:t>
            </a:r>
            <a:endParaRPr/>
          </a:p>
          <a:p>
            <a:pPr indent="0" lvl="0" marL="0">
              <a:spcBef>
                <a:spcPts val="1600"/>
              </a:spcBef>
              <a:spcAft>
                <a:spcPts val="0"/>
              </a:spcAft>
              <a:buNone/>
            </a:pPr>
            <a:r>
              <a:rPr lang="en"/>
              <a:t>Listener:	Document-View changes (Document updates all Views on any internal change).</a:t>
            </a:r>
            <a:endParaRPr/>
          </a:p>
          <a:p>
            <a:pPr indent="0" lvl="0" marL="0">
              <a:spcBef>
                <a:spcPts val="1600"/>
              </a:spcBef>
              <a:spcAft>
                <a:spcPts val="0"/>
              </a:spcAft>
              <a:buNone/>
            </a:pPr>
            <a:r>
              <a:rPr lang="en"/>
              <a:t>Strategy:	Saving and Loading (newly designed and implemented)</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p:nvPr/>
        </p:nvSpPr>
        <p:spPr>
          <a:xfrm>
            <a:off x="-25" y="0"/>
            <a:ext cx="9144000" cy="5143500"/>
          </a:xfrm>
          <a:prstGeom prst="rect">
            <a:avLst/>
          </a:prstGeom>
          <a:solidFill>
            <a:srgbClr val="FCE5C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5397875" y="589738"/>
            <a:ext cx="2513700" cy="2182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FSM [Interface]</a:t>
            </a:r>
            <a:endParaRPr u="sng"/>
          </a:p>
          <a:p>
            <a:pPr indent="0" lvl="0" marL="0" rtl="0">
              <a:spcBef>
                <a:spcPts val="0"/>
              </a:spcBef>
              <a:spcAft>
                <a:spcPts val="0"/>
              </a:spcAft>
              <a:buNone/>
            </a:pPr>
            <a:r>
              <a:rPr lang="en"/>
              <a:t>addNode</a:t>
            </a:r>
            <a:endParaRPr/>
          </a:p>
          <a:p>
            <a:pPr indent="0" lvl="0" marL="0" rtl="0">
              <a:spcBef>
                <a:spcPts val="0"/>
              </a:spcBef>
              <a:spcAft>
                <a:spcPts val="0"/>
              </a:spcAft>
              <a:buNone/>
            </a:pPr>
            <a:r>
              <a:rPr lang="en"/>
              <a:t>addEdge</a:t>
            </a:r>
            <a:endParaRPr/>
          </a:p>
          <a:p>
            <a:pPr indent="0" lvl="0" marL="0" rtl="0">
              <a:spcBef>
                <a:spcPts val="0"/>
              </a:spcBef>
              <a:spcAft>
                <a:spcPts val="0"/>
              </a:spcAft>
              <a:buNone/>
            </a:pPr>
            <a:r>
              <a:rPr lang="en"/>
              <a:t>setNodeLabel(Node, Label)</a:t>
            </a:r>
            <a:endParaRPr/>
          </a:p>
          <a:p>
            <a:pPr indent="0" lvl="0" marL="0" rtl="0">
              <a:spcBef>
                <a:spcPts val="0"/>
              </a:spcBef>
              <a:spcAft>
                <a:spcPts val="0"/>
              </a:spcAft>
              <a:buNone/>
            </a:pPr>
            <a:r>
              <a:rPr lang="en"/>
              <a:t>setEdgeLabel(Arrow, Label)</a:t>
            </a:r>
            <a:endParaRPr/>
          </a:p>
          <a:p>
            <a:pPr indent="0" lvl="0" marL="0" rtl="0">
              <a:spcBef>
                <a:spcPts val="0"/>
              </a:spcBef>
              <a:spcAft>
                <a:spcPts val="0"/>
              </a:spcAft>
              <a:buNone/>
            </a:pPr>
            <a:r>
              <a:rPr lang="en"/>
              <a:t>changeAccept(Node)</a:t>
            </a:r>
            <a:endParaRPr/>
          </a:p>
          <a:p>
            <a:pPr indent="0" lvl="0" marL="0" rtl="0">
              <a:spcBef>
                <a:spcPts val="0"/>
              </a:spcBef>
              <a:spcAft>
                <a:spcPts val="0"/>
              </a:spcAft>
              <a:buNone/>
            </a:pPr>
            <a:r>
              <a:rPr lang="en"/>
              <a:t>setStart(Node)</a:t>
            </a:r>
            <a:endParaRPr/>
          </a:p>
          <a:p>
            <a:pPr indent="0" lvl="0" marL="0" rtl="0">
              <a:spcBef>
                <a:spcPts val="0"/>
              </a:spcBef>
              <a:spcAft>
                <a:spcPts val="0"/>
              </a:spcAft>
              <a:buNone/>
            </a:pPr>
            <a:r>
              <a:rPr lang="en"/>
              <a:t>getStart()</a:t>
            </a:r>
            <a:endParaRPr/>
          </a:p>
          <a:p>
            <a:pPr indent="0" lvl="0" marL="0" rtl="0">
              <a:spcBef>
                <a:spcPts val="0"/>
              </a:spcBef>
              <a:spcAft>
                <a:spcPts val="0"/>
              </a:spcAft>
              <a:buNone/>
            </a:pPr>
            <a:r>
              <a:rPr lang="en"/>
              <a:t>getMachine()</a:t>
            </a:r>
            <a:endParaRPr/>
          </a:p>
          <a:p>
            <a:pPr indent="0" lvl="0" marL="0" rtl="0">
              <a:spcBef>
                <a:spcPts val="0"/>
              </a:spcBef>
              <a:spcAft>
                <a:spcPts val="0"/>
              </a:spcAft>
              <a:buNone/>
            </a:pPr>
            <a:r>
              <a:rPr lang="en"/>
              <a:t>update()</a:t>
            </a:r>
            <a:endParaRPr/>
          </a:p>
        </p:txBody>
      </p:sp>
      <p:sp>
        <p:nvSpPr>
          <p:cNvPr id="76" name="Shape 76"/>
          <p:cNvSpPr/>
          <p:nvPr/>
        </p:nvSpPr>
        <p:spPr>
          <a:xfrm>
            <a:off x="539025" y="1705375"/>
            <a:ext cx="2406000" cy="1251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ConcreteFSM extends FSM</a:t>
            </a:r>
            <a:endParaRPr u="sng"/>
          </a:p>
          <a:p>
            <a:pPr indent="0" lvl="0" marL="0" rtl="0">
              <a:spcBef>
                <a:spcPts val="0"/>
              </a:spcBef>
              <a:spcAft>
                <a:spcPts val="0"/>
              </a:spcAft>
              <a:buNone/>
            </a:pPr>
            <a:r>
              <a:rPr lang="en"/>
              <a:t>Node[]</a:t>
            </a:r>
            <a:endParaRPr/>
          </a:p>
          <a:p>
            <a:pPr indent="0" lvl="0" marL="0" rtl="0">
              <a:spcBef>
                <a:spcPts val="0"/>
              </a:spcBef>
              <a:spcAft>
                <a:spcPts val="0"/>
              </a:spcAft>
              <a:buNone/>
            </a:pPr>
            <a:r>
              <a:rPr lang="en"/>
              <a:t>Edge[]</a:t>
            </a:r>
            <a:endParaRPr/>
          </a:p>
          <a:p>
            <a:pPr indent="0" lvl="0" marL="0" rtl="0">
              <a:spcBef>
                <a:spcPts val="0"/>
              </a:spcBef>
              <a:spcAft>
                <a:spcPts val="0"/>
              </a:spcAft>
              <a:buNone/>
            </a:pPr>
            <a:r>
              <a:rPr lang="en"/>
              <a:t>start</a:t>
            </a:r>
            <a:endParaRPr/>
          </a:p>
        </p:txBody>
      </p:sp>
      <p:sp>
        <p:nvSpPr>
          <p:cNvPr id="77" name="Shape 77"/>
          <p:cNvSpPr/>
          <p:nvPr/>
        </p:nvSpPr>
        <p:spPr>
          <a:xfrm>
            <a:off x="5397875" y="3685913"/>
            <a:ext cx="2513700" cy="386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testDoubleFSM extends FSM</a:t>
            </a:r>
            <a:endParaRPr u="sng"/>
          </a:p>
        </p:txBody>
      </p:sp>
      <p:sp>
        <p:nvSpPr>
          <p:cNvPr id="78" name="Shape 78"/>
          <p:cNvSpPr/>
          <p:nvPr/>
        </p:nvSpPr>
        <p:spPr>
          <a:xfrm>
            <a:off x="6063425" y="3005263"/>
            <a:ext cx="1182600" cy="386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FSMFactory</a:t>
            </a:r>
            <a:endParaRPr/>
          </a:p>
        </p:txBody>
      </p:sp>
      <p:sp>
        <p:nvSpPr>
          <p:cNvPr id="79" name="Shape 79"/>
          <p:cNvSpPr/>
          <p:nvPr/>
        </p:nvSpPr>
        <p:spPr>
          <a:xfrm>
            <a:off x="173075" y="3640075"/>
            <a:ext cx="2109000" cy="1251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Node</a:t>
            </a:r>
            <a:endParaRPr u="sng"/>
          </a:p>
          <a:p>
            <a:pPr indent="0" lvl="0" marL="0" rtl="0">
              <a:spcBef>
                <a:spcPts val="0"/>
              </a:spcBef>
              <a:spcAft>
                <a:spcPts val="0"/>
              </a:spcAft>
              <a:buNone/>
            </a:pPr>
            <a:r>
              <a:rPr lang="en"/>
              <a:t>String label</a:t>
            </a:r>
            <a:endParaRPr/>
          </a:p>
          <a:p>
            <a:pPr indent="0" lvl="0" marL="0" rtl="0">
              <a:spcBef>
                <a:spcPts val="0"/>
              </a:spcBef>
              <a:spcAft>
                <a:spcPts val="0"/>
              </a:spcAft>
              <a:buNone/>
            </a:pPr>
            <a:r>
              <a:rPr lang="en"/>
              <a:t>boolean accept</a:t>
            </a:r>
            <a:endParaRPr/>
          </a:p>
          <a:p>
            <a:pPr indent="0" lvl="0" marL="0" rtl="0">
              <a:spcBef>
                <a:spcPts val="0"/>
              </a:spcBef>
              <a:spcAft>
                <a:spcPts val="0"/>
              </a:spcAft>
              <a:buNone/>
            </a:pPr>
            <a:r>
              <a:rPr lang="en"/>
              <a:t>getLabel()</a:t>
            </a:r>
            <a:endParaRPr/>
          </a:p>
          <a:p>
            <a:pPr indent="0" lvl="0" marL="0" rtl="0">
              <a:spcBef>
                <a:spcPts val="0"/>
              </a:spcBef>
              <a:spcAft>
                <a:spcPts val="0"/>
              </a:spcAft>
              <a:buNone/>
            </a:pPr>
            <a:r>
              <a:rPr lang="en"/>
              <a:t>getAccepting()</a:t>
            </a:r>
            <a:endParaRPr/>
          </a:p>
        </p:txBody>
      </p:sp>
      <p:sp>
        <p:nvSpPr>
          <p:cNvPr id="80" name="Shape 80"/>
          <p:cNvSpPr/>
          <p:nvPr/>
        </p:nvSpPr>
        <p:spPr>
          <a:xfrm>
            <a:off x="2535850" y="3249175"/>
            <a:ext cx="2109000" cy="1642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Edge</a:t>
            </a:r>
            <a:endParaRPr u="sng"/>
          </a:p>
          <a:p>
            <a:pPr indent="0" lvl="0" marL="0" rtl="0">
              <a:spcBef>
                <a:spcPts val="0"/>
              </a:spcBef>
              <a:spcAft>
                <a:spcPts val="0"/>
              </a:spcAft>
              <a:buNone/>
            </a:pPr>
            <a:r>
              <a:rPr lang="en"/>
              <a:t>String label</a:t>
            </a:r>
            <a:endParaRPr/>
          </a:p>
          <a:p>
            <a:pPr indent="0" lvl="0" marL="0" rtl="0">
              <a:spcBef>
                <a:spcPts val="0"/>
              </a:spcBef>
              <a:spcAft>
                <a:spcPts val="0"/>
              </a:spcAft>
              <a:buNone/>
            </a:pPr>
            <a:r>
              <a:rPr lang="en"/>
              <a:t>Node to</a:t>
            </a:r>
            <a:endParaRPr/>
          </a:p>
          <a:p>
            <a:pPr indent="0" lvl="0" marL="0" rtl="0">
              <a:spcBef>
                <a:spcPts val="0"/>
              </a:spcBef>
              <a:spcAft>
                <a:spcPts val="0"/>
              </a:spcAft>
              <a:buNone/>
            </a:pPr>
            <a:r>
              <a:rPr lang="en"/>
              <a:t>Node from</a:t>
            </a:r>
            <a:endParaRPr/>
          </a:p>
          <a:p>
            <a:pPr indent="0" lvl="0" marL="0" rtl="0">
              <a:spcBef>
                <a:spcPts val="0"/>
              </a:spcBef>
              <a:spcAft>
                <a:spcPts val="0"/>
              </a:spcAft>
              <a:buNone/>
            </a:pPr>
            <a:r>
              <a:rPr lang="en"/>
              <a:t>getLabel()</a:t>
            </a:r>
            <a:endParaRPr/>
          </a:p>
          <a:p>
            <a:pPr indent="0" lvl="0" marL="0" rtl="0">
              <a:spcBef>
                <a:spcPts val="0"/>
              </a:spcBef>
              <a:spcAft>
                <a:spcPts val="0"/>
              </a:spcAft>
              <a:buNone/>
            </a:pPr>
            <a:r>
              <a:rPr lang="en"/>
              <a:t>getTo()</a:t>
            </a:r>
            <a:endParaRPr/>
          </a:p>
          <a:p>
            <a:pPr indent="0" lvl="0" marL="0" rtl="0">
              <a:spcBef>
                <a:spcPts val="0"/>
              </a:spcBef>
              <a:spcAft>
                <a:spcPts val="0"/>
              </a:spcAft>
              <a:buNone/>
            </a:pPr>
            <a:r>
              <a:rPr lang="en"/>
              <a:t>getFrom()</a:t>
            </a:r>
            <a:endParaRPr/>
          </a:p>
        </p:txBody>
      </p:sp>
      <p:cxnSp>
        <p:nvCxnSpPr>
          <p:cNvPr id="81" name="Shape 81"/>
          <p:cNvCxnSpPr>
            <a:stCxn id="76" idx="3"/>
            <a:endCxn id="78" idx="1"/>
          </p:cNvCxnSpPr>
          <p:nvPr/>
        </p:nvCxnSpPr>
        <p:spPr>
          <a:xfrm>
            <a:off x="2945025" y="2331025"/>
            <a:ext cx="3118500" cy="867300"/>
          </a:xfrm>
          <a:prstGeom prst="straightConnector1">
            <a:avLst/>
          </a:prstGeom>
          <a:noFill/>
          <a:ln cap="flat" cmpd="sng" w="9525">
            <a:solidFill>
              <a:srgbClr val="000000"/>
            </a:solidFill>
            <a:prstDash val="solid"/>
            <a:round/>
            <a:headEnd len="med" w="med" type="none"/>
            <a:tailEnd len="med" w="med" type="triangle"/>
          </a:ln>
        </p:spPr>
      </p:cxnSp>
      <p:cxnSp>
        <p:nvCxnSpPr>
          <p:cNvPr id="82" name="Shape 82"/>
          <p:cNvCxnSpPr>
            <a:stCxn id="77" idx="0"/>
            <a:endCxn id="78" idx="2"/>
          </p:cNvCxnSpPr>
          <p:nvPr/>
        </p:nvCxnSpPr>
        <p:spPr>
          <a:xfrm rot="10800000">
            <a:off x="6654725" y="3391613"/>
            <a:ext cx="0" cy="294300"/>
          </a:xfrm>
          <a:prstGeom prst="straightConnector1">
            <a:avLst/>
          </a:prstGeom>
          <a:noFill/>
          <a:ln cap="flat" cmpd="sng" w="9525">
            <a:solidFill>
              <a:srgbClr val="000000"/>
            </a:solidFill>
            <a:prstDash val="solid"/>
            <a:round/>
            <a:headEnd len="med" w="med" type="none"/>
            <a:tailEnd len="med" w="med" type="triangle"/>
          </a:ln>
        </p:spPr>
      </p:cxnSp>
      <p:cxnSp>
        <p:nvCxnSpPr>
          <p:cNvPr id="83" name="Shape 83"/>
          <p:cNvCxnSpPr>
            <a:stCxn id="79" idx="0"/>
            <a:endCxn id="76" idx="2"/>
          </p:cNvCxnSpPr>
          <p:nvPr/>
        </p:nvCxnSpPr>
        <p:spPr>
          <a:xfrm flipH="1" rot="10800000">
            <a:off x="1227575" y="2956675"/>
            <a:ext cx="514500" cy="683400"/>
          </a:xfrm>
          <a:prstGeom prst="straightConnector1">
            <a:avLst/>
          </a:prstGeom>
          <a:noFill/>
          <a:ln cap="flat" cmpd="sng" w="28575">
            <a:solidFill>
              <a:srgbClr val="000000"/>
            </a:solidFill>
            <a:prstDash val="solid"/>
            <a:round/>
            <a:headEnd len="med" w="med" type="none"/>
            <a:tailEnd len="med" w="med" type="diamond"/>
          </a:ln>
        </p:spPr>
      </p:cxnSp>
      <p:cxnSp>
        <p:nvCxnSpPr>
          <p:cNvPr id="84" name="Shape 84"/>
          <p:cNvCxnSpPr>
            <a:stCxn id="80" idx="0"/>
            <a:endCxn id="76" idx="2"/>
          </p:cNvCxnSpPr>
          <p:nvPr/>
        </p:nvCxnSpPr>
        <p:spPr>
          <a:xfrm rot="10800000">
            <a:off x="1742050" y="2956675"/>
            <a:ext cx="1848300" cy="292500"/>
          </a:xfrm>
          <a:prstGeom prst="straightConnector1">
            <a:avLst/>
          </a:prstGeom>
          <a:noFill/>
          <a:ln cap="flat" cmpd="sng" w="28575">
            <a:solidFill>
              <a:srgbClr val="000000"/>
            </a:solidFill>
            <a:prstDash val="solid"/>
            <a:round/>
            <a:headEnd len="med" w="med" type="none"/>
            <a:tailEnd len="med" w="med" type="diamond"/>
          </a:ln>
        </p:spPr>
      </p:cxnSp>
      <p:cxnSp>
        <p:nvCxnSpPr>
          <p:cNvPr id="85" name="Shape 85"/>
          <p:cNvCxnSpPr>
            <a:stCxn id="78" idx="0"/>
            <a:endCxn id="75" idx="2"/>
          </p:cNvCxnSpPr>
          <p:nvPr/>
        </p:nvCxnSpPr>
        <p:spPr>
          <a:xfrm rot="10800000">
            <a:off x="6654725" y="2772463"/>
            <a:ext cx="0" cy="232800"/>
          </a:xfrm>
          <a:prstGeom prst="straightConnector1">
            <a:avLst/>
          </a:prstGeom>
          <a:noFill/>
          <a:ln cap="flat" cmpd="sng" w="9525">
            <a:solidFill>
              <a:srgbClr val="000000"/>
            </a:solidFill>
            <a:prstDash val="solid"/>
            <a:round/>
            <a:headEnd len="med" w="med" type="none"/>
            <a:tailEnd len="med" w="med" type="triangle"/>
          </a:ln>
        </p:spPr>
      </p:cxnSp>
      <p:sp>
        <p:nvSpPr>
          <p:cNvPr id="86" name="Shape 86"/>
          <p:cNvSpPr txBox="1"/>
          <p:nvPr>
            <p:ph type="title"/>
          </p:nvPr>
        </p:nvSpPr>
        <p:spPr>
          <a:xfrm>
            <a:off x="311700" y="445025"/>
            <a:ext cx="33669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Document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p:nvPr/>
        </p:nvSpPr>
        <p:spPr>
          <a:xfrm>
            <a:off x="-25" y="0"/>
            <a:ext cx="9144000" cy="5143500"/>
          </a:xfrm>
          <a:prstGeom prst="rect">
            <a:avLst/>
          </a:prstGeom>
          <a:solidFill>
            <a:srgbClr val="FCE5C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2556825" y="418500"/>
            <a:ext cx="2513700" cy="1829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Display</a:t>
            </a:r>
            <a:endParaRPr u="sng"/>
          </a:p>
          <a:p>
            <a:pPr indent="0" lvl="0" marL="0" rtl="0">
              <a:spcBef>
                <a:spcPts val="0"/>
              </a:spcBef>
              <a:spcAft>
                <a:spcPts val="0"/>
              </a:spcAft>
              <a:buNone/>
            </a:pPr>
            <a:r>
              <a:rPr lang="en"/>
              <a:t>update()</a:t>
            </a:r>
            <a:endParaRPr/>
          </a:p>
          <a:p>
            <a:pPr indent="0" lvl="0" marL="0" rtl="0">
              <a:spcBef>
                <a:spcPts val="0"/>
              </a:spcBef>
              <a:spcAft>
                <a:spcPts val="0"/>
              </a:spcAft>
              <a:buNone/>
            </a:pPr>
            <a:r>
              <a:rPr lang="en"/>
              <a:t>go()</a:t>
            </a:r>
            <a:endParaRPr/>
          </a:p>
          <a:p>
            <a:pPr indent="0" lvl="0" marL="0" rtl="0">
              <a:spcBef>
                <a:spcPts val="0"/>
              </a:spcBef>
              <a:spcAft>
                <a:spcPts val="0"/>
              </a:spcAft>
              <a:buNone/>
            </a:pPr>
            <a:r>
              <a:rPr lang="en"/>
              <a:t>buttonActions()</a:t>
            </a:r>
            <a:endParaRPr/>
          </a:p>
          <a:p>
            <a:pPr indent="0" lvl="0" marL="0" rtl="0">
              <a:spcBef>
                <a:spcPts val="0"/>
              </a:spcBef>
              <a:spcAft>
                <a:spcPts val="0"/>
              </a:spcAft>
              <a:buNone/>
            </a:pPr>
            <a:r>
              <a:rPr lang="en"/>
              <a:t>mousClicked(MouseEvent e)</a:t>
            </a:r>
            <a:endParaRPr/>
          </a:p>
          <a:p>
            <a:pPr indent="0" lvl="0" marL="0" rtl="0">
              <a:spcBef>
                <a:spcPts val="0"/>
              </a:spcBef>
              <a:spcAft>
                <a:spcPts val="0"/>
              </a:spcAft>
              <a:buNone/>
            </a:pPr>
            <a:r>
              <a:rPr lang="en"/>
              <a:t>isOccupied()</a:t>
            </a:r>
            <a:endParaRPr/>
          </a:p>
          <a:p>
            <a:pPr indent="0" lvl="0" marL="0" rtl="0">
              <a:spcBef>
                <a:spcPts val="0"/>
              </a:spcBef>
              <a:spcAft>
                <a:spcPts val="0"/>
              </a:spcAft>
              <a:buNone/>
            </a:pPr>
            <a:r>
              <a:t/>
            </a:r>
            <a:endParaRPr/>
          </a:p>
        </p:txBody>
      </p:sp>
      <p:sp>
        <p:nvSpPr>
          <p:cNvPr id="93" name="Shape 93"/>
          <p:cNvSpPr/>
          <p:nvPr/>
        </p:nvSpPr>
        <p:spPr>
          <a:xfrm>
            <a:off x="2573095" y="3287100"/>
            <a:ext cx="1349400" cy="1437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ViewNode</a:t>
            </a:r>
            <a:endParaRPr u="sng"/>
          </a:p>
          <a:p>
            <a:pPr indent="0" lvl="0" marL="0" rtl="0">
              <a:spcBef>
                <a:spcPts val="0"/>
              </a:spcBef>
              <a:spcAft>
                <a:spcPts val="0"/>
              </a:spcAft>
              <a:buNone/>
            </a:pPr>
            <a:r>
              <a:rPr lang="en"/>
              <a:t>Node</a:t>
            </a:r>
            <a:endParaRPr/>
          </a:p>
          <a:p>
            <a:pPr indent="0" lvl="0" marL="0" rtl="0">
              <a:spcBef>
                <a:spcPts val="0"/>
              </a:spcBef>
              <a:spcAft>
                <a:spcPts val="0"/>
              </a:spcAft>
              <a:buNone/>
            </a:pPr>
            <a:r>
              <a:rPr lang="en"/>
              <a:t>Circle</a:t>
            </a:r>
            <a:endParaRPr/>
          </a:p>
          <a:p>
            <a:pPr indent="0" lvl="0" marL="0" rtl="0">
              <a:spcBef>
                <a:spcPts val="0"/>
              </a:spcBef>
              <a:spcAft>
                <a:spcPts val="0"/>
              </a:spcAft>
              <a:buNone/>
            </a:pPr>
            <a:r>
              <a:rPr lang="en"/>
              <a:t>getCircle()</a:t>
            </a:r>
            <a:endParaRPr/>
          </a:p>
          <a:p>
            <a:pPr indent="0" lvl="0" marL="0" rtl="0">
              <a:spcBef>
                <a:spcPts val="0"/>
              </a:spcBef>
              <a:spcAft>
                <a:spcPts val="0"/>
              </a:spcAft>
              <a:buNone/>
            </a:pPr>
            <a:r>
              <a:rPr lang="en"/>
              <a:t>getNode()</a:t>
            </a:r>
            <a:endParaRPr/>
          </a:p>
        </p:txBody>
      </p:sp>
      <p:sp>
        <p:nvSpPr>
          <p:cNvPr id="94" name="Shape 94"/>
          <p:cNvSpPr/>
          <p:nvPr/>
        </p:nvSpPr>
        <p:spPr>
          <a:xfrm>
            <a:off x="4036745" y="3097550"/>
            <a:ext cx="1349400" cy="1627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ViewEdge</a:t>
            </a:r>
            <a:endParaRPr u="sng"/>
          </a:p>
          <a:p>
            <a:pPr indent="0" lvl="0" marL="0" rtl="0">
              <a:spcBef>
                <a:spcPts val="0"/>
              </a:spcBef>
              <a:spcAft>
                <a:spcPts val="0"/>
              </a:spcAft>
              <a:buNone/>
            </a:pPr>
            <a:r>
              <a:rPr lang="en"/>
              <a:t>Edge</a:t>
            </a:r>
            <a:endParaRPr/>
          </a:p>
          <a:p>
            <a:pPr indent="0" lvl="0" marL="0" rtl="0">
              <a:spcBef>
                <a:spcPts val="0"/>
              </a:spcBef>
              <a:spcAft>
                <a:spcPts val="0"/>
              </a:spcAft>
              <a:buNone/>
            </a:pPr>
            <a:r>
              <a:rPr lang="en"/>
              <a:t>Line</a:t>
            </a:r>
            <a:endParaRPr/>
          </a:p>
          <a:p>
            <a:pPr indent="0" lvl="0" marL="0" rtl="0">
              <a:spcBef>
                <a:spcPts val="0"/>
              </a:spcBef>
              <a:spcAft>
                <a:spcPts val="0"/>
              </a:spcAft>
              <a:buNone/>
            </a:pPr>
            <a:r>
              <a:rPr lang="en"/>
              <a:t>triangle</a:t>
            </a:r>
            <a:endParaRPr/>
          </a:p>
          <a:p>
            <a:pPr indent="0" lvl="0" marL="0" rtl="0">
              <a:spcBef>
                <a:spcPts val="0"/>
              </a:spcBef>
              <a:spcAft>
                <a:spcPts val="0"/>
              </a:spcAft>
              <a:buNone/>
            </a:pPr>
            <a:r>
              <a:rPr lang="en"/>
              <a:t>niceLine()</a:t>
            </a:r>
            <a:endParaRPr/>
          </a:p>
          <a:p>
            <a:pPr indent="0" lvl="0" marL="0" rtl="0">
              <a:spcBef>
                <a:spcPts val="0"/>
              </a:spcBef>
              <a:spcAft>
                <a:spcPts val="0"/>
              </a:spcAft>
              <a:buNone/>
            </a:pPr>
            <a:r>
              <a:rPr lang="en"/>
              <a:t>getLine()</a:t>
            </a:r>
            <a:endParaRPr/>
          </a:p>
          <a:p>
            <a:pPr indent="0" lvl="0" marL="0" rtl="0">
              <a:spcBef>
                <a:spcPts val="0"/>
              </a:spcBef>
              <a:spcAft>
                <a:spcPts val="0"/>
              </a:spcAft>
              <a:buNone/>
            </a:pPr>
            <a:r>
              <a:rPr lang="en"/>
              <a:t>getTriangle()</a:t>
            </a:r>
            <a:endParaRPr/>
          </a:p>
        </p:txBody>
      </p:sp>
      <p:cxnSp>
        <p:nvCxnSpPr>
          <p:cNvPr id="95" name="Shape 95"/>
          <p:cNvCxnSpPr>
            <a:stCxn id="93" idx="0"/>
            <a:endCxn id="92" idx="2"/>
          </p:cNvCxnSpPr>
          <p:nvPr/>
        </p:nvCxnSpPr>
        <p:spPr>
          <a:xfrm flipH="1" rot="10800000">
            <a:off x="3247795" y="2248200"/>
            <a:ext cx="565800" cy="1038900"/>
          </a:xfrm>
          <a:prstGeom prst="straightConnector1">
            <a:avLst/>
          </a:prstGeom>
          <a:noFill/>
          <a:ln cap="flat" cmpd="sng" w="38100">
            <a:solidFill>
              <a:srgbClr val="000000"/>
            </a:solidFill>
            <a:prstDash val="solid"/>
            <a:round/>
            <a:headEnd len="med" w="med" type="none"/>
            <a:tailEnd len="med" w="med" type="diamond"/>
          </a:ln>
        </p:spPr>
      </p:cxnSp>
      <p:cxnSp>
        <p:nvCxnSpPr>
          <p:cNvPr id="96" name="Shape 96"/>
          <p:cNvCxnSpPr>
            <a:stCxn id="94" idx="0"/>
            <a:endCxn id="92" idx="2"/>
          </p:cNvCxnSpPr>
          <p:nvPr/>
        </p:nvCxnSpPr>
        <p:spPr>
          <a:xfrm rot="10800000">
            <a:off x="3813545" y="2248250"/>
            <a:ext cx="897900" cy="849300"/>
          </a:xfrm>
          <a:prstGeom prst="straightConnector1">
            <a:avLst/>
          </a:prstGeom>
          <a:noFill/>
          <a:ln cap="flat" cmpd="sng" w="38100">
            <a:solidFill>
              <a:srgbClr val="000000"/>
            </a:solidFill>
            <a:prstDash val="solid"/>
            <a:round/>
            <a:headEnd len="med" w="med" type="none"/>
            <a:tailEnd len="med" w="med" type="diamond"/>
          </a:ln>
        </p:spPr>
      </p:cxnSp>
      <p:sp>
        <p:nvSpPr>
          <p:cNvPr id="97" name="Shape 97"/>
          <p:cNvSpPr/>
          <p:nvPr/>
        </p:nvSpPr>
        <p:spPr>
          <a:xfrm>
            <a:off x="5324413" y="1088250"/>
            <a:ext cx="1182600" cy="490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FileHandler</a:t>
            </a:r>
            <a:endParaRPr u="sng"/>
          </a:p>
        </p:txBody>
      </p:sp>
      <p:sp>
        <p:nvSpPr>
          <p:cNvPr id="98" name="Shape 98"/>
          <p:cNvSpPr/>
          <p:nvPr/>
        </p:nvSpPr>
        <p:spPr>
          <a:xfrm>
            <a:off x="278150" y="3695550"/>
            <a:ext cx="1931100" cy="62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addFSMListener</a:t>
            </a:r>
            <a:endParaRPr/>
          </a:p>
        </p:txBody>
      </p:sp>
      <p:sp>
        <p:nvSpPr>
          <p:cNvPr id="99" name="Shape 99"/>
          <p:cNvSpPr/>
          <p:nvPr/>
        </p:nvSpPr>
        <p:spPr>
          <a:xfrm>
            <a:off x="189200" y="2420050"/>
            <a:ext cx="2109000" cy="827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UpdateHandler</a:t>
            </a:r>
            <a:endParaRPr u="sng"/>
          </a:p>
          <a:p>
            <a:pPr indent="0" lvl="0" marL="0" rtl="0">
              <a:spcBef>
                <a:spcPts val="0"/>
              </a:spcBef>
              <a:spcAft>
                <a:spcPts val="0"/>
              </a:spcAft>
              <a:buNone/>
            </a:pPr>
            <a:r>
              <a:rPr lang="en"/>
              <a:t>run()</a:t>
            </a:r>
            <a:endParaRPr/>
          </a:p>
        </p:txBody>
      </p:sp>
      <p:sp>
        <p:nvSpPr>
          <p:cNvPr id="100" name="Shape 100"/>
          <p:cNvSpPr/>
          <p:nvPr/>
        </p:nvSpPr>
        <p:spPr>
          <a:xfrm>
            <a:off x="6784713" y="1562650"/>
            <a:ext cx="1182600" cy="490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Strategy</a:t>
            </a:r>
            <a:endParaRPr u="sng"/>
          </a:p>
        </p:txBody>
      </p:sp>
      <p:sp>
        <p:nvSpPr>
          <p:cNvPr id="101" name="Shape 101"/>
          <p:cNvSpPr/>
          <p:nvPr/>
        </p:nvSpPr>
        <p:spPr>
          <a:xfrm>
            <a:off x="5324425" y="2370250"/>
            <a:ext cx="1085100" cy="490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Loadable</a:t>
            </a:r>
            <a:endParaRPr u="sng"/>
          </a:p>
        </p:txBody>
      </p:sp>
      <p:sp>
        <p:nvSpPr>
          <p:cNvPr id="102" name="Shape 102"/>
          <p:cNvSpPr/>
          <p:nvPr/>
        </p:nvSpPr>
        <p:spPr>
          <a:xfrm>
            <a:off x="6627088" y="2370250"/>
            <a:ext cx="1085100" cy="490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Readable</a:t>
            </a:r>
            <a:endParaRPr u="sng"/>
          </a:p>
        </p:txBody>
      </p:sp>
      <p:cxnSp>
        <p:nvCxnSpPr>
          <p:cNvPr id="103" name="Shape 103"/>
          <p:cNvCxnSpPr>
            <a:stCxn id="101" idx="0"/>
            <a:endCxn id="100" idx="2"/>
          </p:cNvCxnSpPr>
          <p:nvPr/>
        </p:nvCxnSpPr>
        <p:spPr>
          <a:xfrm flipH="1" rot="10800000">
            <a:off x="5866975" y="2052850"/>
            <a:ext cx="1509000" cy="317400"/>
          </a:xfrm>
          <a:prstGeom prst="straightConnector1">
            <a:avLst/>
          </a:prstGeom>
          <a:noFill/>
          <a:ln cap="flat" cmpd="sng" w="9525">
            <a:solidFill>
              <a:srgbClr val="000000"/>
            </a:solidFill>
            <a:prstDash val="solid"/>
            <a:round/>
            <a:headEnd len="med" w="med" type="none"/>
            <a:tailEnd len="med" w="med" type="triangle"/>
          </a:ln>
        </p:spPr>
      </p:cxnSp>
      <p:cxnSp>
        <p:nvCxnSpPr>
          <p:cNvPr id="104" name="Shape 104"/>
          <p:cNvCxnSpPr>
            <a:stCxn id="102" idx="0"/>
            <a:endCxn id="100" idx="2"/>
          </p:cNvCxnSpPr>
          <p:nvPr/>
        </p:nvCxnSpPr>
        <p:spPr>
          <a:xfrm flipH="1" rot="10800000">
            <a:off x="7169638" y="2052850"/>
            <a:ext cx="206400" cy="317400"/>
          </a:xfrm>
          <a:prstGeom prst="straightConnector1">
            <a:avLst/>
          </a:prstGeom>
          <a:noFill/>
          <a:ln cap="flat" cmpd="sng" w="9525">
            <a:solidFill>
              <a:srgbClr val="000000"/>
            </a:solidFill>
            <a:prstDash val="solid"/>
            <a:round/>
            <a:headEnd len="med" w="med" type="none"/>
            <a:tailEnd len="med" w="med" type="triangle"/>
          </a:ln>
        </p:spPr>
      </p:cxnSp>
      <p:cxnSp>
        <p:nvCxnSpPr>
          <p:cNvPr id="105" name="Shape 105"/>
          <p:cNvCxnSpPr>
            <a:stCxn id="100" idx="0"/>
            <a:endCxn id="97" idx="3"/>
          </p:cNvCxnSpPr>
          <p:nvPr/>
        </p:nvCxnSpPr>
        <p:spPr>
          <a:xfrm rot="10800000">
            <a:off x="6506913" y="1333450"/>
            <a:ext cx="869100" cy="229200"/>
          </a:xfrm>
          <a:prstGeom prst="straightConnector1">
            <a:avLst/>
          </a:prstGeom>
          <a:noFill/>
          <a:ln cap="flat" cmpd="sng" w="9525">
            <a:solidFill>
              <a:srgbClr val="000000"/>
            </a:solidFill>
            <a:prstDash val="solid"/>
            <a:round/>
            <a:headEnd len="med" w="med" type="none"/>
            <a:tailEnd len="med" w="med" type="triangle"/>
          </a:ln>
        </p:spPr>
      </p:cxnSp>
      <p:cxnSp>
        <p:nvCxnSpPr>
          <p:cNvPr id="106" name="Shape 106"/>
          <p:cNvCxnSpPr>
            <a:stCxn id="97" idx="1"/>
            <a:endCxn id="92" idx="3"/>
          </p:cNvCxnSpPr>
          <p:nvPr/>
        </p:nvCxnSpPr>
        <p:spPr>
          <a:xfrm rot="10800000">
            <a:off x="5070613" y="1333350"/>
            <a:ext cx="253800" cy="0"/>
          </a:xfrm>
          <a:prstGeom prst="straightConnector1">
            <a:avLst/>
          </a:prstGeom>
          <a:noFill/>
          <a:ln cap="flat" cmpd="sng" w="9525">
            <a:solidFill>
              <a:srgbClr val="000000"/>
            </a:solidFill>
            <a:prstDash val="solid"/>
            <a:round/>
            <a:headEnd len="med" w="med" type="none"/>
            <a:tailEnd len="med" w="med" type="triangle"/>
          </a:ln>
        </p:spPr>
      </p:cxnSp>
      <p:cxnSp>
        <p:nvCxnSpPr>
          <p:cNvPr id="107" name="Shape 107"/>
          <p:cNvCxnSpPr>
            <a:stCxn id="98" idx="0"/>
            <a:endCxn id="99" idx="2"/>
          </p:cNvCxnSpPr>
          <p:nvPr/>
        </p:nvCxnSpPr>
        <p:spPr>
          <a:xfrm rot="10800000">
            <a:off x="1243700" y="3247650"/>
            <a:ext cx="0" cy="447900"/>
          </a:xfrm>
          <a:prstGeom prst="straightConnector1">
            <a:avLst/>
          </a:prstGeom>
          <a:noFill/>
          <a:ln cap="flat" cmpd="sng" w="9525">
            <a:solidFill>
              <a:srgbClr val="000000"/>
            </a:solidFill>
            <a:prstDash val="solid"/>
            <a:round/>
            <a:headEnd len="med" w="med" type="none"/>
            <a:tailEnd len="med" w="med" type="triangle"/>
          </a:ln>
        </p:spPr>
      </p:cxnSp>
      <p:cxnSp>
        <p:nvCxnSpPr>
          <p:cNvPr id="108" name="Shape 108"/>
          <p:cNvCxnSpPr>
            <a:stCxn id="99" idx="0"/>
            <a:endCxn id="92" idx="1"/>
          </p:cNvCxnSpPr>
          <p:nvPr/>
        </p:nvCxnSpPr>
        <p:spPr>
          <a:xfrm flipH="1" rot="10800000">
            <a:off x="1243700" y="1333450"/>
            <a:ext cx="1313100" cy="1086600"/>
          </a:xfrm>
          <a:prstGeom prst="straightConnector1">
            <a:avLst/>
          </a:prstGeom>
          <a:noFill/>
          <a:ln cap="flat" cmpd="sng" w="9525">
            <a:solidFill>
              <a:srgbClr val="000000"/>
            </a:solidFill>
            <a:prstDash val="solid"/>
            <a:round/>
            <a:headEnd len="med" w="med" type="none"/>
            <a:tailEnd len="med" w="med" type="triangle"/>
          </a:ln>
        </p:spPr>
      </p:cxnSp>
      <p:sp>
        <p:nvSpPr>
          <p:cNvPr id="109" name="Shape 109"/>
          <p:cNvSpPr txBox="1"/>
          <p:nvPr>
            <p:ph type="title"/>
          </p:nvPr>
        </p:nvSpPr>
        <p:spPr>
          <a:xfrm>
            <a:off x="311700" y="445025"/>
            <a:ext cx="1448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View</a:t>
            </a:r>
            <a:endParaRPr>
              <a:solidFill>
                <a:srgbClr val="000000"/>
              </a:solidFill>
            </a:endParaRPr>
          </a:p>
        </p:txBody>
      </p:sp>
      <p:sp>
        <p:nvSpPr>
          <p:cNvPr id="110" name="Shape 110"/>
          <p:cNvSpPr/>
          <p:nvPr/>
        </p:nvSpPr>
        <p:spPr>
          <a:xfrm>
            <a:off x="7929772" y="2370250"/>
            <a:ext cx="884700" cy="490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u="sng"/>
              <a:t>LATEX</a:t>
            </a:r>
            <a:endParaRPr u="sng"/>
          </a:p>
        </p:txBody>
      </p:sp>
      <p:cxnSp>
        <p:nvCxnSpPr>
          <p:cNvPr id="111" name="Shape 111"/>
          <p:cNvCxnSpPr>
            <a:stCxn id="110" idx="0"/>
            <a:endCxn id="100" idx="2"/>
          </p:cNvCxnSpPr>
          <p:nvPr/>
        </p:nvCxnSpPr>
        <p:spPr>
          <a:xfrm rot="10800000">
            <a:off x="7376122" y="2052850"/>
            <a:ext cx="996000" cy="3174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253591" y="332598"/>
            <a:ext cx="6931500" cy="428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txBox="1"/>
          <p:nvPr>
            <p:ph idx="1" type="body"/>
          </p:nvPr>
        </p:nvSpPr>
        <p:spPr>
          <a:xfrm>
            <a:off x="253591" y="861325"/>
            <a:ext cx="6931500" cy="2553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18" name="Shape 118"/>
          <p:cNvSpPr/>
          <p:nvPr/>
        </p:nvSpPr>
        <p:spPr>
          <a:xfrm>
            <a:off x="0" y="3136485"/>
            <a:ext cx="9144000" cy="2007000"/>
          </a:xfrm>
          <a:prstGeom prst="rect">
            <a:avLst/>
          </a:prstGeom>
          <a:solidFill>
            <a:srgbClr val="FCE5C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0" y="0"/>
            <a:ext cx="9144000" cy="3136500"/>
          </a:xfrm>
          <a:prstGeom prst="rect">
            <a:avLst/>
          </a:prstGeom>
          <a:solidFill>
            <a:srgbClr val="D9EA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1276461" y="229611"/>
            <a:ext cx="2045400" cy="91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u="sng"/>
              <a:t>Display:</a:t>
            </a:r>
            <a:endParaRPr sz="900" u="sng"/>
          </a:p>
          <a:p>
            <a:pPr indent="0" lvl="0" marL="0" rtl="0">
              <a:spcBef>
                <a:spcPts val="0"/>
              </a:spcBef>
              <a:spcAft>
                <a:spcPts val="0"/>
              </a:spcAft>
              <a:buNone/>
            </a:pPr>
            <a:r>
              <a:rPr lang="en" sz="900"/>
              <a:t>ConcreteFSM finitestateMachine</a:t>
            </a:r>
            <a:endParaRPr sz="900"/>
          </a:p>
          <a:p>
            <a:pPr indent="0" lvl="0" marL="0" rtl="0">
              <a:spcBef>
                <a:spcPts val="0"/>
              </a:spcBef>
              <a:spcAft>
                <a:spcPts val="0"/>
              </a:spcAft>
              <a:buNone/>
            </a:pPr>
            <a:r>
              <a:rPr lang="en" sz="900"/>
              <a:t>ArrayList&lt;ViewNode&gt; viewNodeList</a:t>
            </a:r>
            <a:endParaRPr sz="900"/>
          </a:p>
          <a:p>
            <a:pPr indent="0" lvl="0" marL="0" rtl="0">
              <a:spcBef>
                <a:spcPts val="0"/>
              </a:spcBef>
              <a:spcAft>
                <a:spcPts val="0"/>
              </a:spcAft>
              <a:buNone/>
            </a:pPr>
            <a:r>
              <a:rPr lang="en" sz="900"/>
              <a:t>ArrayList&lt;ViewEdge&gt; viewEdgeList</a:t>
            </a:r>
            <a:endParaRPr sz="900"/>
          </a:p>
          <a:p>
            <a:pPr indent="0" lvl="0" marL="0" rtl="0">
              <a:spcBef>
                <a:spcPts val="0"/>
              </a:spcBef>
              <a:spcAft>
                <a:spcPts val="0"/>
              </a:spcAft>
              <a:buNone/>
            </a:pPr>
            <a:r>
              <a:rPr lang="en" sz="900"/>
              <a:t>HashMap map</a:t>
            </a:r>
            <a:endParaRPr sz="900"/>
          </a:p>
          <a:p>
            <a:pPr indent="0" lvl="0" marL="0" rtl="0">
              <a:spcBef>
                <a:spcPts val="0"/>
              </a:spcBef>
              <a:spcAft>
                <a:spcPts val="0"/>
              </a:spcAft>
              <a:buNone/>
            </a:pPr>
            <a:r>
              <a:t/>
            </a:r>
            <a:endParaRPr sz="1000"/>
          </a:p>
        </p:txBody>
      </p:sp>
      <p:cxnSp>
        <p:nvCxnSpPr>
          <p:cNvPr id="121" name="Shape 121"/>
          <p:cNvCxnSpPr/>
          <p:nvPr/>
        </p:nvCxnSpPr>
        <p:spPr>
          <a:xfrm flipH="1">
            <a:off x="3602505" y="690812"/>
            <a:ext cx="5400" cy="1485000"/>
          </a:xfrm>
          <a:prstGeom prst="straightConnector1">
            <a:avLst/>
          </a:prstGeom>
          <a:noFill/>
          <a:ln cap="flat" cmpd="sng" w="9525">
            <a:solidFill>
              <a:srgbClr val="000000"/>
            </a:solidFill>
            <a:prstDash val="solid"/>
            <a:round/>
            <a:headEnd len="med" w="med" type="none"/>
            <a:tailEnd len="med" w="med" type="triangle"/>
          </a:ln>
        </p:spPr>
      </p:cxnSp>
      <p:sp>
        <p:nvSpPr>
          <p:cNvPr id="122" name="Shape 122"/>
          <p:cNvSpPr/>
          <p:nvPr/>
        </p:nvSpPr>
        <p:spPr>
          <a:xfrm>
            <a:off x="2767715" y="1844909"/>
            <a:ext cx="1672500" cy="1044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u="sng"/>
          </a:p>
          <a:p>
            <a:pPr indent="0" lvl="0" marL="0" rtl="0">
              <a:spcBef>
                <a:spcPts val="0"/>
              </a:spcBef>
              <a:spcAft>
                <a:spcPts val="0"/>
              </a:spcAft>
              <a:buNone/>
            </a:pPr>
            <a:r>
              <a:rPr lang="en" sz="900" u="sng"/>
              <a:t>ViewNode:</a:t>
            </a:r>
            <a:endParaRPr sz="900" u="sng"/>
          </a:p>
          <a:p>
            <a:pPr indent="0" lvl="0" marL="0" rtl="0">
              <a:spcBef>
                <a:spcPts val="0"/>
              </a:spcBef>
              <a:spcAft>
                <a:spcPts val="0"/>
              </a:spcAft>
              <a:buNone/>
            </a:pPr>
            <a:r>
              <a:rPr lang="en" sz="900"/>
              <a:t>Node node</a:t>
            </a:r>
            <a:endParaRPr sz="900"/>
          </a:p>
          <a:p>
            <a:pPr indent="0" lvl="0" marL="0" rtl="0">
              <a:spcBef>
                <a:spcPts val="0"/>
              </a:spcBef>
              <a:spcAft>
                <a:spcPts val="0"/>
              </a:spcAft>
              <a:buNone/>
            </a:pPr>
            <a:r>
              <a:rPr lang="en" sz="900"/>
              <a:t>Static String[] theme</a:t>
            </a:r>
            <a:endParaRPr sz="900"/>
          </a:p>
          <a:p>
            <a:pPr indent="0" lvl="0" marL="0" rtl="0">
              <a:spcBef>
                <a:spcPts val="0"/>
              </a:spcBef>
              <a:spcAft>
                <a:spcPts val="0"/>
              </a:spcAft>
              <a:buNone/>
            </a:pPr>
            <a:r>
              <a:rPr lang="en" sz="900"/>
              <a:t>Shape</a:t>
            </a:r>
            <a:endParaRPr sz="900"/>
          </a:p>
          <a:p>
            <a:pPr indent="0" lvl="0" marL="0" rtl="0">
              <a:spcBef>
                <a:spcPts val="0"/>
              </a:spcBef>
              <a:spcAft>
                <a:spcPts val="0"/>
              </a:spcAft>
              <a:buNone/>
            </a:pPr>
            <a:r>
              <a:rPr lang="en" sz="900"/>
              <a:t>Line2D startShape</a:t>
            </a:r>
            <a:endParaRPr sz="900"/>
          </a:p>
          <a:p>
            <a:pPr indent="0" lvl="0" marL="0" rtl="0">
              <a:spcBef>
                <a:spcPts val="0"/>
              </a:spcBef>
              <a:spcAft>
                <a:spcPts val="0"/>
              </a:spcAft>
              <a:buNone/>
            </a:pPr>
            <a:r>
              <a:t/>
            </a:r>
            <a:endParaRPr sz="1000"/>
          </a:p>
        </p:txBody>
      </p:sp>
      <p:cxnSp>
        <p:nvCxnSpPr>
          <p:cNvPr id="123" name="Shape 123"/>
          <p:cNvCxnSpPr>
            <a:endCxn id="124" idx="0"/>
          </p:cNvCxnSpPr>
          <p:nvPr/>
        </p:nvCxnSpPr>
        <p:spPr>
          <a:xfrm>
            <a:off x="5980102" y="627810"/>
            <a:ext cx="3900" cy="1217100"/>
          </a:xfrm>
          <a:prstGeom prst="straightConnector1">
            <a:avLst/>
          </a:prstGeom>
          <a:noFill/>
          <a:ln cap="flat" cmpd="sng" w="9525">
            <a:solidFill>
              <a:srgbClr val="000000"/>
            </a:solidFill>
            <a:prstDash val="solid"/>
            <a:round/>
            <a:headEnd len="med" w="med" type="none"/>
            <a:tailEnd len="med" w="med" type="triangle"/>
          </a:ln>
        </p:spPr>
      </p:cxnSp>
      <p:sp>
        <p:nvSpPr>
          <p:cNvPr id="124" name="Shape 124"/>
          <p:cNvSpPr/>
          <p:nvPr/>
        </p:nvSpPr>
        <p:spPr>
          <a:xfrm>
            <a:off x="5003152" y="1844910"/>
            <a:ext cx="1961700" cy="1044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u="sng"/>
              <a:t>ViewEdge:</a:t>
            </a:r>
            <a:endParaRPr sz="900" u="sng"/>
          </a:p>
          <a:p>
            <a:pPr indent="0" lvl="0" marL="0" rtl="0">
              <a:spcBef>
                <a:spcPts val="0"/>
              </a:spcBef>
              <a:spcAft>
                <a:spcPts val="0"/>
              </a:spcAft>
              <a:buNone/>
            </a:pPr>
            <a:r>
              <a:rPr lang="en" sz="900"/>
              <a:t>Edge edge</a:t>
            </a:r>
            <a:endParaRPr sz="900"/>
          </a:p>
          <a:p>
            <a:pPr indent="0" lvl="0" marL="0" rtl="0">
              <a:spcBef>
                <a:spcPts val="0"/>
              </a:spcBef>
              <a:spcAft>
                <a:spcPts val="0"/>
              </a:spcAft>
              <a:buNone/>
            </a:pPr>
            <a:r>
              <a:rPr lang="en" sz="900"/>
              <a:t>Line2D line</a:t>
            </a:r>
            <a:endParaRPr sz="900"/>
          </a:p>
          <a:p>
            <a:pPr indent="0" lvl="0" marL="0" rtl="0">
              <a:spcBef>
                <a:spcPts val="0"/>
              </a:spcBef>
              <a:spcAft>
                <a:spcPts val="0"/>
              </a:spcAft>
              <a:buNone/>
            </a:pPr>
            <a:r>
              <a:rPr lang="en" sz="900"/>
              <a:t>Path2D path</a:t>
            </a:r>
            <a:endParaRPr sz="900"/>
          </a:p>
          <a:p>
            <a:pPr indent="0" lvl="0" marL="0" rtl="0">
              <a:spcBef>
                <a:spcPts val="0"/>
              </a:spcBef>
              <a:spcAft>
                <a:spcPts val="0"/>
              </a:spcAft>
              <a:buNone/>
            </a:pPr>
            <a:r>
              <a:rPr lang="en" sz="900"/>
              <a:t>HashMap&lt;&gt; map</a:t>
            </a:r>
            <a:endParaRPr sz="900"/>
          </a:p>
          <a:p>
            <a:pPr indent="0" lvl="0" marL="0" rtl="0">
              <a:spcBef>
                <a:spcPts val="0"/>
              </a:spcBef>
              <a:spcAft>
                <a:spcPts val="0"/>
              </a:spcAft>
              <a:buNone/>
            </a:pPr>
            <a:r>
              <a:t/>
            </a:r>
            <a:endParaRPr/>
          </a:p>
        </p:txBody>
      </p:sp>
      <p:sp>
        <p:nvSpPr>
          <p:cNvPr id="125" name="Shape 125"/>
          <p:cNvSpPr/>
          <p:nvPr/>
        </p:nvSpPr>
        <p:spPr>
          <a:xfrm>
            <a:off x="1821398" y="4041026"/>
            <a:ext cx="1672500" cy="91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u="sng"/>
              <a:t>Node:</a:t>
            </a:r>
            <a:endParaRPr sz="900" u="sng"/>
          </a:p>
          <a:p>
            <a:pPr indent="0" lvl="0" marL="0" rtl="0">
              <a:spcBef>
                <a:spcPts val="0"/>
              </a:spcBef>
              <a:spcAft>
                <a:spcPts val="0"/>
              </a:spcAft>
              <a:buNone/>
            </a:pPr>
            <a:r>
              <a:rPr lang="en" sz="900"/>
              <a:t>String Label</a:t>
            </a:r>
            <a:endParaRPr sz="900"/>
          </a:p>
          <a:p>
            <a:pPr indent="0" lvl="0" marL="0" rtl="0">
              <a:spcBef>
                <a:spcPts val="0"/>
              </a:spcBef>
              <a:spcAft>
                <a:spcPts val="0"/>
              </a:spcAft>
              <a:buNone/>
            </a:pPr>
            <a:r>
              <a:rPr lang="en" sz="900"/>
              <a:t>Boolean Accept</a:t>
            </a:r>
            <a:endParaRPr sz="900"/>
          </a:p>
          <a:p>
            <a:pPr indent="0" lvl="0" marL="0" rtl="0">
              <a:spcBef>
                <a:spcPts val="0"/>
              </a:spcBef>
              <a:spcAft>
                <a:spcPts val="0"/>
              </a:spcAft>
              <a:buNone/>
            </a:pPr>
            <a:r>
              <a:t/>
            </a:r>
            <a:endParaRPr sz="1000"/>
          </a:p>
        </p:txBody>
      </p:sp>
      <p:sp>
        <p:nvSpPr>
          <p:cNvPr id="126" name="Shape 126"/>
          <p:cNvSpPr/>
          <p:nvPr/>
        </p:nvSpPr>
        <p:spPr>
          <a:xfrm>
            <a:off x="4241278" y="4041026"/>
            <a:ext cx="1672500" cy="91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u="sng"/>
              <a:t>Edge:</a:t>
            </a:r>
            <a:endParaRPr sz="900" u="sng"/>
          </a:p>
          <a:p>
            <a:pPr indent="0" lvl="0" marL="0" rtl="0">
              <a:spcBef>
                <a:spcPts val="0"/>
              </a:spcBef>
              <a:spcAft>
                <a:spcPts val="0"/>
              </a:spcAft>
              <a:buNone/>
            </a:pPr>
            <a:r>
              <a:rPr lang="en" sz="900"/>
              <a:t>String Label</a:t>
            </a:r>
            <a:endParaRPr sz="900"/>
          </a:p>
          <a:p>
            <a:pPr indent="0" lvl="0" marL="0" rtl="0">
              <a:spcBef>
                <a:spcPts val="0"/>
              </a:spcBef>
              <a:spcAft>
                <a:spcPts val="0"/>
              </a:spcAft>
              <a:buNone/>
            </a:pPr>
            <a:r>
              <a:rPr lang="en" sz="900"/>
              <a:t>Node from</a:t>
            </a:r>
            <a:endParaRPr sz="900"/>
          </a:p>
          <a:p>
            <a:pPr indent="0" lvl="0" marL="0" rtl="0">
              <a:spcBef>
                <a:spcPts val="0"/>
              </a:spcBef>
              <a:spcAft>
                <a:spcPts val="0"/>
              </a:spcAft>
              <a:buNone/>
            </a:pPr>
            <a:r>
              <a:rPr lang="en" sz="900"/>
              <a:t>Node to</a:t>
            </a:r>
            <a:endParaRPr sz="900"/>
          </a:p>
          <a:p>
            <a:pPr indent="0" lvl="0" marL="0" rtl="0">
              <a:spcBef>
                <a:spcPts val="0"/>
              </a:spcBef>
              <a:spcAft>
                <a:spcPts val="0"/>
              </a:spcAft>
              <a:buNone/>
            </a:pPr>
            <a:r>
              <a:t/>
            </a:r>
            <a:endParaRPr sz="1000"/>
          </a:p>
        </p:txBody>
      </p:sp>
      <p:cxnSp>
        <p:nvCxnSpPr>
          <p:cNvPr id="127" name="Shape 127"/>
          <p:cNvCxnSpPr>
            <a:stCxn id="124" idx="2"/>
            <a:endCxn id="126" idx="0"/>
          </p:cNvCxnSpPr>
          <p:nvPr/>
        </p:nvCxnSpPr>
        <p:spPr>
          <a:xfrm flipH="1">
            <a:off x="5077402" y="2888910"/>
            <a:ext cx="906600" cy="1152000"/>
          </a:xfrm>
          <a:prstGeom prst="straightConnector1">
            <a:avLst/>
          </a:prstGeom>
          <a:noFill/>
          <a:ln cap="flat" cmpd="sng" w="9525">
            <a:solidFill>
              <a:srgbClr val="000000"/>
            </a:solidFill>
            <a:prstDash val="solid"/>
            <a:round/>
            <a:headEnd len="med" w="med" type="none"/>
            <a:tailEnd len="med" w="med" type="triangle"/>
          </a:ln>
        </p:spPr>
      </p:cxnSp>
      <p:cxnSp>
        <p:nvCxnSpPr>
          <p:cNvPr id="128" name="Shape 128"/>
          <p:cNvCxnSpPr>
            <a:endCxn id="120" idx="3"/>
          </p:cNvCxnSpPr>
          <p:nvPr/>
        </p:nvCxnSpPr>
        <p:spPr>
          <a:xfrm rot="10800000">
            <a:off x="3321861" y="688761"/>
            <a:ext cx="286200" cy="4200"/>
          </a:xfrm>
          <a:prstGeom prst="straightConnector1">
            <a:avLst/>
          </a:prstGeom>
          <a:noFill/>
          <a:ln cap="flat" cmpd="sng" w="9525">
            <a:solidFill>
              <a:srgbClr val="000000"/>
            </a:solidFill>
            <a:prstDash val="solid"/>
            <a:round/>
            <a:headEnd len="med" w="med" type="none"/>
            <a:tailEnd len="med" w="med" type="none"/>
          </a:ln>
        </p:spPr>
      </p:cxnSp>
      <p:cxnSp>
        <p:nvCxnSpPr>
          <p:cNvPr id="129" name="Shape 129"/>
          <p:cNvCxnSpPr/>
          <p:nvPr/>
        </p:nvCxnSpPr>
        <p:spPr>
          <a:xfrm>
            <a:off x="3330052" y="620709"/>
            <a:ext cx="2659500" cy="0"/>
          </a:xfrm>
          <a:prstGeom prst="straightConnector1">
            <a:avLst/>
          </a:prstGeom>
          <a:noFill/>
          <a:ln cap="flat" cmpd="sng" w="9525">
            <a:solidFill>
              <a:srgbClr val="000000"/>
            </a:solidFill>
            <a:prstDash val="solid"/>
            <a:round/>
            <a:headEnd len="med" w="med" type="none"/>
            <a:tailEnd len="med" w="med" type="none"/>
          </a:ln>
        </p:spPr>
      </p:cxnSp>
      <p:sp>
        <p:nvSpPr>
          <p:cNvPr id="130" name="Shape 130"/>
          <p:cNvSpPr/>
          <p:nvPr/>
        </p:nvSpPr>
        <p:spPr>
          <a:xfrm>
            <a:off x="533498" y="1844909"/>
            <a:ext cx="1000200" cy="1044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u="sng"/>
              <a:t>Map:</a:t>
            </a:r>
            <a:endParaRPr sz="900" u="sng"/>
          </a:p>
          <a:p>
            <a:pPr indent="0" lvl="0" marL="0" rtl="0">
              <a:spcBef>
                <a:spcPts val="0"/>
              </a:spcBef>
              <a:spcAft>
                <a:spcPts val="0"/>
              </a:spcAft>
              <a:buNone/>
            </a:pPr>
            <a:r>
              <a:rPr lang="en" sz="900"/>
              <a:t>Key    (Node)</a:t>
            </a:r>
            <a:endParaRPr sz="900"/>
          </a:p>
          <a:p>
            <a:pPr indent="0" lvl="0" marL="0" rtl="0">
              <a:spcBef>
                <a:spcPts val="0"/>
              </a:spcBef>
              <a:spcAft>
                <a:spcPts val="0"/>
              </a:spcAft>
              <a:buNone/>
            </a:pPr>
            <a:r>
              <a:rPr lang="en" sz="900"/>
              <a:t>Value (ViewNode)</a:t>
            </a:r>
            <a:endParaRPr sz="900"/>
          </a:p>
          <a:p>
            <a:pPr indent="0" lvl="0" marL="0" rtl="0">
              <a:spcBef>
                <a:spcPts val="0"/>
              </a:spcBef>
              <a:spcAft>
                <a:spcPts val="0"/>
              </a:spcAft>
              <a:buNone/>
            </a:pPr>
            <a:r>
              <a:t/>
            </a:r>
            <a:endParaRPr sz="1000"/>
          </a:p>
        </p:txBody>
      </p:sp>
      <p:cxnSp>
        <p:nvCxnSpPr>
          <p:cNvPr id="131" name="Shape 131"/>
          <p:cNvCxnSpPr/>
          <p:nvPr/>
        </p:nvCxnSpPr>
        <p:spPr>
          <a:xfrm flipH="1">
            <a:off x="1029818" y="858989"/>
            <a:ext cx="251700" cy="6900"/>
          </a:xfrm>
          <a:prstGeom prst="straightConnector1">
            <a:avLst/>
          </a:prstGeom>
          <a:noFill/>
          <a:ln cap="flat" cmpd="sng" w="9525">
            <a:solidFill>
              <a:srgbClr val="000000"/>
            </a:solidFill>
            <a:prstDash val="solid"/>
            <a:round/>
            <a:headEnd len="med" w="med" type="none"/>
            <a:tailEnd len="med" w="med" type="none"/>
          </a:ln>
        </p:spPr>
      </p:cxnSp>
      <p:cxnSp>
        <p:nvCxnSpPr>
          <p:cNvPr id="132" name="Shape 132"/>
          <p:cNvCxnSpPr>
            <a:endCxn id="130" idx="0"/>
          </p:cNvCxnSpPr>
          <p:nvPr/>
        </p:nvCxnSpPr>
        <p:spPr>
          <a:xfrm flipH="1">
            <a:off x="1033598" y="866009"/>
            <a:ext cx="11400" cy="978900"/>
          </a:xfrm>
          <a:prstGeom prst="straightConnector1">
            <a:avLst/>
          </a:prstGeom>
          <a:noFill/>
          <a:ln cap="flat" cmpd="sng" w="9525">
            <a:solidFill>
              <a:srgbClr val="000000"/>
            </a:solidFill>
            <a:prstDash val="solid"/>
            <a:round/>
            <a:headEnd len="med" w="med" type="none"/>
            <a:tailEnd len="med" w="med" type="triangle"/>
          </a:ln>
        </p:spPr>
      </p:cxnSp>
      <p:cxnSp>
        <p:nvCxnSpPr>
          <p:cNvPr id="133" name="Shape 133"/>
          <p:cNvCxnSpPr>
            <a:stCxn id="130" idx="3"/>
            <a:endCxn id="122" idx="1"/>
          </p:cNvCxnSpPr>
          <p:nvPr/>
        </p:nvCxnSpPr>
        <p:spPr>
          <a:xfrm>
            <a:off x="1533698" y="2366909"/>
            <a:ext cx="1233900" cy="0"/>
          </a:xfrm>
          <a:prstGeom prst="straightConnector1">
            <a:avLst/>
          </a:prstGeom>
          <a:noFill/>
          <a:ln cap="flat" cmpd="sng" w="9525">
            <a:solidFill>
              <a:srgbClr val="000000"/>
            </a:solidFill>
            <a:prstDash val="solid"/>
            <a:round/>
            <a:headEnd len="med" w="med" type="none"/>
            <a:tailEnd len="med" w="med" type="triangle"/>
          </a:ln>
        </p:spPr>
      </p:cxnSp>
      <p:cxnSp>
        <p:nvCxnSpPr>
          <p:cNvPr id="134" name="Shape 134"/>
          <p:cNvCxnSpPr>
            <a:stCxn id="126" idx="1"/>
            <a:endCxn id="125" idx="3"/>
          </p:cNvCxnSpPr>
          <p:nvPr/>
        </p:nvCxnSpPr>
        <p:spPr>
          <a:xfrm rot="10800000">
            <a:off x="3493978" y="4500176"/>
            <a:ext cx="747300" cy="0"/>
          </a:xfrm>
          <a:prstGeom prst="straightConnector1">
            <a:avLst/>
          </a:prstGeom>
          <a:noFill/>
          <a:ln cap="flat" cmpd="sng" w="9525">
            <a:solidFill>
              <a:srgbClr val="000000"/>
            </a:solidFill>
            <a:prstDash val="solid"/>
            <a:round/>
            <a:headEnd len="med" w="med" type="none"/>
            <a:tailEnd len="med" w="med" type="triangle"/>
          </a:ln>
        </p:spPr>
      </p:cxnSp>
      <p:cxnSp>
        <p:nvCxnSpPr>
          <p:cNvPr id="135" name="Shape 135"/>
          <p:cNvCxnSpPr>
            <a:stCxn id="125" idx="1"/>
            <a:endCxn id="130" idx="2"/>
          </p:cNvCxnSpPr>
          <p:nvPr/>
        </p:nvCxnSpPr>
        <p:spPr>
          <a:xfrm rot="10800000">
            <a:off x="1033598" y="2888876"/>
            <a:ext cx="787800" cy="1611300"/>
          </a:xfrm>
          <a:prstGeom prst="straightConnector1">
            <a:avLst/>
          </a:prstGeom>
          <a:noFill/>
          <a:ln cap="flat" cmpd="sng" w="9525">
            <a:solidFill>
              <a:srgbClr val="000000"/>
            </a:solidFill>
            <a:prstDash val="solid"/>
            <a:round/>
            <a:headEnd len="med" w="med" type="none"/>
            <a:tailEnd len="med" w="med" type="triangle"/>
          </a:ln>
        </p:spPr>
      </p:cxnSp>
      <p:cxnSp>
        <p:nvCxnSpPr>
          <p:cNvPr id="136" name="Shape 136"/>
          <p:cNvCxnSpPr>
            <a:stCxn id="122" idx="2"/>
            <a:endCxn id="125" idx="0"/>
          </p:cNvCxnSpPr>
          <p:nvPr/>
        </p:nvCxnSpPr>
        <p:spPr>
          <a:xfrm flipH="1">
            <a:off x="2657765" y="2888909"/>
            <a:ext cx="946200" cy="1152000"/>
          </a:xfrm>
          <a:prstGeom prst="straightConnector1">
            <a:avLst/>
          </a:prstGeom>
          <a:noFill/>
          <a:ln cap="flat" cmpd="sng" w="9525">
            <a:solidFill>
              <a:srgbClr val="000000"/>
            </a:solidFill>
            <a:prstDash val="solid"/>
            <a:round/>
            <a:headEnd len="med" w="med" type="none"/>
            <a:tailEnd len="med" w="med" type="triangle"/>
          </a:ln>
        </p:spPr>
      </p:cxnSp>
      <p:sp>
        <p:nvSpPr>
          <p:cNvPr id="137" name="Shape 137"/>
          <p:cNvSpPr txBox="1"/>
          <p:nvPr/>
        </p:nvSpPr>
        <p:spPr>
          <a:xfrm>
            <a:off x="7356520" y="905500"/>
            <a:ext cx="10002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VIEW</a:t>
            </a:r>
            <a:endParaRPr/>
          </a:p>
        </p:txBody>
      </p:sp>
      <p:sp>
        <p:nvSpPr>
          <p:cNvPr id="138" name="Shape 138"/>
          <p:cNvSpPr txBox="1"/>
          <p:nvPr/>
        </p:nvSpPr>
        <p:spPr>
          <a:xfrm>
            <a:off x="7239675" y="3666550"/>
            <a:ext cx="12339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DOCUMENT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release</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Interactive Simulation, Batch Simulation, Non-deterministic FSMs (ϵ-transitions, multiple transitions with same label from a given state.</a:t>
            </a:r>
            <a:endParaRPr/>
          </a:p>
          <a:p>
            <a:pPr indent="0" lvl="0" marL="0">
              <a:spcBef>
                <a:spcPts val="1600"/>
              </a:spcBef>
              <a:spcAft>
                <a:spcPts val="0"/>
              </a:spcAft>
              <a:buNone/>
            </a:pPr>
            <a:r>
              <a:rPr lang="en"/>
              <a:t>	All of these merely require updates to the FSM; the View is not involved (except for labelling with “</a:t>
            </a:r>
            <a:r>
              <a:rPr lang="en"/>
              <a:t>ϵ”</a:t>
            </a:r>
            <a:r>
              <a:rPr lang="en"/>
              <a:t>)</a:t>
            </a:r>
            <a:endParaRPr/>
          </a:p>
          <a:p>
            <a:pPr indent="0" lvl="0" marL="0">
              <a:spcBef>
                <a:spcPts val="1600"/>
              </a:spcBef>
              <a:spcAft>
                <a:spcPts val="1600"/>
              </a:spcAft>
              <a:buNone/>
            </a:pPr>
            <a:r>
              <a:rPr lang="en"/>
              <a:t>	The FSM uses ArrayLists of nodes when stepping through a machine; to check where a given “character” will take you, you specify which Nodes you begin from, and are returned which Nodes you end up at. If taking multiple steps, the resulting list can be fed back in as the starting list.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p:nvPr/>
        </p:nvSpPr>
        <p:spPr>
          <a:xfrm>
            <a:off x="3843700" y="642748"/>
            <a:ext cx="510300" cy="4113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txBox="1"/>
          <p:nvPr/>
        </p:nvSpPr>
        <p:spPr>
          <a:xfrm>
            <a:off x="726677" y="928301"/>
            <a:ext cx="31170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getNextStates(NodeList, Transition)</a:t>
            </a:r>
            <a:endParaRPr/>
          </a:p>
        </p:txBody>
      </p:sp>
      <p:sp>
        <p:nvSpPr>
          <p:cNvPr id="151" name="Shape 151"/>
          <p:cNvSpPr/>
          <p:nvPr/>
        </p:nvSpPr>
        <p:spPr>
          <a:xfrm>
            <a:off x="188725" y="642748"/>
            <a:ext cx="510300" cy="4113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2" name="Shape 152"/>
          <p:cNvCxnSpPr/>
          <p:nvPr/>
        </p:nvCxnSpPr>
        <p:spPr>
          <a:xfrm>
            <a:off x="726779" y="1356948"/>
            <a:ext cx="3132000" cy="0"/>
          </a:xfrm>
          <a:prstGeom prst="straightConnector1">
            <a:avLst/>
          </a:prstGeom>
          <a:noFill/>
          <a:ln cap="flat" cmpd="sng" w="38100">
            <a:solidFill>
              <a:srgbClr val="000000"/>
            </a:solidFill>
            <a:prstDash val="solid"/>
            <a:round/>
            <a:headEnd len="med" w="med" type="none"/>
            <a:tailEnd len="med" w="med" type="triangle"/>
          </a:ln>
        </p:spPr>
      </p:cxnSp>
      <p:sp>
        <p:nvSpPr>
          <p:cNvPr id="153" name="Shape 153"/>
          <p:cNvSpPr txBox="1"/>
          <p:nvPr/>
        </p:nvSpPr>
        <p:spPr>
          <a:xfrm>
            <a:off x="0" y="0"/>
            <a:ext cx="8880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Display</a:t>
            </a:r>
            <a:endParaRPr/>
          </a:p>
        </p:txBody>
      </p:sp>
      <p:sp>
        <p:nvSpPr>
          <p:cNvPr id="154" name="Shape 154"/>
          <p:cNvSpPr txBox="1"/>
          <p:nvPr/>
        </p:nvSpPr>
        <p:spPr>
          <a:xfrm>
            <a:off x="3654976" y="0"/>
            <a:ext cx="8880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FSM</a:t>
            </a:r>
            <a:endParaRPr/>
          </a:p>
        </p:txBody>
      </p:sp>
      <p:cxnSp>
        <p:nvCxnSpPr>
          <p:cNvPr id="155" name="Shape 155"/>
          <p:cNvCxnSpPr/>
          <p:nvPr/>
        </p:nvCxnSpPr>
        <p:spPr>
          <a:xfrm>
            <a:off x="4358938" y="1561000"/>
            <a:ext cx="958800" cy="0"/>
          </a:xfrm>
          <a:prstGeom prst="straightConnector1">
            <a:avLst/>
          </a:prstGeom>
          <a:noFill/>
          <a:ln cap="flat" cmpd="sng" w="28575">
            <a:solidFill>
              <a:srgbClr val="000000"/>
            </a:solidFill>
            <a:prstDash val="solid"/>
            <a:round/>
            <a:headEnd len="med" w="med" type="none"/>
            <a:tailEnd len="med" w="med" type="triangle"/>
          </a:ln>
        </p:spPr>
      </p:cxnSp>
      <p:sp>
        <p:nvSpPr>
          <p:cNvPr id="156" name="Shape 156"/>
          <p:cNvSpPr txBox="1"/>
          <p:nvPr/>
        </p:nvSpPr>
        <p:spPr>
          <a:xfrm>
            <a:off x="4358950" y="1724225"/>
            <a:ext cx="4785000" cy="14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New ReturnList;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For Node in NodeList: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Follow all ϵ-transitions as far as they go</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Follow Transition</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Follow all ϵ-transitions as far as they go</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Add result to ReturnList if not already there</a:t>
            </a:r>
            <a:endParaRPr sz="1200">
              <a:latin typeface="Roboto Mono"/>
              <a:ea typeface="Roboto Mono"/>
              <a:cs typeface="Roboto Mono"/>
              <a:sym typeface="Roboto Mono"/>
            </a:endParaRPr>
          </a:p>
        </p:txBody>
      </p:sp>
      <p:cxnSp>
        <p:nvCxnSpPr>
          <p:cNvPr id="157" name="Shape 157"/>
          <p:cNvCxnSpPr/>
          <p:nvPr/>
        </p:nvCxnSpPr>
        <p:spPr>
          <a:xfrm rot="10800000">
            <a:off x="4358869" y="3162804"/>
            <a:ext cx="1234500" cy="0"/>
          </a:xfrm>
          <a:prstGeom prst="straightConnector1">
            <a:avLst/>
          </a:prstGeom>
          <a:noFill/>
          <a:ln cap="flat" cmpd="sng" w="28575">
            <a:solidFill>
              <a:srgbClr val="000000"/>
            </a:solidFill>
            <a:prstDash val="solid"/>
            <a:round/>
            <a:headEnd len="med" w="med" type="none"/>
            <a:tailEnd len="med" w="med" type="triangle"/>
          </a:ln>
        </p:spPr>
      </p:cxnSp>
      <p:cxnSp>
        <p:nvCxnSpPr>
          <p:cNvPr id="158" name="Shape 158"/>
          <p:cNvCxnSpPr/>
          <p:nvPr/>
        </p:nvCxnSpPr>
        <p:spPr>
          <a:xfrm rot="10800000">
            <a:off x="699100" y="3627623"/>
            <a:ext cx="3144600" cy="0"/>
          </a:xfrm>
          <a:prstGeom prst="straightConnector1">
            <a:avLst/>
          </a:prstGeom>
          <a:noFill/>
          <a:ln cap="flat" cmpd="sng" w="38100">
            <a:solidFill>
              <a:srgbClr val="000000"/>
            </a:solidFill>
            <a:prstDash val="solid"/>
            <a:round/>
            <a:headEnd len="med" w="med" type="none"/>
            <a:tailEnd len="med" w="med" type="triangle"/>
          </a:ln>
        </p:spPr>
      </p:cxnSp>
      <p:sp>
        <p:nvSpPr>
          <p:cNvPr id="159" name="Shape 159"/>
          <p:cNvSpPr txBox="1"/>
          <p:nvPr/>
        </p:nvSpPr>
        <p:spPr>
          <a:xfrm>
            <a:off x="2120420" y="3213416"/>
            <a:ext cx="1645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return ReturnList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Interactive Simulation sends a List of the Nodes which were previously returned (or a list containing just the Start Node, if beginning), and it sends the typed Transition.</a:t>
            </a:r>
            <a:endParaRPr/>
          </a:p>
          <a:p>
            <a:pPr indent="0" lvl="0" marL="0">
              <a:spcBef>
                <a:spcPts val="1600"/>
              </a:spcBef>
              <a:spcAft>
                <a:spcPts val="0"/>
              </a:spcAft>
              <a:buNone/>
            </a:pPr>
            <a:r>
              <a:rPr lang="en"/>
              <a:t>Non-deterministic FSMs are covered by the check for ϵ-transitions before and after checking the given Transition, and by checking all edges from the Node to see if they match the given Transition.</a:t>
            </a:r>
            <a:endParaRPr/>
          </a:p>
          <a:p>
            <a:pPr indent="0" lvl="0" marL="0">
              <a:spcBef>
                <a:spcPts val="1600"/>
              </a:spcBef>
              <a:spcAft>
                <a:spcPts val="1600"/>
              </a:spcAft>
              <a:buNone/>
            </a:pPr>
            <a:r>
              <a:rPr lang="en"/>
              <a:t>Batch simulation is accomplished by sending multiple strings to the isSeriesAccepted() function, one at a time. The View will hold the result of each call, and report it back to the user.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