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2" r:id="rId6"/>
    <p:sldId id="260"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3"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4/29/2019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127A0-31C9-4AC8-B0B4-16B661F744D2}"/>
              </a:ext>
            </a:extLst>
          </p:cNvPr>
          <p:cNvSpPr>
            <a:spLocks noGrp="1"/>
          </p:cNvSpPr>
          <p:nvPr>
            <p:ph type="ctrTitle"/>
          </p:nvPr>
        </p:nvSpPr>
        <p:spPr/>
        <p:txBody>
          <a:bodyPr>
            <a:normAutofit/>
          </a:bodyPr>
          <a:lstStyle/>
          <a:p>
            <a:r>
              <a:rPr lang="en-US" dirty="0"/>
              <a:t>Fashion retail forecasting by neural networks</a:t>
            </a:r>
            <a:endParaRPr lang="en-IN" dirty="0"/>
          </a:p>
        </p:txBody>
      </p:sp>
    </p:spTree>
    <p:extLst>
      <p:ext uri="{BB962C8B-B14F-4D97-AF65-F5344CB8AC3E}">
        <p14:creationId xmlns:p14="http://schemas.microsoft.com/office/powerpoint/2010/main" val="3405906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D63B-3153-4694-A5E6-2C5450F6B4C1}"/>
              </a:ext>
            </a:extLst>
          </p:cNvPr>
          <p:cNvSpPr>
            <a:spLocks noGrp="1"/>
          </p:cNvSpPr>
          <p:nvPr>
            <p:ph type="title"/>
          </p:nvPr>
        </p:nvSpPr>
        <p:spPr/>
        <p:txBody>
          <a:bodyPr/>
          <a:lstStyle/>
          <a:p>
            <a:r>
              <a:rPr lang="en-IN" dirty="0"/>
              <a:t>Results</a:t>
            </a:r>
          </a:p>
        </p:txBody>
      </p:sp>
      <p:sp>
        <p:nvSpPr>
          <p:cNvPr id="5" name="TextBox 4">
            <a:extLst>
              <a:ext uri="{FF2B5EF4-FFF2-40B4-BE49-F238E27FC236}">
                <a16:creationId xmlns:a16="http://schemas.microsoft.com/office/drawing/2014/main" id="{3968481C-C825-42C7-A5A1-9F6C5418A4ED}"/>
              </a:ext>
            </a:extLst>
          </p:cNvPr>
          <p:cNvSpPr txBox="1"/>
          <p:nvPr/>
        </p:nvSpPr>
        <p:spPr>
          <a:xfrm>
            <a:off x="1635853" y="1720334"/>
            <a:ext cx="4878259" cy="369332"/>
          </a:xfrm>
          <a:prstGeom prst="rect">
            <a:avLst/>
          </a:prstGeom>
          <a:noFill/>
        </p:spPr>
        <p:txBody>
          <a:bodyPr wrap="none" rtlCol="0">
            <a:spAutoFit/>
          </a:bodyPr>
          <a:lstStyle/>
          <a:p>
            <a:r>
              <a:rPr lang="en-IN" dirty="0"/>
              <a:t>Out of 1</a:t>
            </a:r>
            <a:r>
              <a:rPr lang="en-IN" baseline="30000" dirty="0"/>
              <a:t>st</a:t>
            </a:r>
            <a:r>
              <a:rPr lang="en-IN" dirty="0"/>
              <a:t> time window: 2 3 4 7 8 9 10 13 14</a:t>
            </a:r>
          </a:p>
        </p:txBody>
      </p:sp>
      <p:sp>
        <p:nvSpPr>
          <p:cNvPr id="6" name="TextBox 5">
            <a:extLst>
              <a:ext uri="{FF2B5EF4-FFF2-40B4-BE49-F238E27FC236}">
                <a16:creationId xmlns:a16="http://schemas.microsoft.com/office/drawing/2014/main" id="{5D31264D-CA8C-445A-9293-61E2C23BEAAC}"/>
              </a:ext>
            </a:extLst>
          </p:cNvPr>
          <p:cNvSpPr txBox="1"/>
          <p:nvPr/>
        </p:nvSpPr>
        <p:spPr>
          <a:xfrm>
            <a:off x="1635853" y="2275405"/>
            <a:ext cx="4519186" cy="646331"/>
          </a:xfrm>
          <a:prstGeom prst="rect">
            <a:avLst/>
          </a:prstGeom>
          <a:noFill/>
        </p:spPr>
        <p:txBody>
          <a:bodyPr wrap="none" rtlCol="0">
            <a:spAutoFit/>
          </a:bodyPr>
          <a:lstStyle/>
          <a:p>
            <a:r>
              <a:rPr lang="en-IN" dirty="0"/>
              <a:t>Out of 1</a:t>
            </a:r>
            <a:r>
              <a:rPr lang="en-IN" baseline="30000" dirty="0"/>
              <a:t>st</a:t>
            </a:r>
            <a:r>
              <a:rPr lang="en-IN" dirty="0"/>
              <a:t> time window given in paper: </a:t>
            </a:r>
          </a:p>
          <a:p>
            <a:r>
              <a:rPr lang="en-IN" dirty="0"/>
              <a:t>2 3 4 8 10 11 12 13 14</a:t>
            </a:r>
          </a:p>
        </p:txBody>
      </p:sp>
      <p:pic>
        <p:nvPicPr>
          <p:cNvPr id="7" name="Picture 6">
            <a:extLst>
              <a:ext uri="{FF2B5EF4-FFF2-40B4-BE49-F238E27FC236}">
                <a16:creationId xmlns:a16="http://schemas.microsoft.com/office/drawing/2014/main" id="{D1090430-C6E1-48C4-90B4-8F9C939A9DC6}"/>
              </a:ext>
            </a:extLst>
          </p:cNvPr>
          <p:cNvPicPr>
            <a:picLocks noChangeAspect="1"/>
          </p:cNvPicPr>
          <p:nvPr/>
        </p:nvPicPr>
        <p:blipFill>
          <a:blip r:embed="rId2"/>
          <a:stretch>
            <a:fillRect/>
          </a:stretch>
        </p:blipFill>
        <p:spPr>
          <a:xfrm>
            <a:off x="1463704" y="2921736"/>
            <a:ext cx="5376519" cy="3334803"/>
          </a:xfrm>
          <a:prstGeom prst="rect">
            <a:avLst/>
          </a:prstGeom>
        </p:spPr>
      </p:pic>
      <p:pic>
        <p:nvPicPr>
          <p:cNvPr id="8" name="Picture 7">
            <a:extLst>
              <a:ext uri="{FF2B5EF4-FFF2-40B4-BE49-F238E27FC236}">
                <a16:creationId xmlns:a16="http://schemas.microsoft.com/office/drawing/2014/main" id="{EEA1ACA4-A477-4ACF-AA60-17FCFB31ECFA}"/>
              </a:ext>
            </a:extLst>
          </p:cNvPr>
          <p:cNvPicPr>
            <a:picLocks noChangeAspect="1"/>
          </p:cNvPicPr>
          <p:nvPr/>
        </p:nvPicPr>
        <p:blipFill>
          <a:blip r:embed="rId3"/>
          <a:stretch>
            <a:fillRect/>
          </a:stretch>
        </p:blipFill>
        <p:spPr>
          <a:xfrm>
            <a:off x="7048768" y="387991"/>
            <a:ext cx="4819713" cy="6082018"/>
          </a:xfrm>
          <a:prstGeom prst="rect">
            <a:avLst/>
          </a:prstGeom>
        </p:spPr>
      </p:pic>
    </p:spTree>
    <p:extLst>
      <p:ext uri="{BB962C8B-B14F-4D97-AF65-F5344CB8AC3E}">
        <p14:creationId xmlns:p14="http://schemas.microsoft.com/office/powerpoint/2010/main" val="1813974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87B29-5E5F-43F6-8898-975DB939EDE4}"/>
              </a:ext>
            </a:extLst>
          </p:cNvPr>
          <p:cNvSpPr>
            <a:spLocks noGrp="1"/>
          </p:cNvSpPr>
          <p:nvPr>
            <p:ph type="title"/>
          </p:nvPr>
        </p:nvSpPr>
        <p:spPr/>
        <p:txBody>
          <a:bodyPr/>
          <a:lstStyle/>
          <a:p>
            <a:r>
              <a:rPr lang="en-IN" dirty="0"/>
              <a:t>Comparison</a:t>
            </a:r>
          </a:p>
        </p:txBody>
      </p:sp>
      <p:graphicFrame>
        <p:nvGraphicFramePr>
          <p:cNvPr id="4" name="Content Placeholder 3">
            <a:extLst>
              <a:ext uri="{FF2B5EF4-FFF2-40B4-BE49-F238E27FC236}">
                <a16:creationId xmlns:a16="http://schemas.microsoft.com/office/drawing/2014/main" id="{949FB192-CCDE-459C-8B3A-519B58DFDD9A}"/>
              </a:ext>
            </a:extLst>
          </p:cNvPr>
          <p:cNvGraphicFramePr>
            <a:graphicFrameLocks noGrp="1"/>
          </p:cNvGraphicFramePr>
          <p:nvPr>
            <p:ph idx="1"/>
            <p:extLst>
              <p:ext uri="{D42A27DB-BD31-4B8C-83A1-F6EECF244321}">
                <p14:modId xmlns:p14="http://schemas.microsoft.com/office/powerpoint/2010/main" val="1812977246"/>
              </p:ext>
            </p:extLst>
          </p:nvPr>
        </p:nvGraphicFramePr>
        <p:xfrm>
          <a:off x="2928894" y="3285868"/>
          <a:ext cx="6686550" cy="1849120"/>
        </p:xfrm>
        <a:graphic>
          <a:graphicData uri="http://schemas.openxmlformats.org/drawingml/2006/table">
            <a:tbl>
              <a:tblPr firstRow="1" bandRow="1">
                <a:tableStyleId>{5C22544A-7EE6-4342-B048-85BDC9FD1C3A}</a:tableStyleId>
              </a:tblPr>
              <a:tblGrid>
                <a:gridCol w="2228850">
                  <a:extLst>
                    <a:ext uri="{9D8B030D-6E8A-4147-A177-3AD203B41FA5}">
                      <a16:colId xmlns:a16="http://schemas.microsoft.com/office/drawing/2014/main" val="902470232"/>
                    </a:ext>
                  </a:extLst>
                </a:gridCol>
                <a:gridCol w="2228850">
                  <a:extLst>
                    <a:ext uri="{9D8B030D-6E8A-4147-A177-3AD203B41FA5}">
                      <a16:colId xmlns:a16="http://schemas.microsoft.com/office/drawing/2014/main" val="3417278636"/>
                    </a:ext>
                  </a:extLst>
                </a:gridCol>
                <a:gridCol w="2228850">
                  <a:extLst>
                    <a:ext uri="{9D8B030D-6E8A-4147-A177-3AD203B41FA5}">
                      <a16:colId xmlns:a16="http://schemas.microsoft.com/office/drawing/2014/main" val="3721532484"/>
                    </a:ext>
                  </a:extLst>
                </a:gridCol>
              </a:tblGrid>
              <a:tr h="0">
                <a:tc>
                  <a:txBody>
                    <a:bodyPr/>
                    <a:lstStyle/>
                    <a:p>
                      <a:r>
                        <a:rPr lang="en-IN" dirty="0"/>
                        <a:t>Model</a:t>
                      </a:r>
                    </a:p>
                  </a:txBody>
                  <a:tcPr/>
                </a:tc>
                <a:tc>
                  <a:txBody>
                    <a:bodyPr/>
                    <a:lstStyle/>
                    <a:p>
                      <a:r>
                        <a:rPr lang="en-IN" dirty="0"/>
                        <a:t>ENN</a:t>
                      </a:r>
                    </a:p>
                  </a:txBody>
                  <a:tcPr/>
                </a:tc>
                <a:tc>
                  <a:txBody>
                    <a:bodyPr/>
                    <a:lstStyle/>
                    <a:p>
                      <a:r>
                        <a:rPr lang="en-IN" dirty="0"/>
                        <a:t>SARIMA</a:t>
                      </a:r>
                    </a:p>
                  </a:txBody>
                  <a:tcPr/>
                </a:tc>
                <a:extLst>
                  <a:ext uri="{0D108BD9-81ED-4DB2-BD59-A6C34878D82A}">
                    <a16:rowId xmlns:a16="http://schemas.microsoft.com/office/drawing/2014/main" val="4283652421"/>
                  </a:ext>
                </a:extLst>
              </a:tr>
              <a:tr h="370840">
                <a:tc>
                  <a:txBody>
                    <a:bodyPr/>
                    <a:lstStyle/>
                    <a:p>
                      <a:r>
                        <a:rPr lang="en-IN" dirty="0"/>
                        <a:t>MSE for 5th week</a:t>
                      </a:r>
                    </a:p>
                  </a:txBody>
                  <a:tcPr/>
                </a:tc>
                <a:tc>
                  <a:txBody>
                    <a:bodyPr/>
                    <a:lstStyle/>
                    <a:p>
                      <a:r>
                        <a:rPr lang="en-IN" sz="1800" b="0" i="0" u="none" strike="noStrike" kern="1200" baseline="0" dirty="0">
                          <a:solidFill>
                            <a:schemeClr val="dk1"/>
                          </a:solidFill>
                          <a:latin typeface="+mn-lt"/>
                          <a:ea typeface="+mn-ea"/>
                          <a:cs typeface="+mn-cs"/>
                        </a:rPr>
                        <a:t>0.0329</a:t>
                      </a:r>
                      <a:endParaRPr lang="en-IN" dirty="0"/>
                    </a:p>
                  </a:txBody>
                  <a:tcPr/>
                </a:tc>
                <a:tc>
                  <a:txBody>
                    <a:bodyPr/>
                    <a:lstStyle/>
                    <a:p>
                      <a:r>
                        <a:rPr lang="en-IN" sz="1800" b="0" i="0" u="none" strike="noStrike" kern="1200" baseline="0" dirty="0">
                          <a:solidFill>
                            <a:schemeClr val="dk1"/>
                          </a:solidFill>
                          <a:latin typeface="+mn-lt"/>
                          <a:ea typeface="+mn-ea"/>
                          <a:cs typeface="+mn-cs"/>
                        </a:rPr>
                        <a:t>0.0855</a:t>
                      </a:r>
                      <a:endParaRPr lang="en-IN" dirty="0"/>
                    </a:p>
                  </a:txBody>
                  <a:tcPr/>
                </a:tc>
                <a:extLst>
                  <a:ext uri="{0D108BD9-81ED-4DB2-BD59-A6C34878D82A}">
                    <a16:rowId xmlns:a16="http://schemas.microsoft.com/office/drawing/2014/main" val="661384066"/>
                  </a:ext>
                </a:extLst>
              </a:tr>
              <a:tr h="370840">
                <a:tc>
                  <a:txBody>
                    <a:bodyPr/>
                    <a:lstStyle/>
                    <a:p>
                      <a:r>
                        <a:rPr lang="en-IN" dirty="0"/>
                        <a:t>6</a:t>
                      </a:r>
                      <a:r>
                        <a:rPr lang="en-IN" baseline="30000" dirty="0"/>
                        <a:t>th</a:t>
                      </a:r>
                      <a:r>
                        <a:rPr lang="en-IN" dirty="0"/>
                        <a:t> week</a:t>
                      </a:r>
                    </a:p>
                  </a:txBody>
                  <a:tcPr/>
                </a:tc>
                <a:tc>
                  <a:txBody>
                    <a:bodyPr/>
                    <a:lstStyle/>
                    <a:p>
                      <a:r>
                        <a:rPr lang="en-IN" dirty="0"/>
                        <a:t>0.0712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0.0651</a:t>
                      </a:r>
                    </a:p>
                  </a:txBody>
                  <a:tcPr/>
                </a:tc>
                <a:extLst>
                  <a:ext uri="{0D108BD9-81ED-4DB2-BD59-A6C34878D82A}">
                    <a16:rowId xmlns:a16="http://schemas.microsoft.com/office/drawing/2014/main" val="2836596093"/>
                  </a:ext>
                </a:extLst>
              </a:tr>
              <a:tr h="370840">
                <a:tc>
                  <a:txBody>
                    <a:bodyPr/>
                    <a:lstStyle/>
                    <a:p>
                      <a:r>
                        <a:rPr lang="en-IN" dirty="0"/>
                        <a:t>7</a:t>
                      </a:r>
                      <a:r>
                        <a:rPr lang="en-IN" baseline="30000" dirty="0"/>
                        <a:t>th</a:t>
                      </a:r>
                      <a:r>
                        <a:rPr lang="en-IN" dirty="0"/>
                        <a:t> week</a:t>
                      </a:r>
                    </a:p>
                  </a:txBody>
                  <a:tcPr/>
                </a:tc>
                <a:tc>
                  <a:txBody>
                    <a:bodyPr/>
                    <a:lstStyle/>
                    <a:p>
                      <a:r>
                        <a:rPr lang="en-IN" dirty="0"/>
                        <a:t>0.0177</a:t>
                      </a:r>
                    </a:p>
                  </a:txBody>
                  <a:tcPr/>
                </a:tc>
                <a:tc>
                  <a:txBody>
                    <a:bodyPr/>
                    <a:lstStyle/>
                    <a:p>
                      <a:r>
                        <a:rPr lang="en-IN" dirty="0"/>
                        <a:t>0.0095</a:t>
                      </a:r>
                    </a:p>
                  </a:txBody>
                  <a:tcPr/>
                </a:tc>
                <a:extLst>
                  <a:ext uri="{0D108BD9-81ED-4DB2-BD59-A6C34878D82A}">
                    <a16:rowId xmlns:a16="http://schemas.microsoft.com/office/drawing/2014/main" val="3751581606"/>
                  </a:ext>
                </a:extLst>
              </a:tr>
              <a:tr h="370840">
                <a:tc>
                  <a:txBody>
                    <a:bodyPr/>
                    <a:lstStyle/>
                    <a:p>
                      <a:r>
                        <a:rPr lang="en-IN" dirty="0"/>
                        <a:t>8</a:t>
                      </a:r>
                      <a:r>
                        <a:rPr lang="en-IN" baseline="30000" dirty="0"/>
                        <a:t>th</a:t>
                      </a:r>
                      <a:r>
                        <a:rPr lang="en-IN" dirty="0"/>
                        <a:t> week</a:t>
                      </a:r>
                    </a:p>
                  </a:txBody>
                  <a:tcPr/>
                </a:tc>
                <a:tc>
                  <a:txBody>
                    <a:bodyPr/>
                    <a:lstStyle/>
                    <a:p>
                      <a:r>
                        <a:rPr lang="en-IN" dirty="0"/>
                        <a:t>0.0023</a:t>
                      </a:r>
                    </a:p>
                  </a:txBody>
                  <a:tcPr/>
                </a:tc>
                <a:tc>
                  <a:txBody>
                    <a:bodyPr/>
                    <a:lstStyle/>
                    <a:p>
                      <a:r>
                        <a:rPr lang="en-IN" dirty="0"/>
                        <a:t>0.0046</a:t>
                      </a:r>
                    </a:p>
                  </a:txBody>
                  <a:tcPr/>
                </a:tc>
                <a:extLst>
                  <a:ext uri="{0D108BD9-81ED-4DB2-BD59-A6C34878D82A}">
                    <a16:rowId xmlns:a16="http://schemas.microsoft.com/office/drawing/2014/main" val="416986454"/>
                  </a:ext>
                </a:extLst>
              </a:tr>
            </a:tbl>
          </a:graphicData>
        </a:graphic>
      </p:graphicFrame>
      <p:graphicFrame>
        <p:nvGraphicFramePr>
          <p:cNvPr id="5" name="Table 4">
            <a:extLst>
              <a:ext uri="{FF2B5EF4-FFF2-40B4-BE49-F238E27FC236}">
                <a16:creationId xmlns:a16="http://schemas.microsoft.com/office/drawing/2014/main" id="{A3C404FE-519E-4CEC-AD38-5752891260FB}"/>
              </a:ext>
            </a:extLst>
          </p:cNvPr>
          <p:cNvGraphicFramePr>
            <a:graphicFrameLocks noGrp="1"/>
          </p:cNvGraphicFramePr>
          <p:nvPr>
            <p:extLst>
              <p:ext uri="{D42A27DB-BD31-4B8C-83A1-F6EECF244321}">
                <p14:modId xmlns:p14="http://schemas.microsoft.com/office/powerpoint/2010/main" val="3684988378"/>
              </p:ext>
            </p:extLst>
          </p:nvPr>
        </p:nvGraphicFramePr>
        <p:xfrm>
          <a:off x="4981575" y="5492233"/>
          <a:ext cx="2228850" cy="1285240"/>
        </p:xfrm>
        <a:graphic>
          <a:graphicData uri="http://schemas.openxmlformats.org/drawingml/2006/table">
            <a:tbl>
              <a:tblPr firstRow="1" bandRow="1">
                <a:tableStyleId>{5C22544A-7EE6-4342-B048-85BDC9FD1C3A}</a:tableStyleId>
              </a:tblPr>
              <a:tblGrid>
                <a:gridCol w="2228850">
                  <a:extLst>
                    <a:ext uri="{9D8B030D-6E8A-4147-A177-3AD203B41FA5}">
                      <a16:colId xmlns:a16="http://schemas.microsoft.com/office/drawing/2014/main" val="2981561233"/>
                    </a:ext>
                  </a:extLst>
                </a:gridCol>
              </a:tblGrid>
              <a:tr h="370840">
                <a:tc>
                  <a:txBody>
                    <a:bodyPr/>
                    <a:lstStyle/>
                    <a:p>
                      <a:r>
                        <a:rPr lang="en-IN" dirty="0"/>
                        <a:t>ANN</a:t>
                      </a:r>
                    </a:p>
                  </a:txBody>
                  <a:tcPr/>
                </a:tc>
                <a:extLst>
                  <a:ext uri="{0D108BD9-81ED-4DB2-BD59-A6C34878D82A}">
                    <a16:rowId xmlns:a16="http://schemas.microsoft.com/office/drawing/2014/main" val="4031821946"/>
                  </a:ext>
                </a:extLst>
              </a:tr>
              <a:tr h="370840">
                <a:tc>
                  <a:txBody>
                    <a:bodyPr/>
                    <a:lstStyle/>
                    <a:p>
                      <a:r>
                        <a:rPr lang="en-IN" dirty="0"/>
                        <a:t>0.0025 - </a:t>
                      </a:r>
                      <a:r>
                        <a:rPr lang="en-IN" dirty="0" err="1"/>
                        <a:t>Tansig</a:t>
                      </a:r>
                      <a:endParaRPr lang="en-IN" dirty="0"/>
                    </a:p>
                    <a:p>
                      <a:r>
                        <a:rPr lang="en-IN" dirty="0"/>
                        <a:t>0.0037 - </a:t>
                      </a:r>
                      <a:r>
                        <a:rPr lang="en-IN" dirty="0" err="1"/>
                        <a:t>Logsig</a:t>
                      </a:r>
                      <a:endParaRPr lang="en-IN" dirty="0"/>
                    </a:p>
                    <a:p>
                      <a:r>
                        <a:rPr lang="en-IN" dirty="0"/>
                        <a:t>0.0087 – Linear</a:t>
                      </a:r>
                    </a:p>
                  </a:txBody>
                  <a:tcPr/>
                </a:tc>
                <a:extLst>
                  <a:ext uri="{0D108BD9-81ED-4DB2-BD59-A6C34878D82A}">
                    <a16:rowId xmlns:a16="http://schemas.microsoft.com/office/drawing/2014/main" val="1723113245"/>
                  </a:ext>
                </a:extLst>
              </a:tr>
            </a:tbl>
          </a:graphicData>
        </a:graphic>
      </p:graphicFrame>
      <p:sp>
        <p:nvSpPr>
          <p:cNvPr id="3" name="TextBox 2">
            <a:extLst>
              <a:ext uri="{FF2B5EF4-FFF2-40B4-BE49-F238E27FC236}">
                <a16:creationId xmlns:a16="http://schemas.microsoft.com/office/drawing/2014/main" id="{ADC6999A-437B-46EB-A7AE-6E9E658534C9}"/>
              </a:ext>
            </a:extLst>
          </p:cNvPr>
          <p:cNvSpPr txBox="1"/>
          <p:nvPr/>
        </p:nvSpPr>
        <p:spPr>
          <a:xfrm>
            <a:off x="2466363" y="1344959"/>
            <a:ext cx="8319906" cy="1477328"/>
          </a:xfrm>
          <a:prstGeom prst="rect">
            <a:avLst/>
          </a:prstGeom>
          <a:noFill/>
        </p:spPr>
        <p:txBody>
          <a:bodyPr wrap="none" rtlCol="0">
            <a:spAutoFit/>
          </a:bodyPr>
          <a:lstStyle/>
          <a:p>
            <a:r>
              <a:rPr lang="en-US" dirty="0"/>
              <a:t>In statistics and econometrics, and in particular in time series analysis, </a:t>
            </a:r>
          </a:p>
          <a:p>
            <a:r>
              <a:rPr lang="en-US" dirty="0"/>
              <a:t>an autoregressive integrated moving average (ARIMA) model is a </a:t>
            </a:r>
          </a:p>
          <a:p>
            <a:r>
              <a:rPr lang="en-US" dirty="0"/>
              <a:t>generalization of an autoregressive moving average (ARMA) model. </a:t>
            </a:r>
          </a:p>
          <a:p>
            <a:r>
              <a:rPr lang="en-US" dirty="0"/>
              <a:t>Both of these models are fitted to time series data either to better </a:t>
            </a:r>
          </a:p>
          <a:p>
            <a:r>
              <a:rPr lang="en-US" dirty="0"/>
              <a:t>understand the data or to predict future points in the series (forecasting).</a:t>
            </a:r>
            <a:endParaRPr lang="en-IN" dirty="0"/>
          </a:p>
        </p:txBody>
      </p:sp>
    </p:spTree>
    <p:extLst>
      <p:ext uri="{BB962C8B-B14F-4D97-AF65-F5344CB8AC3E}">
        <p14:creationId xmlns:p14="http://schemas.microsoft.com/office/powerpoint/2010/main" val="228467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1B4AD-8AB2-46FB-9F13-A11D4A1E884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679D6EB1-DAF8-4F87-82DD-CE9B9F35D613}"/>
              </a:ext>
            </a:extLst>
          </p:cNvPr>
          <p:cNvSpPr>
            <a:spLocks noGrp="1"/>
          </p:cNvSpPr>
          <p:nvPr>
            <p:ph idx="1"/>
          </p:nvPr>
        </p:nvSpPr>
        <p:spPr>
          <a:xfrm>
            <a:off x="2589212" y="1697372"/>
            <a:ext cx="8915400" cy="3777622"/>
          </a:xfrm>
        </p:spPr>
        <p:txBody>
          <a:bodyPr/>
          <a:lstStyle/>
          <a:p>
            <a:r>
              <a:rPr lang="en-IN" dirty="0"/>
              <a:t>We have designed and coded an Evolutionary Neural Networks (ENN) for sales forecasting in fashion retailing. The data for the weekly sales is from paper and we constructed a neural network to forecast for the future weeks of sales with the given data as the training set. However, we have seen that the ENN approach can be used to obtain a reasonably accurate forecast. </a:t>
            </a:r>
          </a:p>
          <a:p>
            <a:r>
              <a:rPr lang="en-IN" dirty="0"/>
              <a:t>One major drawback of this method is that it requires increasingly more computational power with increasing amount of data we take. We can work around this by employing pre-search approach and using BIC as the fitness function.</a:t>
            </a:r>
          </a:p>
        </p:txBody>
      </p:sp>
    </p:spTree>
    <p:extLst>
      <p:ext uri="{BB962C8B-B14F-4D97-AF65-F5344CB8AC3E}">
        <p14:creationId xmlns:p14="http://schemas.microsoft.com/office/powerpoint/2010/main" val="918573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D618-54E2-4587-B720-28077E3049D6}"/>
              </a:ext>
            </a:extLst>
          </p:cNvPr>
          <p:cNvSpPr>
            <a:spLocks noGrp="1"/>
          </p:cNvSpPr>
          <p:nvPr>
            <p:ph type="title"/>
          </p:nvPr>
        </p:nvSpPr>
        <p:spPr>
          <a:xfrm>
            <a:off x="2047641" y="2276742"/>
            <a:ext cx="8911687" cy="1280890"/>
          </a:xfrm>
        </p:spPr>
        <p:txBody>
          <a:bodyPr>
            <a:normAutofit fontScale="90000"/>
          </a:bodyPr>
          <a:lstStyle/>
          <a:p>
            <a:pPr algn="ctr"/>
            <a:r>
              <a:rPr lang="en-IN" sz="5000" dirty="0"/>
              <a:t>Thank You</a:t>
            </a:r>
            <a:br>
              <a:rPr lang="en-IN" dirty="0"/>
            </a:br>
            <a:br>
              <a:rPr lang="en-IN" dirty="0"/>
            </a:br>
            <a:br>
              <a:rPr lang="en-IN" dirty="0"/>
            </a:br>
            <a:r>
              <a:rPr lang="en-IN" sz="2000" dirty="0"/>
              <a:t>N Sai Abhishek Siddhartha</a:t>
            </a:r>
            <a:br>
              <a:rPr lang="en-IN" sz="2000" dirty="0"/>
            </a:br>
            <a:r>
              <a:rPr lang="en-IN" sz="2000" dirty="0"/>
              <a:t>S Gagan Aditya Reddy</a:t>
            </a:r>
            <a:br>
              <a:rPr lang="en-IN" dirty="0"/>
            </a:br>
            <a:endParaRPr lang="en-IN" dirty="0"/>
          </a:p>
        </p:txBody>
      </p:sp>
    </p:spTree>
    <p:extLst>
      <p:ext uri="{BB962C8B-B14F-4D97-AF65-F5344CB8AC3E}">
        <p14:creationId xmlns:p14="http://schemas.microsoft.com/office/powerpoint/2010/main" val="4239939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25C26-8189-4AC7-BC70-0FAABF7BF89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88C7863-1302-4D27-A27D-A8D21A2207B5}"/>
              </a:ext>
            </a:extLst>
          </p:cNvPr>
          <p:cNvSpPr>
            <a:spLocks noGrp="1"/>
          </p:cNvSpPr>
          <p:nvPr>
            <p:ph idx="1"/>
          </p:nvPr>
        </p:nvSpPr>
        <p:spPr/>
        <p:txBody>
          <a:bodyPr/>
          <a:lstStyle/>
          <a:p>
            <a:r>
              <a:rPr lang="en-IN" dirty="0"/>
              <a:t>Accounting for demand uncertainty is one of the biggest hurdles in supply chain management and retailers have been employ numerous methods to avoid stock out due to demand uncertainty. Primary method for this is calculating and having safety stock.</a:t>
            </a:r>
          </a:p>
          <a:p>
            <a:r>
              <a:rPr lang="en-IN" dirty="0"/>
              <a:t>Thus, this is where demand forecasting is used to avoid stock-out and maintain a high inventory fill rate. </a:t>
            </a:r>
          </a:p>
          <a:p>
            <a:r>
              <a:rPr lang="en-IN" dirty="0"/>
              <a:t>A few methods used for modelling and predicting the demand are accurate response policy or quick response policy or any of the numerous forecasting models (Holt’s model, Winter’s model, etc.)</a:t>
            </a:r>
          </a:p>
          <a:p>
            <a:r>
              <a:rPr lang="en-IN" dirty="0"/>
              <a:t>Here, we discuss training a multi-layer neural network model with a given data set of past sales records and train it to forecast for the future.</a:t>
            </a:r>
          </a:p>
        </p:txBody>
      </p:sp>
    </p:spTree>
    <p:extLst>
      <p:ext uri="{BB962C8B-B14F-4D97-AF65-F5344CB8AC3E}">
        <p14:creationId xmlns:p14="http://schemas.microsoft.com/office/powerpoint/2010/main" val="2573195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6F6E1-1764-4B97-8439-660FFF9A6001}"/>
              </a:ext>
            </a:extLst>
          </p:cNvPr>
          <p:cNvSpPr>
            <a:spLocks noGrp="1"/>
          </p:cNvSpPr>
          <p:nvPr>
            <p:ph type="title"/>
          </p:nvPr>
        </p:nvSpPr>
        <p:spPr/>
        <p:txBody>
          <a:bodyPr/>
          <a:lstStyle/>
          <a:p>
            <a:r>
              <a:rPr lang="en-IN" dirty="0"/>
              <a:t>Data taken</a:t>
            </a:r>
          </a:p>
        </p:txBody>
      </p:sp>
      <p:sp>
        <p:nvSpPr>
          <p:cNvPr id="3" name="Content Placeholder 2">
            <a:extLst>
              <a:ext uri="{FF2B5EF4-FFF2-40B4-BE49-F238E27FC236}">
                <a16:creationId xmlns:a16="http://schemas.microsoft.com/office/drawing/2014/main" id="{5C9C9C7B-E461-47A6-92C6-19B907487AC4}"/>
              </a:ext>
            </a:extLst>
          </p:cNvPr>
          <p:cNvSpPr>
            <a:spLocks noGrp="1"/>
          </p:cNvSpPr>
          <p:nvPr>
            <p:ph idx="1"/>
          </p:nvPr>
        </p:nvSpPr>
        <p:spPr>
          <a:xfrm>
            <a:off x="2589212" y="1479258"/>
            <a:ext cx="8915400" cy="3777622"/>
          </a:xfrm>
        </p:spPr>
        <p:txBody>
          <a:bodyPr/>
          <a:lstStyle/>
          <a:p>
            <a:r>
              <a:rPr lang="en-IN" dirty="0"/>
              <a:t>Sales data of </a:t>
            </a:r>
            <a:r>
              <a:rPr lang="en-US" dirty="0"/>
              <a:t>one fashion products in Years 2002 and 2003 are </a:t>
            </a:r>
            <a:r>
              <a:rPr lang="en-IN" dirty="0"/>
              <a:t>collected.</a:t>
            </a:r>
          </a:p>
          <a:p>
            <a:r>
              <a:rPr lang="en-US" dirty="0"/>
              <a:t>The time series 1 covers the whole life cycle in one season of one product. Its life cycle lasts for around 70 days, its sales pattern exhibits a </a:t>
            </a:r>
            <a:r>
              <a:rPr lang="en-IN" dirty="0"/>
              <a:t>global decent trend.</a:t>
            </a:r>
          </a:p>
        </p:txBody>
      </p:sp>
      <p:pic>
        <p:nvPicPr>
          <p:cNvPr id="4" name="Picture 3">
            <a:extLst>
              <a:ext uri="{FF2B5EF4-FFF2-40B4-BE49-F238E27FC236}">
                <a16:creationId xmlns:a16="http://schemas.microsoft.com/office/drawing/2014/main" id="{6399B1FA-5CAE-4DEA-A215-44B51AE52C9C}"/>
              </a:ext>
            </a:extLst>
          </p:cNvPr>
          <p:cNvPicPr>
            <a:picLocks noChangeAspect="1"/>
          </p:cNvPicPr>
          <p:nvPr/>
        </p:nvPicPr>
        <p:blipFill>
          <a:blip r:embed="rId2"/>
          <a:stretch>
            <a:fillRect/>
          </a:stretch>
        </p:blipFill>
        <p:spPr>
          <a:xfrm>
            <a:off x="3035242" y="3085858"/>
            <a:ext cx="4456126" cy="3361413"/>
          </a:xfrm>
          <a:prstGeom prst="rect">
            <a:avLst/>
          </a:prstGeom>
        </p:spPr>
      </p:pic>
      <p:pic>
        <p:nvPicPr>
          <p:cNvPr id="6" name="Picture 5">
            <a:extLst>
              <a:ext uri="{FF2B5EF4-FFF2-40B4-BE49-F238E27FC236}">
                <a16:creationId xmlns:a16="http://schemas.microsoft.com/office/drawing/2014/main" id="{D8D224CF-E799-4278-BCE0-51D79EBC68DC}"/>
              </a:ext>
            </a:extLst>
          </p:cNvPr>
          <p:cNvPicPr>
            <a:picLocks noChangeAspect="1"/>
          </p:cNvPicPr>
          <p:nvPr/>
        </p:nvPicPr>
        <p:blipFill>
          <a:blip r:embed="rId3"/>
          <a:stretch>
            <a:fillRect/>
          </a:stretch>
        </p:blipFill>
        <p:spPr>
          <a:xfrm>
            <a:off x="8178687" y="4130041"/>
            <a:ext cx="2537460" cy="822960"/>
          </a:xfrm>
          <a:prstGeom prst="rect">
            <a:avLst/>
          </a:prstGeom>
        </p:spPr>
      </p:pic>
    </p:spTree>
    <p:extLst>
      <p:ext uri="{BB962C8B-B14F-4D97-AF65-F5344CB8AC3E}">
        <p14:creationId xmlns:p14="http://schemas.microsoft.com/office/powerpoint/2010/main" val="3945301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EBEFE-B4B1-4235-A496-2080312C9CE2}"/>
              </a:ext>
            </a:extLst>
          </p:cNvPr>
          <p:cNvSpPr>
            <a:spLocks noGrp="1"/>
          </p:cNvSpPr>
          <p:nvPr>
            <p:ph type="title"/>
          </p:nvPr>
        </p:nvSpPr>
        <p:spPr/>
        <p:txBody>
          <a:bodyPr/>
          <a:lstStyle/>
          <a:p>
            <a:r>
              <a:rPr lang="en-IN" dirty="0"/>
              <a:t>Neural Network</a:t>
            </a:r>
          </a:p>
        </p:txBody>
      </p:sp>
      <p:pic>
        <p:nvPicPr>
          <p:cNvPr id="4" name="Picture 3">
            <a:extLst>
              <a:ext uri="{FF2B5EF4-FFF2-40B4-BE49-F238E27FC236}">
                <a16:creationId xmlns:a16="http://schemas.microsoft.com/office/drawing/2014/main" id="{79BE4AE0-7594-4629-97D1-3444A307F999}"/>
              </a:ext>
            </a:extLst>
          </p:cNvPr>
          <p:cNvPicPr>
            <a:picLocks noChangeAspect="1"/>
          </p:cNvPicPr>
          <p:nvPr/>
        </p:nvPicPr>
        <p:blipFill>
          <a:blip r:embed="rId2"/>
          <a:stretch>
            <a:fillRect/>
          </a:stretch>
        </p:blipFill>
        <p:spPr>
          <a:xfrm>
            <a:off x="4261651" y="1555348"/>
            <a:ext cx="4345454" cy="2781872"/>
          </a:xfrm>
          <a:prstGeom prst="rect">
            <a:avLst/>
          </a:prstGeom>
        </p:spPr>
      </p:pic>
      <p:pic>
        <p:nvPicPr>
          <p:cNvPr id="5" name="Picture 4">
            <a:extLst>
              <a:ext uri="{FF2B5EF4-FFF2-40B4-BE49-F238E27FC236}">
                <a16:creationId xmlns:a16="http://schemas.microsoft.com/office/drawing/2014/main" id="{4D380F9A-12AC-41A9-A0D7-115844EF4E15}"/>
              </a:ext>
            </a:extLst>
          </p:cNvPr>
          <p:cNvPicPr>
            <a:picLocks noChangeAspect="1"/>
          </p:cNvPicPr>
          <p:nvPr/>
        </p:nvPicPr>
        <p:blipFill>
          <a:blip r:embed="rId3"/>
          <a:stretch>
            <a:fillRect/>
          </a:stretch>
        </p:blipFill>
        <p:spPr>
          <a:xfrm>
            <a:off x="4086312" y="4649948"/>
            <a:ext cx="5143500" cy="1752600"/>
          </a:xfrm>
          <a:prstGeom prst="rect">
            <a:avLst/>
          </a:prstGeom>
        </p:spPr>
      </p:pic>
    </p:spTree>
    <p:extLst>
      <p:ext uri="{BB962C8B-B14F-4D97-AF65-F5344CB8AC3E}">
        <p14:creationId xmlns:p14="http://schemas.microsoft.com/office/powerpoint/2010/main" val="243016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0228C-A6D8-4D4F-A9F0-8417C12B773E}"/>
              </a:ext>
            </a:extLst>
          </p:cNvPr>
          <p:cNvSpPr>
            <a:spLocks noGrp="1"/>
          </p:cNvSpPr>
          <p:nvPr>
            <p:ph type="title"/>
          </p:nvPr>
        </p:nvSpPr>
        <p:spPr/>
        <p:txBody>
          <a:bodyPr/>
          <a:lstStyle/>
          <a:p>
            <a:r>
              <a:rPr lang="en-IN" dirty="0"/>
              <a:t>Neural Network in </a:t>
            </a:r>
            <a:r>
              <a:rPr lang="en-IN" dirty="0" err="1"/>
              <a:t>Matlab</a:t>
            </a:r>
            <a:endParaRPr lang="en-IN" dirty="0"/>
          </a:p>
        </p:txBody>
      </p:sp>
      <p:pic>
        <p:nvPicPr>
          <p:cNvPr id="4" name="Picture 3">
            <a:extLst>
              <a:ext uri="{FF2B5EF4-FFF2-40B4-BE49-F238E27FC236}">
                <a16:creationId xmlns:a16="http://schemas.microsoft.com/office/drawing/2014/main" id="{AAFD8FED-08A0-4CCD-90BD-F8EEC34012DC}"/>
              </a:ext>
            </a:extLst>
          </p:cNvPr>
          <p:cNvPicPr>
            <a:picLocks noChangeAspect="1"/>
          </p:cNvPicPr>
          <p:nvPr/>
        </p:nvPicPr>
        <p:blipFill>
          <a:blip r:embed="rId2"/>
          <a:stretch>
            <a:fillRect/>
          </a:stretch>
        </p:blipFill>
        <p:spPr>
          <a:xfrm>
            <a:off x="3323176" y="1365133"/>
            <a:ext cx="6483223" cy="1881406"/>
          </a:xfrm>
          <a:prstGeom prst="rect">
            <a:avLst/>
          </a:prstGeom>
        </p:spPr>
      </p:pic>
      <p:pic>
        <p:nvPicPr>
          <p:cNvPr id="5" name="Picture 4">
            <a:extLst>
              <a:ext uri="{FF2B5EF4-FFF2-40B4-BE49-F238E27FC236}">
                <a16:creationId xmlns:a16="http://schemas.microsoft.com/office/drawing/2014/main" id="{3D25BD56-73F5-47C7-BE03-E0E9BE25A97A}"/>
              </a:ext>
            </a:extLst>
          </p:cNvPr>
          <p:cNvPicPr>
            <a:picLocks noChangeAspect="1"/>
          </p:cNvPicPr>
          <p:nvPr/>
        </p:nvPicPr>
        <p:blipFill>
          <a:blip r:embed="rId3"/>
          <a:stretch>
            <a:fillRect/>
          </a:stretch>
        </p:blipFill>
        <p:spPr>
          <a:xfrm>
            <a:off x="3923994" y="3429000"/>
            <a:ext cx="4981575" cy="1057275"/>
          </a:xfrm>
          <a:prstGeom prst="rect">
            <a:avLst/>
          </a:prstGeom>
        </p:spPr>
      </p:pic>
      <p:pic>
        <p:nvPicPr>
          <p:cNvPr id="6" name="Picture 5">
            <a:extLst>
              <a:ext uri="{FF2B5EF4-FFF2-40B4-BE49-F238E27FC236}">
                <a16:creationId xmlns:a16="http://schemas.microsoft.com/office/drawing/2014/main" id="{AD64AD22-6BA5-4066-BF51-B5FB2BAAAF01}"/>
              </a:ext>
            </a:extLst>
          </p:cNvPr>
          <p:cNvPicPr>
            <a:picLocks noChangeAspect="1"/>
          </p:cNvPicPr>
          <p:nvPr/>
        </p:nvPicPr>
        <p:blipFill>
          <a:blip r:embed="rId4"/>
          <a:stretch>
            <a:fillRect/>
          </a:stretch>
        </p:blipFill>
        <p:spPr>
          <a:xfrm>
            <a:off x="3863917" y="4805140"/>
            <a:ext cx="4933950" cy="1428750"/>
          </a:xfrm>
          <a:prstGeom prst="rect">
            <a:avLst/>
          </a:prstGeom>
        </p:spPr>
      </p:pic>
    </p:spTree>
    <p:extLst>
      <p:ext uri="{BB962C8B-B14F-4D97-AF65-F5344CB8AC3E}">
        <p14:creationId xmlns:p14="http://schemas.microsoft.com/office/powerpoint/2010/main" val="1203072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3D1B6-DF6F-4A0F-A51E-C15F80EDEFF5}"/>
              </a:ext>
            </a:extLst>
          </p:cNvPr>
          <p:cNvSpPr>
            <a:spLocks noGrp="1"/>
          </p:cNvSpPr>
          <p:nvPr>
            <p:ph type="title"/>
          </p:nvPr>
        </p:nvSpPr>
        <p:spPr/>
        <p:txBody>
          <a:bodyPr/>
          <a:lstStyle/>
          <a:p>
            <a:r>
              <a:rPr lang="en-IN" dirty="0"/>
              <a:t>Neural Network in </a:t>
            </a:r>
            <a:r>
              <a:rPr lang="en-IN" dirty="0" err="1"/>
              <a:t>Matlab</a:t>
            </a:r>
            <a:endParaRPr lang="en-IN" dirty="0"/>
          </a:p>
        </p:txBody>
      </p:sp>
      <p:pic>
        <p:nvPicPr>
          <p:cNvPr id="5" name="Picture 4">
            <a:extLst>
              <a:ext uri="{FF2B5EF4-FFF2-40B4-BE49-F238E27FC236}">
                <a16:creationId xmlns:a16="http://schemas.microsoft.com/office/drawing/2014/main" id="{66669D7B-5224-4451-B5CD-9D65A9701A84}"/>
              </a:ext>
            </a:extLst>
          </p:cNvPr>
          <p:cNvPicPr>
            <a:picLocks noChangeAspect="1"/>
          </p:cNvPicPr>
          <p:nvPr/>
        </p:nvPicPr>
        <p:blipFill>
          <a:blip r:embed="rId2"/>
          <a:stretch>
            <a:fillRect/>
          </a:stretch>
        </p:blipFill>
        <p:spPr>
          <a:xfrm>
            <a:off x="1238465" y="1345106"/>
            <a:ext cx="3224478" cy="2765151"/>
          </a:xfrm>
          <a:prstGeom prst="rect">
            <a:avLst/>
          </a:prstGeom>
        </p:spPr>
      </p:pic>
      <p:pic>
        <p:nvPicPr>
          <p:cNvPr id="19" name="Picture 18">
            <a:extLst>
              <a:ext uri="{FF2B5EF4-FFF2-40B4-BE49-F238E27FC236}">
                <a16:creationId xmlns:a16="http://schemas.microsoft.com/office/drawing/2014/main" id="{AC3AC2B3-257B-40EE-B371-75281DEA5792}"/>
              </a:ext>
            </a:extLst>
          </p:cNvPr>
          <p:cNvPicPr>
            <a:picLocks noChangeAspect="1"/>
          </p:cNvPicPr>
          <p:nvPr/>
        </p:nvPicPr>
        <p:blipFill>
          <a:blip r:embed="rId3"/>
          <a:stretch>
            <a:fillRect/>
          </a:stretch>
        </p:blipFill>
        <p:spPr>
          <a:xfrm>
            <a:off x="4935296" y="1345106"/>
            <a:ext cx="3268325" cy="2765151"/>
          </a:xfrm>
          <a:prstGeom prst="rect">
            <a:avLst/>
          </a:prstGeom>
        </p:spPr>
      </p:pic>
      <p:pic>
        <p:nvPicPr>
          <p:cNvPr id="21" name="Picture 20">
            <a:extLst>
              <a:ext uri="{FF2B5EF4-FFF2-40B4-BE49-F238E27FC236}">
                <a16:creationId xmlns:a16="http://schemas.microsoft.com/office/drawing/2014/main" id="{E9FFD8E9-945C-44B3-AE29-A1EE1B067636}"/>
              </a:ext>
            </a:extLst>
          </p:cNvPr>
          <p:cNvPicPr>
            <a:picLocks noChangeAspect="1"/>
          </p:cNvPicPr>
          <p:nvPr/>
        </p:nvPicPr>
        <p:blipFill>
          <a:blip r:embed="rId4"/>
          <a:stretch>
            <a:fillRect/>
          </a:stretch>
        </p:blipFill>
        <p:spPr>
          <a:xfrm>
            <a:off x="4096239" y="4655644"/>
            <a:ext cx="5173980" cy="1714500"/>
          </a:xfrm>
          <a:prstGeom prst="rect">
            <a:avLst/>
          </a:prstGeom>
        </p:spPr>
      </p:pic>
      <p:pic>
        <p:nvPicPr>
          <p:cNvPr id="23" name="Picture 22">
            <a:extLst>
              <a:ext uri="{FF2B5EF4-FFF2-40B4-BE49-F238E27FC236}">
                <a16:creationId xmlns:a16="http://schemas.microsoft.com/office/drawing/2014/main" id="{DD516457-8D32-4ACB-A68A-809EA74CD4FE}"/>
              </a:ext>
            </a:extLst>
          </p:cNvPr>
          <p:cNvPicPr>
            <a:picLocks noChangeAspect="1"/>
          </p:cNvPicPr>
          <p:nvPr/>
        </p:nvPicPr>
        <p:blipFill>
          <a:blip r:embed="rId5"/>
          <a:stretch>
            <a:fillRect/>
          </a:stretch>
        </p:blipFill>
        <p:spPr>
          <a:xfrm>
            <a:off x="8923390" y="1345106"/>
            <a:ext cx="3268325" cy="2829435"/>
          </a:xfrm>
          <a:prstGeom prst="rect">
            <a:avLst/>
          </a:prstGeom>
        </p:spPr>
      </p:pic>
    </p:spTree>
    <p:extLst>
      <p:ext uri="{BB962C8B-B14F-4D97-AF65-F5344CB8AC3E}">
        <p14:creationId xmlns:p14="http://schemas.microsoft.com/office/powerpoint/2010/main" val="797519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068FB-C04D-4DFB-8D90-A4DCA4153F67}"/>
              </a:ext>
            </a:extLst>
          </p:cNvPr>
          <p:cNvSpPr>
            <a:spLocks noGrp="1"/>
          </p:cNvSpPr>
          <p:nvPr>
            <p:ph type="title"/>
          </p:nvPr>
        </p:nvSpPr>
        <p:spPr/>
        <p:txBody>
          <a:bodyPr/>
          <a:lstStyle/>
          <a:p>
            <a:r>
              <a:rPr lang="en-IN" dirty="0"/>
              <a:t>Evolutionary Neural Networks</a:t>
            </a:r>
          </a:p>
        </p:txBody>
      </p:sp>
      <p:sp>
        <p:nvSpPr>
          <p:cNvPr id="3" name="Content Placeholder 2">
            <a:extLst>
              <a:ext uri="{FF2B5EF4-FFF2-40B4-BE49-F238E27FC236}">
                <a16:creationId xmlns:a16="http://schemas.microsoft.com/office/drawing/2014/main" id="{7549B8FB-5C1A-475E-BC68-09539836EE8D}"/>
              </a:ext>
            </a:extLst>
          </p:cNvPr>
          <p:cNvSpPr>
            <a:spLocks noGrp="1"/>
          </p:cNvSpPr>
          <p:nvPr>
            <p:ph idx="1"/>
          </p:nvPr>
        </p:nvSpPr>
        <p:spPr>
          <a:xfrm>
            <a:off x="1800647" y="1420535"/>
            <a:ext cx="8915400" cy="3777622"/>
          </a:xfrm>
        </p:spPr>
        <p:txBody>
          <a:bodyPr/>
          <a:lstStyle/>
          <a:p>
            <a:r>
              <a:rPr lang="en-US" dirty="0"/>
              <a:t>We can tune four parameters:</a:t>
            </a:r>
          </a:p>
          <a:p>
            <a:pPr>
              <a:buAutoNum type="arabicParenR"/>
            </a:pPr>
            <a:r>
              <a:rPr lang="en-US" dirty="0"/>
              <a:t>Number of layers (or the network depth) and neurons</a:t>
            </a:r>
          </a:p>
          <a:p>
            <a:pPr>
              <a:buAutoNum type="arabicParenR"/>
            </a:pPr>
            <a:r>
              <a:rPr lang="en-US" dirty="0"/>
              <a:t>Connections in between layers*</a:t>
            </a:r>
          </a:p>
          <a:p>
            <a:pPr>
              <a:buAutoNum type="arabicParenR"/>
            </a:pPr>
            <a:r>
              <a:rPr lang="en-US" dirty="0"/>
              <a:t>Dense layer activation function</a:t>
            </a:r>
          </a:p>
          <a:p>
            <a:pPr>
              <a:buAutoNum type="arabicParenR"/>
            </a:pPr>
            <a:r>
              <a:rPr lang="en-US" dirty="0"/>
              <a:t>Network optimizer</a:t>
            </a:r>
          </a:p>
          <a:p>
            <a:endParaRPr lang="en-US" dirty="0"/>
          </a:p>
          <a:p>
            <a:r>
              <a:rPr lang="en-US" dirty="0"/>
              <a:t>Finding Initial Number of Layers and neurons has a separate algorithm</a:t>
            </a:r>
          </a:p>
          <a:p>
            <a:endParaRPr lang="en-IN" dirty="0"/>
          </a:p>
        </p:txBody>
      </p:sp>
    </p:spTree>
    <p:extLst>
      <p:ext uri="{BB962C8B-B14F-4D97-AF65-F5344CB8AC3E}">
        <p14:creationId xmlns:p14="http://schemas.microsoft.com/office/powerpoint/2010/main" val="3329095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444B6-96D9-4D7F-81A3-BE833C8D1927}"/>
              </a:ext>
            </a:extLst>
          </p:cNvPr>
          <p:cNvSpPr>
            <a:spLocks noGrp="1"/>
          </p:cNvSpPr>
          <p:nvPr>
            <p:ph type="title"/>
          </p:nvPr>
        </p:nvSpPr>
        <p:spPr>
          <a:xfrm>
            <a:off x="1955362" y="4818606"/>
            <a:ext cx="1660293" cy="760073"/>
          </a:xfrm>
        </p:spPr>
        <p:txBody>
          <a:bodyPr/>
          <a:lstStyle/>
          <a:p>
            <a:r>
              <a:rPr lang="en-IN" dirty="0"/>
              <a:t>Breed</a:t>
            </a:r>
          </a:p>
        </p:txBody>
      </p:sp>
      <p:pic>
        <p:nvPicPr>
          <p:cNvPr id="4" name="Content Placeholder 3">
            <a:extLst>
              <a:ext uri="{FF2B5EF4-FFF2-40B4-BE49-F238E27FC236}">
                <a16:creationId xmlns:a16="http://schemas.microsoft.com/office/drawing/2014/main" id="{38B056D3-6052-48DF-AB7A-C9F8398A841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115109" y="411279"/>
            <a:ext cx="4524570" cy="3778250"/>
          </a:xfrm>
          <a:prstGeom prst="rect">
            <a:avLst/>
          </a:prstGeom>
        </p:spPr>
      </p:pic>
      <p:sp>
        <p:nvSpPr>
          <p:cNvPr id="5" name="Title 1">
            <a:extLst>
              <a:ext uri="{FF2B5EF4-FFF2-40B4-BE49-F238E27FC236}">
                <a16:creationId xmlns:a16="http://schemas.microsoft.com/office/drawing/2014/main" id="{A4904629-8A6F-4BE8-9BA3-D0F07968018D}"/>
              </a:ext>
            </a:extLst>
          </p:cNvPr>
          <p:cNvSpPr txBox="1">
            <a:spLocks/>
          </p:cNvSpPr>
          <p:nvPr/>
        </p:nvSpPr>
        <p:spPr>
          <a:xfrm>
            <a:off x="5723417" y="4818606"/>
            <a:ext cx="1660293" cy="760073"/>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Mutate</a:t>
            </a:r>
          </a:p>
        </p:txBody>
      </p:sp>
      <p:sp>
        <p:nvSpPr>
          <p:cNvPr id="6" name="Title 1">
            <a:extLst>
              <a:ext uri="{FF2B5EF4-FFF2-40B4-BE49-F238E27FC236}">
                <a16:creationId xmlns:a16="http://schemas.microsoft.com/office/drawing/2014/main" id="{66B56834-326A-4920-9919-0746498FC222}"/>
              </a:ext>
            </a:extLst>
          </p:cNvPr>
          <p:cNvSpPr txBox="1">
            <a:spLocks/>
          </p:cNvSpPr>
          <p:nvPr/>
        </p:nvSpPr>
        <p:spPr>
          <a:xfrm>
            <a:off x="9491472" y="4818606"/>
            <a:ext cx="1660293" cy="76007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Evolve</a:t>
            </a:r>
          </a:p>
        </p:txBody>
      </p:sp>
      <p:pic>
        <p:nvPicPr>
          <p:cNvPr id="7" name="Picture 6">
            <a:extLst>
              <a:ext uri="{FF2B5EF4-FFF2-40B4-BE49-F238E27FC236}">
                <a16:creationId xmlns:a16="http://schemas.microsoft.com/office/drawing/2014/main" id="{E6DE9F10-A3B5-4DF8-AE61-421102140056}"/>
              </a:ext>
            </a:extLst>
          </p:cNvPr>
          <p:cNvPicPr>
            <a:picLocks noChangeAspect="1"/>
          </p:cNvPicPr>
          <p:nvPr/>
        </p:nvPicPr>
        <p:blipFill>
          <a:blip r:embed="rId3"/>
          <a:stretch>
            <a:fillRect/>
          </a:stretch>
        </p:blipFill>
        <p:spPr>
          <a:xfrm>
            <a:off x="2785508" y="5618046"/>
            <a:ext cx="3790950" cy="828675"/>
          </a:xfrm>
          <a:prstGeom prst="rect">
            <a:avLst/>
          </a:prstGeom>
        </p:spPr>
      </p:pic>
      <p:pic>
        <p:nvPicPr>
          <p:cNvPr id="8" name="Picture 7">
            <a:extLst>
              <a:ext uri="{FF2B5EF4-FFF2-40B4-BE49-F238E27FC236}">
                <a16:creationId xmlns:a16="http://schemas.microsoft.com/office/drawing/2014/main" id="{D2B52EA1-0308-43BD-963D-11A29BC6E11D}"/>
              </a:ext>
            </a:extLst>
          </p:cNvPr>
          <p:cNvPicPr>
            <a:picLocks noChangeAspect="1"/>
          </p:cNvPicPr>
          <p:nvPr/>
        </p:nvPicPr>
        <p:blipFill>
          <a:blip r:embed="rId4"/>
          <a:stretch>
            <a:fillRect/>
          </a:stretch>
        </p:blipFill>
        <p:spPr>
          <a:xfrm>
            <a:off x="7343526" y="5543113"/>
            <a:ext cx="2743200" cy="942975"/>
          </a:xfrm>
          <a:prstGeom prst="rect">
            <a:avLst/>
          </a:prstGeom>
        </p:spPr>
      </p:pic>
    </p:spTree>
    <p:extLst>
      <p:ext uri="{BB962C8B-B14F-4D97-AF65-F5344CB8AC3E}">
        <p14:creationId xmlns:p14="http://schemas.microsoft.com/office/powerpoint/2010/main" val="2010109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5BB6-2EB1-4531-9699-93F7FA443136}"/>
              </a:ext>
            </a:extLst>
          </p:cNvPr>
          <p:cNvSpPr>
            <a:spLocks noGrp="1"/>
          </p:cNvSpPr>
          <p:nvPr>
            <p:ph type="title"/>
          </p:nvPr>
        </p:nvSpPr>
        <p:spPr/>
        <p:txBody>
          <a:bodyPr/>
          <a:lstStyle/>
          <a:p>
            <a:r>
              <a:rPr lang="en-IN" dirty="0"/>
              <a:t>Implementation</a:t>
            </a:r>
          </a:p>
        </p:txBody>
      </p:sp>
      <p:pic>
        <p:nvPicPr>
          <p:cNvPr id="4" name="Picture 3">
            <a:extLst>
              <a:ext uri="{FF2B5EF4-FFF2-40B4-BE49-F238E27FC236}">
                <a16:creationId xmlns:a16="http://schemas.microsoft.com/office/drawing/2014/main" id="{0C23E91D-20CA-431F-986A-A9E64C507B73}"/>
              </a:ext>
            </a:extLst>
          </p:cNvPr>
          <p:cNvPicPr>
            <a:picLocks noChangeAspect="1"/>
          </p:cNvPicPr>
          <p:nvPr/>
        </p:nvPicPr>
        <p:blipFill>
          <a:blip r:embed="rId2"/>
          <a:stretch>
            <a:fillRect/>
          </a:stretch>
        </p:blipFill>
        <p:spPr>
          <a:xfrm>
            <a:off x="906105" y="1482669"/>
            <a:ext cx="6282627" cy="2154308"/>
          </a:xfrm>
          <a:prstGeom prst="rect">
            <a:avLst/>
          </a:prstGeom>
        </p:spPr>
      </p:pic>
      <p:pic>
        <p:nvPicPr>
          <p:cNvPr id="6" name="Picture 5">
            <a:extLst>
              <a:ext uri="{FF2B5EF4-FFF2-40B4-BE49-F238E27FC236}">
                <a16:creationId xmlns:a16="http://schemas.microsoft.com/office/drawing/2014/main" id="{4DF29F14-5B4F-4D41-A0F0-C773CE83308E}"/>
              </a:ext>
            </a:extLst>
          </p:cNvPr>
          <p:cNvPicPr>
            <a:picLocks noChangeAspect="1"/>
          </p:cNvPicPr>
          <p:nvPr/>
        </p:nvPicPr>
        <p:blipFill>
          <a:blip r:embed="rId3"/>
          <a:stretch>
            <a:fillRect/>
          </a:stretch>
        </p:blipFill>
        <p:spPr>
          <a:xfrm>
            <a:off x="7297294" y="2307671"/>
            <a:ext cx="3921937" cy="4253218"/>
          </a:xfrm>
          <a:prstGeom prst="rect">
            <a:avLst/>
          </a:prstGeom>
        </p:spPr>
      </p:pic>
    </p:spTree>
    <p:extLst>
      <p:ext uri="{BB962C8B-B14F-4D97-AF65-F5344CB8AC3E}">
        <p14:creationId xmlns:p14="http://schemas.microsoft.com/office/powerpoint/2010/main" val="37812447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58</TotalTime>
  <Words>415</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Fashion retail forecasting by neural networks</vt:lpstr>
      <vt:lpstr>Introduction</vt:lpstr>
      <vt:lpstr>Data taken</vt:lpstr>
      <vt:lpstr>Neural Network</vt:lpstr>
      <vt:lpstr>Neural Network in Matlab</vt:lpstr>
      <vt:lpstr>Neural Network in Matlab</vt:lpstr>
      <vt:lpstr>Evolutionary Neural Networks</vt:lpstr>
      <vt:lpstr>Breed</vt:lpstr>
      <vt:lpstr>Implementation</vt:lpstr>
      <vt:lpstr>Results</vt:lpstr>
      <vt:lpstr>Comparison</vt:lpstr>
      <vt:lpstr>Conclusion</vt:lpstr>
      <vt:lpstr>Thank You   N Sai Abhishek Siddhartha S Gagan Aditya Reddy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Fashion retail forecasting by neural networks</dc:title>
  <dc:creator>Siddhartha N S A</dc:creator>
  <cp:lastModifiedBy>Siddhartha N S A</cp:lastModifiedBy>
  <cp:revision>13</cp:revision>
  <dcterms:created xsi:type="dcterms:W3CDTF">2019-04-28T18:48:39Z</dcterms:created>
  <dcterms:modified xsi:type="dcterms:W3CDTF">2019-04-28T19:47:51Z</dcterms:modified>
</cp:coreProperties>
</file>