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9"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B61BEF0D-F0BB-DE4B-95CE-6DB70DBA9567}" type="datetimeFigureOut">
              <a:rPr lang="en-US" dirty="0"/>
            </a:fld>
            <a:endParaRPr lang="en-US" dirty="0"/>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dirty="0"/>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9031" y="2062461"/>
            <a:ext cx="7916614" cy="1156445"/>
          </a:xfrm>
        </p:spPr>
        <p:txBody>
          <a:bodyPr/>
          <a:lstStyle/>
          <a:p>
            <a:br>
              <a:rPr lang="en-US" sz="3200" b="1" u="sng" dirty="0">
                <a:solidFill>
                  <a:srgbClr val="FF0000"/>
                </a:solidFill>
                <a:ea typeface="+mj-lt"/>
                <a:cs typeface="+mj-lt"/>
              </a:rPr>
            </a:br>
            <a:br>
              <a:rPr lang="en-US" sz="3200" b="1" u="sng" dirty="0">
                <a:ea typeface="+mj-lt"/>
                <a:cs typeface="+mj-lt"/>
              </a:rPr>
            </a:br>
            <a:br>
              <a:rPr lang="en-US" sz="3200" b="1" u="sng" dirty="0">
                <a:ea typeface="+mj-lt"/>
                <a:cs typeface="+mj-lt"/>
              </a:rPr>
            </a:br>
            <a:r>
              <a:rPr lang="en-US" sz="3200" b="1" u="sng" dirty="0">
                <a:solidFill>
                  <a:srgbClr val="FF0000"/>
                </a:solidFill>
                <a:ea typeface="+mj-lt"/>
                <a:cs typeface="+mj-lt"/>
              </a:rPr>
              <a:t>Seoul Bike Sharing Demand Prediction</a:t>
            </a:r>
            <a:r>
              <a:rPr lang="en-US" sz="3200" b="1" dirty="0">
                <a:solidFill>
                  <a:srgbClr val="FF0000"/>
                </a:solidFill>
                <a:ea typeface="+mj-lt"/>
                <a:cs typeface="+mj-lt"/>
              </a:rPr>
              <a:t> </a:t>
            </a:r>
            <a:endParaRPr lang="en-US" sz="3200" b="1" dirty="0">
              <a:ea typeface="+mj-lt"/>
              <a:cs typeface="+mj-lt"/>
            </a:endParaRPr>
          </a:p>
          <a:p>
            <a:pPr algn="l"/>
            <a:r>
              <a:rPr lang="en-US" sz="3200" dirty="0"/>
              <a:t>             </a:t>
            </a:r>
            <a:r>
              <a:rPr lang="en-US" sz="3200" b="1" u="sng" dirty="0">
                <a:solidFill>
                  <a:srgbClr val="FF0000"/>
                </a:solidFill>
              </a:rPr>
              <a:t>Using Linear Regression</a:t>
            </a:r>
            <a:endParaRPr lang="en-US" sz="3200" b="1" u="sng" dirty="0">
              <a:solidFill>
                <a:srgbClr val="FF0000"/>
              </a:solidFill>
            </a:endParaRPr>
          </a:p>
        </p:txBody>
      </p:sp>
      <p:sp>
        <p:nvSpPr>
          <p:cNvPr id="3" name="Subtitle 2"/>
          <p:cNvSpPr>
            <a:spLocks noGrp="1"/>
          </p:cNvSpPr>
          <p:nvPr>
            <p:ph type="subTitle" idx="1"/>
          </p:nvPr>
        </p:nvSpPr>
        <p:spPr>
          <a:xfrm>
            <a:off x="1438910" y="3701415"/>
            <a:ext cx="8513445" cy="2496820"/>
          </a:xfrm>
        </p:spPr>
        <p:txBody>
          <a:bodyPr>
            <a:normAutofit/>
          </a:bodyPr>
          <a:lstStyle/>
          <a:p>
            <a:pPr algn="l"/>
            <a:r>
              <a:rPr lang="en-US" sz="2400" dirty="0">
                <a:solidFill>
                  <a:srgbClr val="FF0000"/>
                </a:solidFill>
              </a:rPr>
              <a:t>Project Supervisor</a:t>
            </a:r>
            <a:r>
              <a:rPr lang="en-US" sz="2400" dirty="0">
                <a:solidFill>
                  <a:schemeClr val="accent4"/>
                </a:solidFill>
              </a:rPr>
              <a:t>        :  Dr.A.C.Shantha sheela, M.E.,Ph.D.</a:t>
            </a:r>
            <a:endParaRPr lang="en-US" sz="2400" dirty="0">
              <a:solidFill>
                <a:srgbClr val="00B050"/>
              </a:solidFill>
            </a:endParaRPr>
          </a:p>
          <a:p>
            <a:pPr algn="l"/>
            <a:endParaRPr lang="en-US" sz="2400" dirty="0">
              <a:solidFill>
                <a:srgbClr val="E76618"/>
              </a:solidFill>
            </a:endParaRPr>
          </a:p>
          <a:p>
            <a:pPr algn="l"/>
            <a:r>
              <a:rPr lang="en-US" sz="2400" dirty="0">
                <a:solidFill>
                  <a:srgbClr val="FF0000"/>
                </a:solidFill>
              </a:rPr>
              <a:t>Name of the Student</a:t>
            </a:r>
            <a:r>
              <a:rPr lang="en-US" sz="2400" dirty="0">
                <a:solidFill>
                  <a:schemeClr val="accent4"/>
                </a:solidFill>
              </a:rPr>
              <a:t>    :  Sravya Namburu</a:t>
            </a:r>
            <a:endParaRPr lang="en-US" sz="2400" dirty="0">
              <a:solidFill>
                <a:srgbClr val="00B050"/>
              </a:solidFill>
            </a:endParaRPr>
          </a:p>
          <a:p>
            <a:pPr algn="l"/>
            <a:r>
              <a:rPr lang="en-US" sz="2400" dirty="0">
                <a:solidFill>
                  <a:srgbClr val="FF0000"/>
                </a:solidFill>
              </a:rPr>
              <a:t>Register Number</a:t>
            </a:r>
            <a:r>
              <a:rPr lang="en-US" sz="2400" dirty="0">
                <a:solidFill>
                  <a:schemeClr val="accent4"/>
                </a:solidFill>
              </a:rPr>
              <a:t>          : </a:t>
            </a:r>
            <a:r>
              <a:rPr lang="en-US" sz="2400" dirty="0">
                <a:solidFill>
                  <a:schemeClr val="tx1"/>
                </a:solidFill>
              </a:rPr>
              <a:t> 39110962</a:t>
            </a:r>
            <a:endParaRPr lang="en-US" sz="2400" dirty="0">
              <a:solidFill>
                <a:schemeClr val="tx1"/>
              </a:solidFill>
            </a:endParaRPr>
          </a:p>
        </p:txBody>
      </p:sp>
      <p:pic>
        <p:nvPicPr>
          <p:cNvPr id="6" name="Picture 6"/>
          <p:cNvPicPr>
            <a:picLocks noChangeAspect="1"/>
          </p:cNvPicPr>
          <p:nvPr/>
        </p:nvPicPr>
        <p:blipFill>
          <a:blip r:embed="rId1"/>
          <a:stretch>
            <a:fillRect/>
          </a:stretch>
        </p:blipFill>
        <p:spPr>
          <a:xfrm>
            <a:off x="7332864" y="4565904"/>
            <a:ext cx="2930105" cy="1807822"/>
          </a:xfrm>
          <a:prstGeom prst="ellipse">
            <a:avLst/>
          </a:prstGeom>
          <a:ln>
            <a:noFill/>
          </a:ln>
          <a:effectLst>
            <a:softEdge rad="112500"/>
          </a:effectLst>
        </p:spPr>
      </p:pic>
      <p:pic>
        <p:nvPicPr>
          <p:cNvPr id="5" name="Picture 6"/>
          <p:cNvPicPr>
            <a:picLocks noChangeAspect="1"/>
          </p:cNvPicPr>
          <p:nvPr/>
        </p:nvPicPr>
        <p:blipFill>
          <a:blip r:embed="rId2"/>
          <a:stretch>
            <a:fillRect/>
          </a:stretch>
        </p:blipFill>
        <p:spPr>
          <a:xfrm>
            <a:off x="1833283" y="507686"/>
            <a:ext cx="7371229" cy="14275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221" y="178279"/>
            <a:ext cx="8596668" cy="774461"/>
          </a:xfrm>
        </p:spPr>
        <p:txBody>
          <a:bodyPr/>
          <a:lstStyle/>
          <a:p>
            <a:r>
              <a:rPr lang="en-US" u="sng">
                <a:solidFill>
                  <a:srgbClr val="C00000"/>
                </a:solidFill>
              </a:rPr>
              <a:t>System Implementation</a:t>
            </a:r>
            <a:endParaRPr lang="en-US" u="sng">
              <a:solidFill>
                <a:srgbClr val="C00000"/>
              </a:solidFill>
            </a:endParaRPr>
          </a:p>
        </p:txBody>
      </p:sp>
      <p:sp>
        <p:nvSpPr>
          <p:cNvPr id="3" name="Content Placeholder 2"/>
          <p:cNvSpPr>
            <a:spLocks noGrp="1"/>
          </p:cNvSpPr>
          <p:nvPr>
            <p:ph idx="1"/>
          </p:nvPr>
        </p:nvSpPr>
        <p:spPr>
          <a:xfrm>
            <a:off x="749221" y="809118"/>
            <a:ext cx="8596668" cy="5390394"/>
          </a:xfrm>
        </p:spPr>
        <p:txBody>
          <a:bodyPr vert="horz" lIns="91440" tIns="45720" rIns="91440" bIns="45720" rtlCol="0" anchor="t">
            <a:noAutofit/>
          </a:bodyPr>
          <a:lstStyle/>
          <a:p>
            <a:r>
              <a:rPr lang="en-US" sz="2400"/>
              <a:t>Firstly </a:t>
            </a:r>
            <a:r>
              <a:rPr lang="en-US" sz="2400">
                <a:ea typeface="+mn-lt"/>
                <a:cs typeface="+mn-lt"/>
              </a:rPr>
              <a:t>we need to install Python in our system and set it up.</a:t>
            </a:r>
            <a:endParaRPr lang="en-US" sz="2400" dirty="0">
              <a:ea typeface="+mn-lt"/>
              <a:cs typeface="+mn-lt"/>
            </a:endParaRPr>
          </a:p>
          <a:p>
            <a:r>
              <a:rPr lang="en-US" sz="2400">
                <a:ea typeface="+mn-lt"/>
                <a:cs typeface="+mn-lt"/>
              </a:rPr>
              <a:t>Once done, we select our best algorithm(i.e., Multiple linear regression), proceeding  to experiment with fine-tuning our model to improve prediction accuracy. </a:t>
            </a:r>
            <a:endParaRPr lang="en-US" sz="2400"/>
          </a:p>
          <a:p>
            <a:r>
              <a:rPr lang="en-US" sz="2400">
                <a:ea typeface="+mn-lt"/>
                <a:cs typeface="+mn-lt"/>
              </a:rPr>
              <a:t>In the algorithm screening phase, we used all available independent variables as features. </a:t>
            </a:r>
            <a:endParaRPr lang="en-US" sz="2400" dirty="0">
              <a:ea typeface="+mn-lt"/>
              <a:cs typeface="+mn-lt"/>
            </a:endParaRPr>
          </a:p>
          <a:p>
            <a:r>
              <a:rPr lang="en-US" sz="2400" dirty="0">
                <a:ea typeface="+mn-lt"/>
                <a:cs typeface="+mn-lt"/>
              </a:rPr>
              <a:t>  </a:t>
            </a:r>
            <a:r>
              <a:rPr lang="en-US" sz="2400">
                <a:ea typeface="+mn-lt"/>
                <a:cs typeface="+mn-lt"/>
              </a:rPr>
              <a:t>After going through the dataset, convert the data-time attribute in proper format and we separate day, month, year, and hour into separate columns so that it is easy to perform operations on the data. </a:t>
            </a:r>
            <a:endParaRPr lang="en-US" sz="2400"/>
          </a:p>
          <a:p>
            <a:r>
              <a:rPr lang="en-US" sz="2400" dirty="0">
                <a:ea typeface="+mn-lt"/>
                <a:cs typeface="+mn-lt"/>
              </a:rPr>
              <a:t>  </a:t>
            </a:r>
            <a:r>
              <a:rPr lang="en-US" sz="2400">
                <a:ea typeface="+mn-lt"/>
                <a:cs typeface="+mn-lt"/>
              </a:rPr>
              <a:t>Divide temperature, humidity and wind speed variables into categories. Doing so we can get better accuracy in the model. </a:t>
            </a:r>
            <a:endParaRPr lang="en-US" sz="240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49684"/>
            <a:ext cx="9373045" cy="6008621"/>
          </a:xfrm>
        </p:spPr>
        <p:txBody>
          <a:bodyPr vert="horz" lIns="91440" tIns="45720" rIns="91440" bIns="45720" rtlCol="0" anchor="t">
            <a:noAutofit/>
          </a:bodyPr>
          <a:lstStyle/>
          <a:p>
            <a:pPr marL="0" indent="0">
              <a:buNone/>
            </a:pPr>
            <a:r>
              <a:rPr lang="en-US" sz="2400" b="1" u="sng">
                <a:solidFill>
                  <a:srgbClr val="C00000"/>
                </a:solidFill>
                <a:ea typeface="+mn-lt"/>
                <a:cs typeface="+mn-lt"/>
              </a:rPr>
              <a:t>HARDWARE AND SOFTWARE REQURIMENTS</a:t>
            </a:r>
            <a:endParaRPr lang="en-US" sz="2400" u="sng">
              <a:solidFill>
                <a:srgbClr val="C00000"/>
              </a:solidFill>
              <a:ea typeface="+mn-lt"/>
              <a:cs typeface="+mn-lt"/>
            </a:endParaRPr>
          </a:p>
          <a:p>
            <a:r>
              <a:rPr lang="en-US" sz="2400">
                <a:ea typeface="+mn-lt"/>
                <a:cs typeface="+mn-lt"/>
              </a:rPr>
              <a:t>programming language : Python 3.7.0 and above versions </a:t>
            </a:r>
            <a:endParaRPr lang="en-US" sz="2400">
              <a:ea typeface="+mn-lt"/>
              <a:cs typeface="+mn-lt"/>
            </a:endParaRPr>
          </a:p>
          <a:p>
            <a:r>
              <a:rPr lang="en-US" sz="2400">
                <a:ea typeface="+mn-lt"/>
                <a:cs typeface="+mn-lt"/>
              </a:rPr>
              <a:t>hardware requirements : CPU  </a:t>
            </a:r>
            <a:endParaRPr lang="en-US" sz="2400">
              <a:ea typeface="+mn-lt"/>
              <a:cs typeface="+mn-lt"/>
            </a:endParaRPr>
          </a:p>
          <a:p>
            <a:r>
              <a:rPr lang="en-US" sz="2400">
                <a:ea typeface="+mn-lt"/>
                <a:cs typeface="+mn-lt"/>
              </a:rPr>
              <a:t>software requirements :  Microsoft Windows10 </a:t>
            </a:r>
            <a:endParaRPr lang="en-US" sz="2400">
              <a:ea typeface="+mn-lt"/>
              <a:cs typeface="+mn-lt"/>
            </a:endParaRPr>
          </a:p>
          <a:p>
            <a:pPr marL="0" indent="0">
              <a:buNone/>
            </a:pPr>
            <a:endParaRPr lang="en-US" sz="2400" dirty="0">
              <a:ea typeface="+mn-lt"/>
              <a:cs typeface="+mn-lt"/>
            </a:endParaRPr>
          </a:p>
          <a:p>
            <a:r>
              <a:rPr lang="en-US" sz="2400">
                <a:ea typeface="+mn-lt"/>
                <a:cs typeface="+mn-lt"/>
              </a:rPr>
              <a:t>As we need to connect to internet for opening websites and gather information about the skills required for the jobs, we can also use other programming languages like C, C++, Java but its effective to use and also have predefined functions to use in the python language since the syntax for this programming language is simple to use and is more effective  comparatively.</a:t>
            </a:r>
            <a:endParaRPr lang="en-US" sz="2400" dirty="0">
              <a:ea typeface="+mn-lt"/>
              <a:cs typeface="+mn-lt"/>
            </a:endParaRPr>
          </a:p>
          <a:p>
            <a:r>
              <a:rPr lang="en-US" sz="2400">
                <a:ea typeface="+mn-lt"/>
                <a:cs typeface="+mn-lt"/>
              </a:rPr>
              <a:t>So we have used python for this project for accessing sites and recommended skills as per the present trending technologies</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6431"/>
            <a:ext cx="8596668" cy="745706"/>
          </a:xfrm>
        </p:spPr>
        <p:txBody>
          <a:bodyPr/>
          <a:lstStyle/>
          <a:p>
            <a:r>
              <a:rPr lang="en-US" u="sng">
                <a:solidFill>
                  <a:srgbClr val="C00000"/>
                </a:solidFill>
              </a:rPr>
              <a:t>Results And Discussion</a:t>
            </a:r>
            <a:endParaRPr lang="en-US" u="sng">
              <a:solidFill>
                <a:srgbClr val="C00000"/>
              </a:solidFill>
            </a:endParaRPr>
          </a:p>
        </p:txBody>
      </p:sp>
      <p:sp>
        <p:nvSpPr>
          <p:cNvPr id="3" name="Content Placeholder 2"/>
          <p:cNvSpPr>
            <a:spLocks noGrp="1"/>
          </p:cNvSpPr>
          <p:nvPr>
            <p:ph idx="1"/>
          </p:nvPr>
        </p:nvSpPr>
        <p:spPr>
          <a:xfrm>
            <a:off x="677334" y="1240439"/>
            <a:ext cx="8596668" cy="4959073"/>
          </a:xfrm>
        </p:spPr>
        <p:txBody>
          <a:bodyPr vert="horz" lIns="91440" tIns="45720" rIns="91440" bIns="45720" rtlCol="0" anchor="t">
            <a:normAutofit/>
          </a:bodyPr>
          <a:lstStyle/>
          <a:p>
            <a:r>
              <a:rPr lang="en-US" sz="2400">
                <a:ea typeface="+mn-lt"/>
                <a:cs typeface="+mn-lt"/>
              </a:rPr>
              <a:t>On executing the python code of predicting rented bike count ,we get the output as :</a:t>
            </a:r>
            <a:endParaRPr lang="en-US" sz="2400">
              <a:ea typeface="+mn-lt"/>
              <a:cs typeface="+mn-lt"/>
            </a:endParaRPr>
          </a:p>
          <a:p>
            <a:endParaRPr lang="en-US" dirty="0"/>
          </a:p>
        </p:txBody>
      </p:sp>
      <p:pic>
        <p:nvPicPr>
          <p:cNvPr id="4" name="Picture 4"/>
          <p:cNvPicPr>
            <a:picLocks noChangeAspect="1"/>
          </p:cNvPicPr>
          <p:nvPr/>
        </p:nvPicPr>
        <p:blipFill>
          <a:blip r:embed="rId1"/>
          <a:stretch>
            <a:fillRect/>
          </a:stretch>
        </p:blipFill>
        <p:spPr>
          <a:xfrm>
            <a:off x="684362" y="2086542"/>
            <a:ext cx="6653841" cy="4108273"/>
          </a:xfrm>
          <a:prstGeom prst="rect">
            <a:avLst/>
          </a:prstGeom>
        </p:spPr>
      </p:pic>
      <p:sp>
        <p:nvSpPr>
          <p:cNvPr id="5" name="TextBox 4"/>
          <p:cNvSpPr txBox="1"/>
          <p:nvPr/>
        </p:nvSpPr>
        <p:spPr>
          <a:xfrm>
            <a:off x="7456098" y="2639683"/>
            <a:ext cx="27432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a:ea typeface="+mn-lt"/>
                <a:cs typeface="+mn-lt"/>
              </a:rPr>
              <a:t>MSE = 193537.70 </a:t>
            </a:r>
            <a:endParaRPr lang="en-US" sz="2000"/>
          </a:p>
          <a:p>
            <a:r>
              <a:rPr lang="en-US" sz="2000">
                <a:ea typeface="+mn-lt"/>
                <a:cs typeface="+mn-lt"/>
              </a:rPr>
              <a:t>MAE = 325.59 </a:t>
            </a:r>
            <a:endParaRPr lang="en-US" sz="2000"/>
          </a:p>
          <a:p>
            <a:r>
              <a:rPr lang="en-US" sz="2000">
                <a:ea typeface="+mn-lt"/>
                <a:cs typeface="+mn-lt"/>
              </a:rPr>
              <a:t>RMSE = 439.93 </a:t>
            </a:r>
            <a:endParaRPr lang="en-US" sz="2000"/>
          </a:p>
          <a:p>
            <a:r>
              <a:rPr lang="en-US" sz="2000">
                <a:ea typeface="+mn-lt"/>
                <a:cs typeface="+mn-lt"/>
              </a:rPr>
              <a:t>Co-efficient of determination = 0.54 </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4461"/>
          </a:xfrm>
        </p:spPr>
        <p:txBody>
          <a:bodyPr>
            <a:normAutofit/>
          </a:bodyPr>
          <a:lstStyle/>
          <a:p>
            <a:r>
              <a:rPr lang="en-US" sz="4400" u="sng">
                <a:solidFill>
                  <a:srgbClr val="C00000"/>
                </a:solidFill>
              </a:rPr>
              <a:t>Conclusion</a:t>
            </a:r>
            <a:endParaRPr lang="en-US" sz="4400" u="sng">
              <a:solidFill>
                <a:srgbClr val="C00000"/>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2400">
                <a:ea typeface="+mn-lt"/>
                <a:cs typeface="+mn-lt"/>
              </a:rPr>
              <a:t>Bike renting systems can be the new boom in India, with use of various prediction models the ease of the operations will be increased. </a:t>
            </a:r>
            <a:endParaRPr lang="en-US" sz="2400">
              <a:ea typeface="+mn-lt"/>
              <a:cs typeface="+mn-lt"/>
            </a:endParaRPr>
          </a:p>
          <a:p>
            <a:r>
              <a:rPr lang="en-US" sz="2400">
                <a:ea typeface="+mn-lt"/>
                <a:cs typeface="+mn-lt"/>
              </a:rPr>
              <a:t>The result show that multiple linear regression algorithm improve the R2 ,RMSE, MSE, MAE.</a:t>
            </a:r>
            <a:endParaRPr lang="en-US" sz="2400">
              <a:ea typeface="+mn-lt"/>
              <a:cs typeface="+mn-lt"/>
            </a:endParaRPr>
          </a:p>
          <a:p>
            <a:r>
              <a:rPr lang="en-US" sz="2400">
                <a:ea typeface="+mn-lt"/>
                <a:cs typeface="+mn-lt"/>
              </a:rPr>
              <a:t>This shows that multiple linear regression algorithm in machine learning models  can be used in effective tool for rented bike count prediction</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2053"/>
            <a:ext cx="8596668" cy="659442"/>
          </a:xfrm>
        </p:spPr>
        <p:txBody>
          <a:bodyPr>
            <a:noAutofit/>
          </a:bodyPr>
          <a:lstStyle/>
          <a:p>
            <a:r>
              <a:rPr lang="en-US" sz="4000" u="sng">
                <a:solidFill>
                  <a:srgbClr val="C00000"/>
                </a:solidFill>
              </a:rPr>
              <a:t>References</a:t>
            </a:r>
            <a:endParaRPr lang="en-US" sz="4000" u="sng">
              <a:solidFill>
                <a:srgbClr val="C00000"/>
              </a:solidFill>
            </a:endParaRPr>
          </a:p>
        </p:txBody>
      </p:sp>
      <p:sp>
        <p:nvSpPr>
          <p:cNvPr id="3" name="Content Placeholder 2"/>
          <p:cNvSpPr>
            <a:spLocks noGrp="1"/>
          </p:cNvSpPr>
          <p:nvPr>
            <p:ph idx="1"/>
          </p:nvPr>
        </p:nvSpPr>
        <p:spPr>
          <a:xfrm>
            <a:off x="591070" y="1355459"/>
            <a:ext cx="9387421" cy="4815300"/>
          </a:xfrm>
        </p:spPr>
        <p:txBody>
          <a:bodyPr vert="horz" lIns="91440" tIns="45720" rIns="91440" bIns="45720" rtlCol="0" anchor="t">
            <a:normAutofit/>
          </a:bodyPr>
          <a:lstStyle/>
          <a:p>
            <a:r>
              <a:rPr lang="en-US" sz="2300">
                <a:ea typeface="+mn-lt"/>
                <a:cs typeface="+mn-lt"/>
              </a:rPr>
              <a:t>Barnes, G., &amp; Krizek, K. (2005). Estimating bicycling demand. Transportation Research Record, 1939(1), 45– 51.</a:t>
            </a:r>
            <a:endParaRPr lang="en-US" sz="2300">
              <a:ea typeface="+mn-lt"/>
              <a:cs typeface="+mn-lt"/>
            </a:endParaRPr>
          </a:p>
          <a:p>
            <a:r>
              <a:rPr lang="en-US" sz="2300">
                <a:ea typeface="+mn-lt"/>
                <a:cs typeface="+mn-lt"/>
              </a:rPr>
              <a:t>Breiman, L. (2017). Classification and regression trees. Routledge, Taylor and Francis, FL.</a:t>
            </a:r>
            <a:endParaRPr lang="en-US" sz="2300" dirty="0"/>
          </a:p>
          <a:p>
            <a:r>
              <a:rPr lang="en-US" sz="2300">
                <a:ea typeface="+mn-lt"/>
                <a:cs typeface="+mn-lt"/>
              </a:rPr>
              <a:t>Corcoran, J., Li, T., Rohde, D., Charles-Edwards, E., &amp; Mateo-Babiano, D. (2014). Spatio-temporal patterns of a public bicycle sharing program: The effect of weather and calendar events. Journal of Transport Geography, 41, 292– 305.</a:t>
            </a:r>
            <a:endParaRPr lang="en-US" sz="2300" dirty="0"/>
          </a:p>
          <a:p>
            <a:r>
              <a:rPr lang="en-US" sz="2300">
                <a:ea typeface="+mn-lt"/>
                <a:cs typeface="+mn-lt"/>
              </a:rPr>
              <a:t>El-Assi, W., Mahmoud, M.S., &amp; Habib, K.N. (2017). Effects of built environment and weather on bike sharing demand: A station level analysis of commercial bike sharing in Toronto. Transportation, 44(3), 589–613.</a:t>
            </a:r>
            <a:endParaRPr lang="en-US" sz="2300" dirty="0"/>
          </a:p>
          <a:p>
            <a:endParaRPr lang="en-US" sz="2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147955"/>
            <a:ext cx="8596630" cy="908685"/>
          </a:xfrm>
        </p:spPr>
        <p:txBody>
          <a:bodyPr>
            <a:normAutofit/>
          </a:bodyPr>
          <a:lstStyle/>
          <a:p>
            <a:r>
              <a:rPr lang="en-US" sz="4400" u="sng" dirty="0">
                <a:solidFill>
                  <a:srgbClr val="C00000"/>
                </a:solidFill>
              </a:rPr>
              <a:t>Presentation Outline </a:t>
            </a:r>
            <a:endParaRPr lang="en-US" sz="4400" u="sng" dirty="0">
              <a:solidFill>
                <a:srgbClr val="C00000"/>
              </a:solidFill>
            </a:endParaRPr>
          </a:p>
        </p:txBody>
      </p:sp>
      <p:sp>
        <p:nvSpPr>
          <p:cNvPr id="3" name="Content Placeholder 2"/>
          <p:cNvSpPr>
            <a:spLocks noGrp="1"/>
          </p:cNvSpPr>
          <p:nvPr>
            <p:ph idx="1"/>
          </p:nvPr>
        </p:nvSpPr>
        <p:spPr>
          <a:xfrm>
            <a:off x="677545" y="915035"/>
            <a:ext cx="8596630" cy="5769610"/>
          </a:xfrm>
        </p:spPr>
        <p:txBody>
          <a:bodyPr vert="horz" lIns="91440" tIns="45720" rIns="91440" bIns="45720" rtlCol="0" anchor="t">
            <a:noAutofit/>
          </a:bodyPr>
          <a:lstStyle/>
          <a:p>
            <a:pPr marL="0" indent="0">
              <a:buNone/>
            </a:pPr>
            <a:endParaRPr lang="en-US" sz="2400" dirty="0"/>
          </a:p>
          <a:p>
            <a:r>
              <a:rPr lang="en-US" sz="2800"/>
              <a:t>Course Certificate</a:t>
            </a:r>
            <a:endParaRPr lang="en-US" sz="2800" dirty="0"/>
          </a:p>
          <a:p>
            <a:r>
              <a:rPr lang="en-US" sz="2800" dirty="0"/>
              <a:t>Introduction</a:t>
            </a:r>
            <a:endParaRPr lang="en-US" sz="2800" dirty="0"/>
          </a:p>
          <a:p>
            <a:r>
              <a:rPr lang="en-US" sz="2800" dirty="0"/>
              <a:t>Objectives</a:t>
            </a:r>
            <a:endParaRPr lang="en-US" sz="2800" dirty="0"/>
          </a:p>
          <a:p>
            <a:r>
              <a:rPr lang="en-US" sz="2800" dirty="0"/>
              <a:t>Scope</a:t>
            </a:r>
            <a:endParaRPr lang="en-US" sz="2800" dirty="0"/>
          </a:p>
          <a:p>
            <a:r>
              <a:rPr lang="en-US" sz="2800" dirty="0"/>
              <a:t>Ideation Map / System Architecture</a:t>
            </a:r>
            <a:endParaRPr lang="en-US" sz="2800" dirty="0"/>
          </a:p>
          <a:p>
            <a:r>
              <a:rPr lang="en-US" sz="2800"/>
              <a:t>Algorithms and Methods</a:t>
            </a:r>
            <a:endParaRPr lang="en-US" sz="2800" dirty="0"/>
          </a:p>
          <a:p>
            <a:r>
              <a:rPr lang="en-US" sz="2800"/>
              <a:t>System Implementation</a:t>
            </a:r>
            <a:endParaRPr lang="en-US" sz="2800" dirty="0"/>
          </a:p>
          <a:p>
            <a:r>
              <a:rPr lang="en-US" sz="2800"/>
              <a:t>Results</a:t>
            </a:r>
            <a:endParaRPr lang="en-US" sz="2800" dirty="0"/>
          </a:p>
          <a:p>
            <a:r>
              <a:rPr lang="en-US" sz="2800"/>
              <a:t>Conclusion</a:t>
            </a:r>
            <a:endParaRPr lang="en-US" sz="2800"/>
          </a:p>
          <a:p>
            <a:r>
              <a:rPr lang="en-US" sz="2800" dirty="0"/>
              <a:t>References</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0943"/>
          </a:xfrm>
        </p:spPr>
        <p:txBody>
          <a:bodyPr/>
          <a:lstStyle/>
          <a:p>
            <a:pPr>
              <a:spcBef>
                <a:spcPts val="1000"/>
              </a:spcBef>
            </a:pPr>
            <a:r>
              <a:rPr lang="en-US" u="sng" dirty="0">
                <a:solidFill>
                  <a:srgbClr val="C00000"/>
                </a:solidFill>
                <a:ea typeface="+mj-lt"/>
                <a:cs typeface="+mj-lt"/>
              </a:rPr>
              <a:t>Course Certificate</a:t>
            </a:r>
            <a:endParaRPr lang="en-US" u="sng">
              <a:solidFill>
                <a:srgbClr val="C00000"/>
              </a:solidFill>
            </a:endParaRPr>
          </a:p>
          <a:p>
            <a:endParaRPr lang="en-US" dirty="0"/>
          </a:p>
        </p:txBody>
      </p:sp>
      <p:pic>
        <p:nvPicPr>
          <p:cNvPr id="4" name="Content Placeholder 3" descr="Screenshot (419)"/>
          <p:cNvPicPr>
            <a:picLocks noChangeAspect="1"/>
          </p:cNvPicPr>
          <p:nvPr>
            <p:ph idx="1"/>
          </p:nvPr>
        </p:nvPicPr>
        <p:blipFill>
          <a:blip r:embed="rId1"/>
          <a:stretch>
            <a:fillRect/>
          </a:stretch>
        </p:blipFill>
        <p:spPr>
          <a:xfrm>
            <a:off x="804545" y="1242060"/>
            <a:ext cx="8571230" cy="47993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5827"/>
            <a:ext cx="8596668" cy="961367"/>
          </a:xfrm>
        </p:spPr>
        <p:txBody>
          <a:bodyPr>
            <a:normAutofit/>
          </a:bodyPr>
          <a:lstStyle/>
          <a:p>
            <a:r>
              <a:rPr lang="en-US" sz="4400" u="sng" dirty="0">
                <a:solidFill>
                  <a:srgbClr val="C00000"/>
                </a:solidFill>
              </a:rPr>
              <a:t>Introduction</a:t>
            </a:r>
            <a:endParaRPr lang="en-US" sz="4400" u="sng" dirty="0">
              <a:solidFill>
                <a:srgbClr val="C00000"/>
              </a:solidFill>
            </a:endParaRPr>
          </a:p>
        </p:txBody>
      </p:sp>
      <p:sp>
        <p:nvSpPr>
          <p:cNvPr id="3" name="Content Placeholder 2"/>
          <p:cNvSpPr>
            <a:spLocks noGrp="1"/>
          </p:cNvSpPr>
          <p:nvPr>
            <p:ph idx="1"/>
          </p:nvPr>
        </p:nvSpPr>
        <p:spPr>
          <a:xfrm>
            <a:off x="677334" y="1643005"/>
            <a:ext cx="9531196" cy="4786546"/>
          </a:xfrm>
        </p:spPr>
        <p:txBody>
          <a:bodyPr vert="horz" lIns="91440" tIns="45720" rIns="91440" bIns="45720" rtlCol="0" anchor="t">
            <a:noAutofit/>
          </a:bodyPr>
          <a:lstStyle/>
          <a:p>
            <a:r>
              <a:rPr lang="en-US" sz="2400" dirty="0">
                <a:solidFill>
                  <a:schemeClr val="accent2">
                    <a:lumMod val="50000"/>
                  </a:schemeClr>
                </a:solidFill>
                <a:ea typeface="+mn-lt"/>
                <a:cs typeface="+mn-lt"/>
              </a:rPr>
              <a:t>Bike system provides user to rent a bike from one docking station, where user can ride and then return in another docking station.</a:t>
            </a:r>
            <a:endParaRPr lang="en-US" sz="2400">
              <a:solidFill>
                <a:schemeClr val="accent2">
                  <a:lumMod val="50000"/>
                </a:schemeClr>
              </a:solidFill>
            </a:endParaRPr>
          </a:p>
          <a:p>
            <a:r>
              <a:rPr lang="en-US" sz="2400" err="1">
                <a:solidFill>
                  <a:schemeClr val="accent2">
                    <a:lumMod val="50000"/>
                  </a:schemeClr>
                </a:solidFill>
                <a:ea typeface="+mn-lt"/>
                <a:cs typeface="+mn-lt"/>
              </a:rPr>
              <a:t>Ddareungi</a:t>
            </a:r>
            <a:r>
              <a:rPr lang="en-US" sz="2400" dirty="0">
                <a:solidFill>
                  <a:schemeClr val="accent2">
                    <a:lumMod val="50000"/>
                  </a:schemeClr>
                </a:solidFill>
                <a:ea typeface="+mn-lt"/>
                <a:cs typeface="+mn-lt"/>
              </a:rPr>
              <a:t> is a bike sharing system in South Korea, which started in the year 2015, known as Seoul bike in English. </a:t>
            </a:r>
            <a:endParaRPr lang="en-US" sz="2400" dirty="0">
              <a:solidFill>
                <a:schemeClr val="accent2">
                  <a:lumMod val="50000"/>
                </a:schemeClr>
              </a:solidFill>
              <a:ea typeface="+mn-lt"/>
              <a:cs typeface="+mn-lt"/>
            </a:endParaRPr>
          </a:p>
          <a:p>
            <a:r>
              <a:rPr lang="en-US" sz="2400" dirty="0">
                <a:solidFill>
                  <a:schemeClr val="accent2">
                    <a:lumMod val="50000"/>
                  </a:schemeClr>
                </a:solidFill>
                <a:ea typeface="+mn-lt"/>
                <a:cs typeface="+mn-lt"/>
              </a:rPr>
              <a:t>Han River is the initial place where </a:t>
            </a:r>
            <a:r>
              <a:rPr lang="en-US" sz="2400" err="1">
                <a:solidFill>
                  <a:schemeClr val="accent2">
                    <a:lumMod val="50000"/>
                  </a:schemeClr>
                </a:solidFill>
                <a:ea typeface="+mn-lt"/>
                <a:cs typeface="+mn-lt"/>
              </a:rPr>
              <a:t>Ddareungi</a:t>
            </a:r>
            <a:r>
              <a:rPr lang="en-US" sz="2400" dirty="0">
                <a:solidFill>
                  <a:schemeClr val="accent2">
                    <a:lumMod val="50000"/>
                  </a:schemeClr>
                </a:solidFill>
                <a:ea typeface="+mn-lt"/>
                <a:cs typeface="+mn-lt"/>
              </a:rPr>
              <a:t> was first started in Seoul.</a:t>
            </a:r>
            <a:endParaRPr lang="en-US" sz="2400" dirty="0">
              <a:solidFill>
                <a:schemeClr val="accent2">
                  <a:lumMod val="50000"/>
                </a:schemeClr>
              </a:solidFill>
              <a:ea typeface="+mn-lt"/>
              <a:cs typeface="+mn-lt"/>
            </a:endParaRPr>
          </a:p>
          <a:p>
            <a:r>
              <a:rPr lang="en-US" sz="2400" dirty="0">
                <a:solidFill>
                  <a:schemeClr val="accent2">
                    <a:lumMod val="50000"/>
                  </a:schemeClr>
                </a:solidFill>
                <a:ea typeface="+mn-lt"/>
                <a:cs typeface="+mn-lt"/>
              </a:rPr>
              <a:t>It was started to overcome issues like greater oil prices, congestion in traffic and pollution in the environment and to develop a healthy environment for citizen of Seoul to live. </a:t>
            </a:r>
            <a:endParaRPr lang="en-US" sz="2400">
              <a:solidFill>
                <a:schemeClr val="accent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926102"/>
            <a:ext cx="8596668" cy="788838"/>
          </a:xfrm>
        </p:spPr>
        <p:txBody>
          <a:bodyPr>
            <a:normAutofit/>
          </a:bodyPr>
          <a:lstStyle/>
          <a:p>
            <a:r>
              <a:rPr lang="en-US" sz="4000" u="sng" dirty="0">
                <a:solidFill>
                  <a:srgbClr val="C00000"/>
                </a:solidFill>
              </a:rPr>
              <a:t>Problem statement</a:t>
            </a:r>
            <a:endParaRPr lang="en-US" sz="4000" u="sng" dirty="0">
              <a:solidFill>
                <a:srgbClr val="C00000"/>
              </a:solidFill>
            </a:endParaRPr>
          </a:p>
        </p:txBody>
      </p:sp>
      <p:sp>
        <p:nvSpPr>
          <p:cNvPr id="3" name="Content Placeholder 2"/>
          <p:cNvSpPr>
            <a:spLocks noGrp="1"/>
          </p:cNvSpPr>
          <p:nvPr>
            <p:ph idx="1"/>
          </p:nvPr>
        </p:nvSpPr>
        <p:spPr>
          <a:xfrm>
            <a:off x="762001" y="1939538"/>
            <a:ext cx="8596668" cy="3805491"/>
          </a:xfrm>
        </p:spPr>
        <p:txBody>
          <a:bodyPr vert="horz" lIns="91440" tIns="45720" rIns="91440" bIns="45720" rtlCol="0" anchor="t">
            <a:noAutofit/>
          </a:bodyPr>
          <a:lstStyle/>
          <a:p>
            <a:pPr>
              <a:buFont typeface="Wingdings" panose="05000000000000000000" pitchFamily="2" charset="2"/>
              <a:buChar char="v"/>
            </a:pPr>
            <a:r>
              <a:rPr lang="en-US" sz="2400" dirty="0">
                <a:ea typeface="+mn-lt"/>
                <a:cs typeface="+mn-lt"/>
              </a:rPr>
              <a:t>Docking stations are computerized stands for the purpose of pickup and drop off of the rental bikes. </a:t>
            </a:r>
            <a:endParaRPr lang="en-US" sz="2400" dirty="0">
              <a:ea typeface="+mn-lt"/>
              <a:cs typeface="+mn-lt"/>
            </a:endParaRPr>
          </a:p>
          <a:p>
            <a:pPr>
              <a:buFont typeface="Wingdings" panose="05000000000000000000" pitchFamily="2" charset="2"/>
              <a:buChar char="v"/>
            </a:pPr>
            <a:r>
              <a:rPr lang="en-US" sz="2400" dirty="0">
                <a:ea typeface="+mn-lt"/>
                <a:cs typeface="+mn-lt"/>
              </a:rPr>
              <a:t>Seoul bike users can verify their trip details (distance, </a:t>
            </a:r>
            <a:r>
              <a:rPr lang="en-US" sz="2400">
                <a:ea typeface="+mn-lt"/>
                <a:cs typeface="+mn-lt"/>
              </a:rPr>
              <a:t>duration) and measure of bodily activities (burnt calories).</a:t>
            </a:r>
            <a:endParaRPr lang="en-US" sz="2400" dirty="0">
              <a:ea typeface="+mn-lt"/>
              <a:cs typeface="+mn-lt"/>
            </a:endParaRPr>
          </a:p>
          <a:p>
            <a:pPr>
              <a:buFont typeface="Wingdings" panose="05000000000000000000" pitchFamily="2" charset="2"/>
              <a:buChar char="v"/>
            </a:pPr>
            <a:r>
              <a:rPr lang="en-US" sz="2400" dirty="0">
                <a:ea typeface="+mn-lt"/>
                <a:cs typeface="+mn-lt"/>
              </a:rPr>
              <a:t>With this kind of smart technology and convenience, the use of Rental bike is increasing every day. </a:t>
            </a:r>
            <a:endParaRPr lang="en-US" sz="2400" dirty="0">
              <a:ea typeface="+mn-lt"/>
              <a:cs typeface="+mn-lt"/>
            </a:endParaRPr>
          </a:p>
          <a:p>
            <a:pPr>
              <a:buFont typeface="Wingdings" panose="05000000000000000000" pitchFamily="2" charset="2"/>
              <a:buChar char="v"/>
            </a:pPr>
            <a:r>
              <a:rPr lang="en-US" sz="2400" dirty="0">
                <a:ea typeface="+mn-lt"/>
                <a:cs typeface="+mn-lt"/>
              </a:rPr>
              <a:t>So, there is a need to analyze and manage the bike rental demand and manage the continuous and convenient service for the </a:t>
            </a:r>
            <a:r>
              <a:rPr lang="en-US" sz="2400">
                <a:ea typeface="+mn-lt"/>
                <a:cs typeface="+mn-lt"/>
              </a:rPr>
              <a:t>users.</a:t>
            </a:r>
            <a:endParaRPr lang="en-US" sz="2400" dirty="0">
              <a:ea typeface="+mn-lt"/>
              <a:cs typeface="+mn-lt"/>
            </a:endParaRP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9725"/>
            <a:ext cx="8596668" cy="749300"/>
          </a:xfrm>
        </p:spPr>
        <p:txBody>
          <a:bodyPr>
            <a:normAutofit/>
          </a:bodyPr>
          <a:lstStyle/>
          <a:p>
            <a:r>
              <a:rPr lang="en-US" sz="4000" u="sng" dirty="0">
                <a:solidFill>
                  <a:srgbClr val="C00000"/>
                </a:solidFill>
              </a:rPr>
              <a:t>Objectives</a:t>
            </a:r>
            <a:endParaRPr lang="en-US" sz="4000" u="sng" dirty="0">
              <a:solidFill>
                <a:srgbClr val="C00000"/>
              </a:solidFill>
            </a:endParaRPr>
          </a:p>
        </p:txBody>
      </p:sp>
      <p:sp>
        <p:nvSpPr>
          <p:cNvPr id="3" name="Content Placeholder 2"/>
          <p:cNvSpPr>
            <a:spLocks noGrp="1"/>
          </p:cNvSpPr>
          <p:nvPr>
            <p:ph idx="1"/>
          </p:nvPr>
        </p:nvSpPr>
        <p:spPr>
          <a:xfrm>
            <a:off x="677334" y="1493840"/>
            <a:ext cx="8596668" cy="5087272"/>
          </a:xfrm>
        </p:spPr>
        <p:txBody>
          <a:bodyPr vert="horz" lIns="91440" tIns="45720" rIns="91440" bIns="45720" rtlCol="0" anchor="t">
            <a:normAutofit fontScale="92500"/>
          </a:bodyPr>
          <a:lstStyle/>
          <a:p>
            <a:r>
              <a:rPr lang="en-US" sz="2600" dirty="0"/>
              <a:t>The main objective of this project is to provide the required information to analyze and predict the Seoul </a:t>
            </a:r>
            <a:r>
              <a:rPr lang="en-US" sz="2600"/>
              <a:t>bike usage by people using linear regression.</a:t>
            </a:r>
            <a:endParaRPr lang="en-US" sz="2600"/>
          </a:p>
          <a:p>
            <a:r>
              <a:rPr lang="en-US" sz="2600" dirty="0"/>
              <a:t>Through this project, we can get the insight about the usage of bike system in Seoul and the variation of data based on the weather conditions etc.</a:t>
            </a:r>
            <a:endParaRPr lang="en-US" sz="2600" dirty="0"/>
          </a:p>
          <a:p>
            <a:r>
              <a:rPr lang="en-US" sz="2600" dirty="0"/>
              <a:t>Analyzing the data which includes weather information like Temperature, Humidity, Windspeed, Visibility, Dewpoint, Solar radiation, Snowfall, Rainfall, seasons, the number of bikes rented with hours and date and day information.</a:t>
            </a:r>
            <a:endParaRPr lang="en-US" sz="2600" dirty="0"/>
          </a:p>
          <a:p>
            <a:pPr marL="0" indent="0">
              <a:buNone/>
            </a:pPr>
            <a:br>
              <a:rPr lang="en-US" sz="2000" dirty="0"/>
            </a:br>
            <a:endParaRPr lang="en-US" sz="2000">
              <a:ea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3819"/>
          </a:xfrm>
        </p:spPr>
        <p:txBody>
          <a:bodyPr>
            <a:noAutofit/>
          </a:bodyPr>
          <a:lstStyle/>
          <a:p>
            <a:r>
              <a:rPr lang="en-US" sz="4400" u="sng">
                <a:solidFill>
                  <a:srgbClr val="C00000"/>
                </a:solidFill>
              </a:rPr>
              <a:t>Scope of the Project</a:t>
            </a:r>
            <a:endParaRPr lang="en-US" sz="4400" u="sng">
              <a:solidFill>
                <a:srgbClr val="C00000"/>
              </a:solidFill>
            </a:endParaRPr>
          </a:p>
        </p:txBody>
      </p:sp>
      <p:sp>
        <p:nvSpPr>
          <p:cNvPr id="3" name="Content Placeholder 2"/>
          <p:cNvSpPr>
            <a:spLocks noGrp="1"/>
          </p:cNvSpPr>
          <p:nvPr>
            <p:ph idx="1"/>
          </p:nvPr>
        </p:nvSpPr>
        <p:spPr/>
        <p:txBody>
          <a:bodyPr vert="horz" lIns="91440" tIns="45720" rIns="91440" bIns="45720" rtlCol="0" anchor="t">
            <a:noAutofit/>
          </a:bodyPr>
          <a:lstStyle/>
          <a:p>
            <a:r>
              <a:rPr lang="en-US" sz="2400">
                <a:ea typeface="+mn-lt"/>
                <a:cs typeface="+mn-lt"/>
              </a:rPr>
              <a:t>We are required to model the demand for rented  bikes with the available independent variables. </a:t>
            </a:r>
            <a:endParaRPr lang="en-US" sz="2400">
              <a:ea typeface="+mn-lt"/>
              <a:cs typeface="+mn-lt"/>
            </a:endParaRPr>
          </a:p>
          <a:p>
            <a:r>
              <a:rPr lang="en-US" sz="2400">
                <a:ea typeface="+mn-lt"/>
                <a:cs typeface="+mn-lt"/>
              </a:rPr>
              <a:t>The management can accordingly manipulate the business strategy to meet the demand levels and meet the customer’ s expectations. </a:t>
            </a:r>
            <a:endParaRPr lang="en-US" sz="2400">
              <a:ea typeface="+mn-lt"/>
              <a:cs typeface="+mn-lt"/>
            </a:endParaRPr>
          </a:p>
          <a:p>
            <a:r>
              <a:rPr lang="en-US" sz="2400">
                <a:ea typeface="+mn-lt"/>
                <a:cs typeface="+mn-lt"/>
              </a:rPr>
              <a:t>Further, the model will be good way for management  to understand the demand dynamics of a new market</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IDEATION MAP</a:t>
            </a:r>
            <a:endParaRPr lang="en-US"/>
          </a:p>
        </p:txBody>
      </p:sp>
      <p:pic>
        <p:nvPicPr>
          <p:cNvPr id="4" name="Content Placeholder 3" descr="download"/>
          <p:cNvPicPr>
            <a:picLocks noChangeAspect="1"/>
          </p:cNvPicPr>
          <p:nvPr>
            <p:ph idx="1"/>
          </p:nvPr>
        </p:nvPicPr>
        <p:blipFill>
          <a:blip r:embed="rId1"/>
          <a:stretch>
            <a:fillRect/>
          </a:stretch>
        </p:blipFill>
        <p:spPr>
          <a:xfrm>
            <a:off x="1374775" y="1560830"/>
            <a:ext cx="7494905" cy="4165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7675"/>
            <a:ext cx="8596668" cy="716952"/>
          </a:xfrm>
        </p:spPr>
        <p:txBody>
          <a:bodyPr>
            <a:normAutofit/>
          </a:bodyPr>
          <a:lstStyle/>
          <a:p>
            <a:r>
              <a:rPr lang="en-US" u="sng">
                <a:solidFill>
                  <a:srgbClr val="C00000"/>
                </a:solidFill>
              </a:rPr>
              <a:t>Algorithms and Methods</a:t>
            </a:r>
            <a:endParaRPr lang="en-US" u="sng">
              <a:solidFill>
                <a:srgbClr val="C00000"/>
              </a:solidFill>
            </a:endParaRPr>
          </a:p>
        </p:txBody>
      </p:sp>
      <p:sp>
        <p:nvSpPr>
          <p:cNvPr id="3" name="Content Placeholder 2"/>
          <p:cNvSpPr>
            <a:spLocks noGrp="1"/>
          </p:cNvSpPr>
          <p:nvPr>
            <p:ph idx="1"/>
          </p:nvPr>
        </p:nvSpPr>
        <p:spPr>
          <a:xfrm>
            <a:off x="562315" y="1024780"/>
            <a:ext cx="8999234" cy="5030959"/>
          </a:xfrm>
        </p:spPr>
        <p:txBody>
          <a:bodyPr vert="horz" lIns="91440" tIns="45720" rIns="91440" bIns="45720" rtlCol="0" anchor="t">
            <a:noAutofit/>
          </a:bodyPr>
          <a:lstStyle/>
          <a:p>
            <a:r>
              <a:rPr lang="en-US" sz="2400">
                <a:ea typeface="+mn-lt"/>
                <a:cs typeface="+mn-lt"/>
              </a:rPr>
              <a:t>This experiment is carrying out machine learning algorithm multiple linear regression.</a:t>
            </a:r>
            <a:endParaRPr lang="en-US" sz="2400">
              <a:ea typeface="+mn-lt"/>
              <a:cs typeface="+mn-lt"/>
            </a:endParaRPr>
          </a:p>
          <a:p>
            <a:r>
              <a:rPr lang="en-US" sz="2400">
                <a:ea typeface="+mn-lt"/>
                <a:cs typeface="+mn-lt"/>
              </a:rPr>
              <a:t>Taking y(dependent variable) as Rented Bike Count column and x(independent variables) as rest of all columns in the given dataset . If x has categorical variables convert into integers. We will train and testing the model and evaluting the model.</a:t>
            </a:r>
            <a:endParaRPr lang="en-US" sz="2400">
              <a:ea typeface="+mn-lt"/>
              <a:cs typeface="+mn-lt"/>
            </a:endParaRPr>
          </a:p>
          <a:p>
            <a:r>
              <a:rPr lang="en-US" sz="2400">
                <a:ea typeface="+mn-lt"/>
                <a:cs typeface="+mn-lt"/>
              </a:rPr>
              <a:t>The performance evaluation indices used here are: Root Mean Squared Error(RMSE), Mean Squared Error(MSE), Mean absolute Error(MAE), Co-efficient of determination(R2 score).  .</a:t>
            </a:r>
            <a:endParaRPr lang="en-US" sz="2400">
              <a:ea typeface="+mn-lt"/>
              <a:cs typeface="+mn-lt"/>
            </a:endParaRPr>
          </a:p>
          <a:p>
            <a:r>
              <a:rPr lang="en-US" sz="2400"/>
              <a:t>Since python is </a:t>
            </a:r>
            <a:r>
              <a:rPr lang="en-US" sz="2400">
                <a:ea typeface="+mn-lt"/>
                <a:cs typeface="+mn-lt"/>
              </a:rPr>
              <a:t>simple,efficient,interpreted,object oriented,compatible, it is used  for doing the project based on basic syntax.</a:t>
            </a:r>
            <a:endParaRPr lang="en-US" sz="2400">
              <a:ea typeface="+mn-lt"/>
              <a:cs typeface="+mn-lt"/>
            </a:endParaRPr>
          </a:p>
          <a:p>
            <a:endParaRPr lang="en-US" sz="2400" dirty="0"/>
          </a:p>
          <a:p>
            <a:endParaRPr lang="en-US" dirty="0"/>
          </a:p>
          <a:p>
            <a:endParaRPr lang="en-US" sz="2400"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5485</Words>
  <Application>WPS Presentation</Application>
  <PresentationFormat>Widescreen</PresentationFormat>
  <Paragraphs>106</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Wingdings 3</vt:lpstr>
      <vt:lpstr>Arial</vt:lpstr>
      <vt:lpstr>Trebuchet MS</vt:lpstr>
      <vt:lpstr>Microsoft YaHei</vt:lpstr>
      <vt:lpstr>Arial Unicode MS</vt:lpstr>
      <vt:lpstr>Calibri</vt:lpstr>
      <vt:lpstr>Default Design</vt:lpstr>
      <vt:lpstr>             Using Linear Regression</vt:lpstr>
      <vt:lpstr>Presentation Outline </vt:lpstr>
      <vt:lpstr>Course Certificate</vt:lpstr>
      <vt:lpstr>Introduction</vt:lpstr>
      <vt:lpstr>Problem statement</vt:lpstr>
      <vt:lpstr>Objectives</vt:lpstr>
      <vt:lpstr>Scope of the Project</vt:lpstr>
      <vt:lpstr>                    IDEATION MAP</vt:lpstr>
      <vt:lpstr>Algorithms and Methods</vt:lpstr>
      <vt:lpstr>System Implementation</vt:lpstr>
      <vt:lpstr>PowerPoint 演示文稿</vt:lpstr>
      <vt:lpstr>Results And Discussion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652</cp:revision>
  <dcterms:created xsi:type="dcterms:W3CDTF">2021-11-09T09:59:00Z</dcterms:created>
  <dcterms:modified xsi:type="dcterms:W3CDTF">2021-11-13T12:30:28Z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0BC20E3650BC4F52BE32F2034338570B</vt:lpwstr>
  </property>
  <property fmtid="{D5CDD505-2E9C-101B-9397-08002B2CF9AE}" pid="3" name="KSOProductBuildVer">
    <vt:lpwstr>1033-11.2.0.10351</vt:lpwstr>
  </property>
</Properties>
</file>