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41"/>
  </p:notesMasterIdLst>
  <p:sldIdLst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9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2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zhh/Shell/blob/master/doc/Prentice.Hall-Unix.Shells.By.Example,4th.Edition.ch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60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8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75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82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147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57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26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735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30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5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481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398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451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57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381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1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50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166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57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83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90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321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480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057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678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483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015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325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hlinkClick r:id="rId3"/>
              </a:rPr>
              <a:t>https://github.com/zhzhh/Shell/blob/master/doc/Prentice.Hall-Unix.Shells.By.Example%2C4th.Edition.chm</a:t>
            </a:r>
            <a:endParaRPr dirty="0"/>
          </a:p>
        </p:txBody>
      </p:sp>
      <p:sp>
        <p:nvSpPr>
          <p:cNvPr id="359" name="Google Shape;35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908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9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69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06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90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65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7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Bash Basic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/>
              <a:t>Dec, 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36600" y="1296866"/>
            <a:ext cx="11310400" cy="57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Meta-character Table: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00" y="1736700"/>
            <a:ext cx="6184725" cy="51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9400" y="1687374"/>
            <a:ext cx="5514975" cy="446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 dirty="0"/>
              <a:t>Regular Expression Basic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substitute purpose in VIM Editor: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Type “</a:t>
            </a:r>
            <a:r>
              <a:rPr lang="en-US" dirty="0" err="1">
                <a:solidFill>
                  <a:schemeClr val="dk1"/>
                </a:solidFill>
              </a:rPr>
              <a:t>vimtutor</a:t>
            </a:r>
            <a:r>
              <a:rPr lang="en-US" dirty="0">
                <a:solidFill>
                  <a:schemeClr val="dk1"/>
                </a:solidFill>
              </a:rPr>
              <a:t> &lt;ENTER&gt;”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 to open Tutor for VIM Editor.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Try type “:s/thee/the/g” then you will get the result as the right picture.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0800" y="2844765"/>
            <a:ext cx="4943051" cy="3348893"/>
            <a:chOff x="436600" y="1685562"/>
            <a:chExt cx="4943051" cy="3348893"/>
          </a:xfrm>
        </p:grpSpPr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600" y="2054894"/>
              <a:ext cx="4943051" cy="2979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 txBox="1"/>
            <p:nvPr/>
          </p:nvSpPr>
          <p:spPr>
            <a:xfrm>
              <a:off x="175522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6636791" y="2902401"/>
            <a:ext cx="5114409" cy="3407641"/>
            <a:chOff x="6470618" y="1685562"/>
            <a:chExt cx="5114409" cy="3407641"/>
          </a:xfrm>
        </p:grpSpPr>
        <p:pic>
          <p:nvPicPr>
            <p:cNvPr id="145" name="Google Shape;14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70618" y="1996144"/>
              <a:ext cx="5114409" cy="309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0"/>
            <p:cNvSpPr txBox="1"/>
            <p:nvPr/>
          </p:nvSpPr>
          <p:spPr>
            <a:xfrm>
              <a:off x="811867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6000" dirty="0"/>
              <a:t>Regular Expression Basic</a:t>
            </a:r>
            <a:endParaRPr dirty="0"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Please try to do at least 4 exercise from exercise 1 to exercise 4 in “</a:t>
            </a:r>
            <a:r>
              <a:rPr lang="en-US" dirty="0" err="1" smtClean="0"/>
              <a:t>vimtutor</a:t>
            </a:r>
            <a:r>
              <a:rPr lang="en-US" dirty="0" smtClean="0"/>
              <a:t>” before moving to next slide.</a:t>
            </a:r>
          </a:p>
        </p:txBody>
      </p:sp>
    </p:spTree>
    <p:extLst>
      <p:ext uri="{BB962C8B-B14F-4D97-AF65-F5344CB8AC3E}">
        <p14:creationId xmlns:p14="http://schemas.microsoft.com/office/powerpoint/2010/main" val="36719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436600" y="1296874"/>
            <a:ext cx="11310300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command: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'INF'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”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</a:t>
            </a:r>
            <a:r>
              <a:rPr lang="en-US" sz="1333" dirty="0">
                <a:solidFill>
                  <a:srgbClr val="00B050"/>
                </a:solidFill>
              </a:rPr>
              <a:t>^</a:t>
            </a:r>
            <a:r>
              <a:rPr lang="en-US" sz="1333" dirty="0">
                <a:solidFill>
                  <a:schemeClr val="accent5"/>
                </a:solidFill>
              </a:rPr>
              <a:t>INF</a:t>
            </a:r>
            <a:r>
              <a:rPr lang="en-US" sz="1333" dirty="0">
                <a:solidFill>
                  <a:srgbClr val="00B050"/>
                </a:solidFill>
              </a:rPr>
              <a:t>[0-9]\+[5-9]</a:t>
            </a:r>
            <a:r>
              <a:rPr lang="en-US" sz="1333" dirty="0">
                <a:solidFill>
                  <a:schemeClr val="accent5"/>
                </a:solidFill>
              </a:rPr>
              <a:t>:' </a:t>
            </a:r>
            <a:r>
              <a:rPr lang="en-US" dirty="0"/>
              <a:t>”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Result:</a:t>
            </a:r>
            <a:endParaRPr dirty="0"/>
          </a:p>
        </p:txBody>
      </p:sp>
      <p:sp>
        <p:nvSpPr>
          <p:cNvPr id="156" name="Google Shape;156;p11"/>
          <p:cNvSpPr txBox="1"/>
          <p:nvPr/>
        </p:nvSpPr>
        <p:spPr>
          <a:xfrm>
            <a:off x="436600" y="5852726"/>
            <a:ext cx="1207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difference of these outputs?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6600" y="2700588"/>
            <a:ext cx="11310300" cy="17939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'INF'</a:t>
            </a:r>
          </a:p>
          <a:p>
            <a:r>
              <a:rPr lang="en-US" dirty="0"/>
              <a:t>INF000001: Tool Version: 1.0.0</a:t>
            </a:r>
          </a:p>
          <a:p>
            <a:r>
              <a:rPr lang="en-US" dirty="0"/>
              <a:t>INF000002: Command line arguments: MCALConfGen.exe -m </a:t>
            </a:r>
            <a:r>
              <a:rPr lang="en-US" dirty="0" err="1"/>
              <a:t>adc</a:t>
            </a:r>
            <a:r>
              <a:rPr lang="en-US" dirty="0"/>
              <a:t> -l -o ./</a:t>
            </a:r>
          </a:p>
          <a:p>
            <a:r>
              <a:rPr lang="en-US" dirty="0"/>
              <a:t>INF000004: Opened file &lt;Adc.log&gt; at [03 Oct 2019 - 02:12:14].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601" y="4692155"/>
            <a:ext cx="113103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'^INF[0-9]\+[5-9]'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</p:spTree>
    <p:extLst>
      <p:ext uri="{BB962C8B-B14F-4D97-AF65-F5344CB8AC3E}">
        <p14:creationId xmlns:p14="http://schemas.microsoft.com/office/powerpoint/2010/main" val="5591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is a command in UNIX, it is used to search a specific string.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&lt;word&gt; &lt;filename&gt;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&lt;Regular Expression&gt;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option that is used with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 &lt;word&gt; &lt;filename&gt;: </a:t>
            </a:r>
            <a:r>
              <a:rPr lang="en-US" dirty="0"/>
              <a:t>PATTERN is an extended regular expression or </a:t>
            </a:r>
            <a:r>
              <a:rPr lang="en-US" dirty="0" err="1">
                <a:solidFill>
                  <a:srgbClr val="FF0000"/>
                </a:solidFill>
              </a:rPr>
              <a:t>egrep</a:t>
            </a:r>
            <a:r>
              <a:rPr lang="en-US" dirty="0"/>
              <a:t> command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 &lt;word&gt; &lt;filename&gt;: </a:t>
            </a:r>
            <a:r>
              <a:rPr lang="en-US" dirty="0"/>
              <a:t>ignore case distinctions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 &lt;word&gt; &lt;filename&gt;: </a:t>
            </a:r>
            <a:r>
              <a:rPr lang="en-US" dirty="0"/>
              <a:t>select non-matching lines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 &lt;word&gt; &lt;filename&gt;: </a:t>
            </a:r>
            <a:r>
              <a:rPr lang="en-US" dirty="0"/>
              <a:t>print only a count of selected lines per </a:t>
            </a:r>
            <a:r>
              <a:rPr lang="en-US" dirty="0" smtClean="0"/>
              <a:t>FILE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dirty="0" smtClean="0"/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Create script command to collect all “UUID” in file “</a:t>
            </a:r>
            <a:r>
              <a:rPr lang="en-US" dirty="0" smtClean="0"/>
              <a:t>App_ADC_U2AEVA1_BGA516.arxml”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Link:</a:t>
            </a:r>
          </a:p>
          <a:p>
            <a:pPr marL="1581135" lvl="2" indent="-285750"/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/>
            <a:r>
              <a:rPr lang="en-US" dirty="0" smtClean="0">
                <a:solidFill>
                  <a:schemeClr val="dk1"/>
                </a:solidFill>
              </a:rPr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 smtClean="0"/>
              <a:t>New_Training</a:t>
            </a:r>
            <a:r>
              <a:rPr lang="en-US" dirty="0" smtClean="0"/>
              <a:t>/TCODE/</a:t>
            </a:r>
            <a:r>
              <a:rPr lang="en-US" dirty="0" err="1" smtClean="0"/>
              <a:t>SampleApp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r>
              <a:rPr lang="en-US" dirty="0" smtClean="0"/>
              <a:t>/App_ADC_U2AEVA1_BGA516.arxml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Output Sample: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1901" y="4140559"/>
            <a:ext cx="4694199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742debb7-005d-4ec8-98be-b2f7448fdbdc</a:t>
            </a:r>
          </a:p>
          <a:p>
            <a:r>
              <a:rPr lang="en-US" dirty="0" smtClean="0"/>
              <a:t>583fa164-0186-4061-b0c1-885ce439108d</a:t>
            </a:r>
          </a:p>
          <a:p>
            <a:r>
              <a:rPr lang="en-US" dirty="0" smtClean="0"/>
              <a:t>26b4f04b-307c-4040-8909-4ca0a63502bb</a:t>
            </a:r>
          </a:p>
          <a:p>
            <a:r>
              <a:rPr lang="en-US" dirty="0" smtClean="0"/>
              <a:t>03e99cc8-591d-40fa-9912-2f29123ecabd</a:t>
            </a:r>
          </a:p>
          <a:p>
            <a:r>
              <a:rPr lang="en-US" dirty="0" smtClean="0"/>
              <a:t>b2eb8f87-44d0-4709-ba7a-bef5f669eafe</a:t>
            </a:r>
          </a:p>
          <a:p>
            <a:r>
              <a:rPr lang="en-US" dirty="0" smtClean="0"/>
              <a:t>d2565947-b82c-4c71-910c-2e8522506383</a:t>
            </a:r>
          </a:p>
          <a:p>
            <a:r>
              <a:rPr lang="en-US" dirty="0" smtClean="0"/>
              <a:t>e6101ffd-f93f-4055-a86b-4387b8b813d6</a:t>
            </a:r>
          </a:p>
          <a:p>
            <a:r>
              <a:rPr lang="en-US" dirty="0" smtClean="0"/>
              <a:t>cbc0eb3d-877d-4f81-8fcd-d679149ea44f</a:t>
            </a:r>
          </a:p>
          <a:p>
            <a:r>
              <a:rPr lang="en-US" dirty="0" smtClean="0"/>
              <a:t>d53f165e-54f2-47de-9845-c78891e5b991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171200" cy="539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is a streamlined, non-interactive editor. The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program lets you type your editing commands at the command line, name the file, and then see the output of the editing command on the screen.</a:t>
            </a:r>
            <a:endParaRPr sz="1400" dirty="0">
              <a:solidFill>
                <a:schemeClr val="dk1"/>
              </a:solidFill>
            </a:endParaRPr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Syntax: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Normal using: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 &lt;filename(s)&gt;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Pipeline using: &lt;command&gt; |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Some useful command that is used with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a\: appends one or more lines of text to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sz="1400" dirty="0">
                <a:solidFill>
                  <a:schemeClr val="dk1"/>
                </a:solidFill>
              </a:rPr>
              <a:t>\: inserts text above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d: delete </a:t>
            </a:r>
            <a:r>
              <a:rPr lang="en-US" sz="1400" dirty="0" smtClean="0">
                <a:solidFill>
                  <a:schemeClr val="dk1"/>
                </a:solidFill>
              </a:rPr>
              <a:t>lines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smtClean="0"/>
              <a:t>n: print lines from the start matching pattern to the end matching pattern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p: prints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r: reads lines from a file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!: </a:t>
            </a:r>
            <a:r>
              <a:rPr lang="en-US" sz="1400" dirty="0"/>
              <a:t>Applies the command to all lines except the selected ones</a:t>
            </a:r>
            <a:endParaRPr sz="1400"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s: substitutes one string for another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Note: if you want to </a:t>
            </a:r>
            <a:r>
              <a:rPr lang="en-US" sz="1400" dirty="0">
                <a:solidFill>
                  <a:srgbClr val="FF0000"/>
                </a:solidFill>
              </a:rPr>
              <a:t>edit directly </a:t>
            </a:r>
            <a:r>
              <a:rPr lang="en-US" sz="1400" dirty="0">
                <a:solidFill>
                  <a:schemeClr val="dk1"/>
                </a:solidFill>
              </a:rPr>
              <a:t>in the </a:t>
            </a:r>
            <a:r>
              <a:rPr lang="en-US" sz="1400" dirty="0">
                <a:solidFill>
                  <a:srgbClr val="FF0000"/>
                </a:solidFill>
              </a:rPr>
              <a:t>file</a:t>
            </a:r>
            <a:r>
              <a:rPr lang="en-US" sz="1400" dirty="0">
                <a:solidFill>
                  <a:schemeClr val="dk1"/>
                </a:solidFill>
              </a:rPr>
              <a:t> then save it, please add </a:t>
            </a:r>
            <a:r>
              <a:rPr lang="en-US" sz="1400" dirty="0">
                <a:solidFill>
                  <a:srgbClr val="FF0000"/>
                </a:solidFill>
              </a:rPr>
              <a:t>option “-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r>
              <a:rPr lang="en-US" sz="1400" dirty="0">
                <a:solidFill>
                  <a:schemeClr val="dk1"/>
                </a:solidFill>
              </a:rPr>
              <a:t>before &lt;command</a:t>
            </a:r>
            <a:r>
              <a:rPr lang="en-US" sz="1400" dirty="0" smtClean="0">
                <a:solidFill>
                  <a:schemeClr val="dk1"/>
                </a:solidFill>
              </a:rPr>
              <a:t>&gt;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File </a:t>
            </a:r>
            <a:r>
              <a:rPr lang="en-US" dirty="0" err="1">
                <a:solidFill>
                  <a:schemeClr val="dk1"/>
                </a:solidFill>
              </a:rPr>
              <a:t>datafile</a:t>
            </a:r>
            <a:r>
              <a:rPr lang="en-US" dirty="0">
                <a:solidFill>
                  <a:schemeClr val="dk1"/>
                </a:solidFill>
              </a:rPr>
              <a:t> below is used for these sample commands below: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16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Sample </a:t>
            </a:r>
            <a:r>
              <a:rPr lang="en-US" dirty="0">
                <a:solidFill>
                  <a:schemeClr val="dk1"/>
                </a:solidFill>
              </a:rPr>
              <a:t>command:</a:t>
            </a:r>
            <a:endParaRPr dirty="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925" y="1858962"/>
            <a:ext cx="79819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0480" y="4062773"/>
            <a:ext cx="6533882" cy="11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5">
            <a:alphaModFix/>
          </a:blip>
          <a:srcRect b="39626"/>
          <a:stretch/>
        </p:blipFill>
        <p:spPr>
          <a:xfrm>
            <a:off x="4930480" y="5593797"/>
            <a:ext cx="7007520" cy="9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1028700" y="4299665"/>
            <a:ext cx="36957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[A-Z]\s/d'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delete the lines that have a matching pattern.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1028700" y="5228792"/>
            <a:ext cx="3695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's/\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[A-Z]\s/TEST/g'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search the lines that have a matching pattern then substitute with “new string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4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rgbClr val="FF0000"/>
                </a:solidFill>
              </a:rPr>
              <a:t>Quiz:</a:t>
            </a:r>
            <a:endParaRPr dirty="0" smtClean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Create </a:t>
            </a:r>
            <a:r>
              <a:rPr lang="en-US" dirty="0">
                <a:solidFill>
                  <a:schemeClr val="dk1"/>
                </a:solidFill>
              </a:rPr>
              <a:t>script command to insert text “This is MY UPDATE” to the location “[Insert here]” at the file </a:t>
            </a:r>
            <a:r>
              <a:rPr lang="en-US" dirty="0" smtClean="0">
                <a:solidFill>
                  <a:schemeClr val="dk1"/>
                </a:solidFill>
              </a:rPr>
              <a:t>Input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smtClean="0"/>
              <a:t>Link:</a:t>
            </a:r>
          </a:p>
          <a:p>
            <a:pPr marL="1581135" lvl="2" indent="-285750" algn="just"/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http://gitlab.banvien.com/training/c_cpp/tree/test_hieunguyen</a:t>
            </a:r>
            <a:endParaRPr lang="en-US" dirty="0"/>
          </a:p>
          <a:p>
            <a:pPr marL="1581135" lvl="2" indent="-285750" algn="just"/>
            <a:r>
              <a:rPr lang="en-US" dirty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/99_exercise/00_BASH/sed_ex.txt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92" y="4291568"/>
            <a:ext cx="6644584" cy="2070323"/>
            <a:chOff x="40392" y="4291568"/>
            <a:chExt cx="6644584" cy="2070323"/>
          </a:xfrm>
        </p:grpSpPr>
        <p:sp>
          <p:nvSpPr>
            <p:cNvPr id="197" name="Google Shape;197;p16"/>
            <p:cNvSpPr txBox="1"/>
            <p:nvPr/>
          </p:nvSpPr>
          <p:spPr>
            <a:xfrm>
              <a:off x="1526973" y="4291568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392" y="4856889"/>
              <a:ext cx="6644584" cy="1505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6973703" y="4291568"/>
            <a:ext cx="5218297" cy="2070323"/>
            <a:chOff x="6973702" y="2858715"/>
            <a:chExt cx="5218297" cy="2070323"/>
          </a:xfrm>
        </p:grpSpPr>
        <p:sp>
          <p:nvSpPr>
            <p:cNvPr id="200" name="Google Shape;200;p16"/>
            <p:cNvSpPr txBox="1"/>
            <p:nvPr/>
          </p:nvSpPr>
          <p:spPr>
            <a:xfrm>
              <a:off x="7747139" y="2858715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73702" y="3359449"/>
              <a:ext cx="5218297" cy="156958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13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is a UNIX programming language used for manipulating data and generating reports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 &lt;filename&gt;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How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Works: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File “names” with 3 fields or 3 columns: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Tom Savage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Molly Lee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John Doe 300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 The </a:t>
            </a:r>
            <a:r>
              <a:rPr lang="en-US" dirty="0" err="1"/>
              <a:t>awk</a:t>
            </a:r>
            <a:r>
              <a:rPr lang="en-US" dirty="0"/>
              <a:t> commands: </a:t>
            </a:r>
            <a:r>
              <a:rPr lang="en-US" dirty="0" err="1"/>
              <a:t>awk</a:t>
            </a:r>
            <a:r>
              <a:rPr lang="en-US" dirty="0"/>
              <a:t> ‘{print $1, $3}’ names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4800"/>
              <a:t>Contents</a:t>
            </a:r>
            <a:endParaRPr sz="480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UNIX Basic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Regular Expression Basic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Grep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Sed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Awk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Bash language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03" dirty="0"/>
              <a:t>Variable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Arithmetic Expansion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Function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Reading User Input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Flow Control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Loop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Exercise</a:t>
            </a:r>
            <a:endParaRPr sz="1603" dirty="0"/>
          </a:p>
        </p:txBody>
      </p:sp>
    </p:spTree>
    <p:extLst>
      <p:ext uri="{BB962C8B-B14F-4D97-AF65-F5344CB8AC3E}">
        <p14:creationId xmlns:p14="http://schemas.microsoft.com/office/powerpoint/2010/main" val="37998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40800" y="1168592"/>
            <a:ext cx="11310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takes a line of input (from a file or pipe) and puts the line into an internal variable called $0. Each line is also called a record and is terminated by a new line, by default.</a:t>
            </a:r>
            <a:endParaRPr dirty="0"/>
          </a:p>
        </p:txBody>
      </p:sp>
      <p:sp>
        <p:nvSpPr>
          <p:cNvPr id="216" name="Google Shape;216;p18"/>
          <p:cNvSpPr txBox="1"/>
          <p:nvPr/>
        </p:nvSpPr>
        <p:spPr>
          <a:xfrm>
            <a:off x="436600" y="3428014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line is broken into fields (words) separated by whitespace. Each field is stored in a numbered variable, starting with $1. There can be as many as 100 fields.</a:t>
            </a:r>
            <a:endParaRPr dirty="0"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3368842" y="2417361"/>
            <a:ext cx="4652210" cy="1010653"/>
            <a:chOff x="3368842" y="2417361"/>
            <a:chExt cx="4652210" cy="1010653"/>
          </a:xfrm>
        </p:grpSpPr>
        <p:sp>
          <p:nvSpPr>
            <p:cNvPr id="218" name="Google Shape;218;p18"/>
            <p:cNvSpPr/>
            <p:nvPr/>
          </p:nvSpPr>
          <p:spPr>
            <a:xfrm>
              <a:off x="3368842" y="2417361"/>
              <a:ext cx="4652210" cy="1010653"/>
            </a:xfrm>
            <a:prstGeom prst="cube">
              <a:avLst>
                <a:gd name="adj" fmla="val 45635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4207222" y="2470440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 Savage 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1984302" y="4316469"/>
            <a:ext cx="2559075" cy="1274776"/>
            <a:chOff x="877397" y="4284385"/>
            <a:chExt cx="2559075" cy="1274776"/>
          </a:xfrm>
        </p:grpSpPr>
        <p:sp>
          <p:nvSpPr>
            <p:cNvPr id="221" name="Google Shape;221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87739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731006" y="4316469"/>
            <a:ext cx="2559075" cy="1274776"/>
            <a:chOff x="897313" y="4284385"/>
            <a:chExt cx="2559075" cy="1274776"/>
          </a:xfrm>
        </p:grpSpPr>
        <p:sp>
          <p:nvSpPr>
            <p:cNvPr id="224" name="Google Shape;224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$2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897313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Savage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7192783" y="4316469"/>
            <a:ext cx="2559075" cy="1274776"/>
            <a:chOff x="809767" y="4284385"/>
            <a:chExt cx="2559075" cy="1274776"/>
          </a:xfrm>
        </p:grpSpPr>
        <p:sp>
          <p:nvSpPr>
            <p:cNvPr id="227" name="Google Shape;227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80976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8"/>
          <p:cNvSpPr txBox="1"/>
          <p:nvPr/>
        </p:nvSpPr>
        <p:spPr>
          <a:xfrm>
            <a:off x="436600" y="5574256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does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know that white spaces the fields? There is another internal variable, called FS, that designates the field separator. Initially, FS is assigned whitespace – tabs and spaces.</a:t>
            </a:r>
            <a:endParaRPr dirty="0"/>
          </a:p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prints the fields, it uses the print function as follow: {print $1, $3}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And the output shows each field separated by a space, as: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Tom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Molly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John 300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command that is used with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‘{print &lt;field&gt;}’ &lt;file&gt;: normal syntax with FS is whitespace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‘{print &lt;fields&gt;}’: print fields base on delimiter.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“%s %d”, &lt;field1&gt;, &lt;field2&gt;}’: use 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function to format the 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Sample:</a:t>
            </a:r>
            <a:endParaRPr/>
          </a:p>
          <a:p>
            <a:pPr marL="1123935" lvl="1" indent="-20320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00" y="2213388"/>
            <a:ext cx="524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1800" y="2213388"/>
            <a:ext cx="5353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600" y="4283839"/>
            <a:ext cx="551497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7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5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Types of Variables: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There are two types of variable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Local Variable: are known only to the shell which they were created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Environment Variable: are available to any child processes spawned from the shell from which they were created.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Naming </a:t>
            </a:r>
            <a:r>
              <a:rPr lang="en-US" dirty="0" smtClean="0">
                <a:solidFill>
                  <a:schemeClr val="dk1"/>
                </a:solidFill>
              </a:rPr>
              <a:t>Conventions: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Variable must begin with an alphabetic or underscore character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remaining characters can be alphabetic, decimal digits, or an underscore character.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Local: Variable=value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Environment: export variable=value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i="1" dirty="0">
                <a:solidFill>
                  <a:schemeClr val="dk1"/>
                </a:solidFill>
              </a:rPr>
              <a:t>year=2019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without space before and after operator </a:t>
            </a:r>
            <a:r>
              <a:rPr lang="en-US" dirty="0" smtClean="0">
                <a:solidFill>
                  <a:srgbClr val="FF0000"/>
                </a:solidFill>
              </a:rPr>
              <a:t>“=“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44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The declare Built-in: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declare variable=name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declare option: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-a: treats </a:t>
            </a:r>
            <a:r>
              <a:rPr lang="en-US" dirty="0" smtClean="0"/>
              <a:t>variable </a:t>
            </a:r>
            <a:r>
              <a:rPr lang="en-US" dirty="0"/>
              <a:t>as an array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function name as and definition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just function names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: makes variables integer types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-r: makes variables read-only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-x: exports variable names to subshells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Ex:</a:t>
            </a:r>
            <a:endParaRPr dirty="0"/>
          </a:p>
          <a:p>
            <a:pPr marL="1181085" lvl="1" indent="-34290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declare -a </a:t>
            </a:r>
            <a:r>
              <a:rPr lang="en-US" dirty="0" err="1"/>
              <a:t>nums</a:t>
            </a:r>
            <a:r>
              <a:rPr lang="en-US" dirty="0"/>
              <a:t>=(45 33 100 65) 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0" y="1285946"/>
            <a:ext cx="9797646" cy="5202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Variable Expansion Modifiers</a:t>
            </a:r>
            <a:endParaRPr>
              <a:solidFill>
                <a:srgbClr val="FF0000"/>
              </a:solidFill>
            </a:endParaRPr>
          </a:p>
          <a:p>
            <a:pPr marL="838185" lvl="1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3"/>
          <p:cNvGraphicFramePr/>
          <p:nvPr>
            <p:extLst>
              <p:ext uri="{D42A27DB-BD31-4B8C-83A1-F6EECF244321}">
                <p14:modId xmlns:p14="http://schemas.microsoft.com/office/powerpoint/2010/main" val="47600250"/>
              </p:ext>
            </p:extLst>
          </p:nvPr>
        </p:nvGraphicFramePr>
        <p:xfrm>
          <a:off x="1069200" y="2073583"/>
          <a:ext cx="5815225" cy="3838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Modifier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${variable:-word)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substitute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${variable:=word}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or is non-null, substitute its value; otherwise, set it to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The value of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substituted permanently. Positional parameters may not be assigned in this way.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${variable:+word}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variable is set and is non-null, substitute word; otherwise, substitute nothing.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${variable:?word}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print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and exit from the shell. If word is omitted, the message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parameter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null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printed.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where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starts at 0 to the end of the string.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${variable:offset:length}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length characters over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8242680" y="2070254"/>
          <a:ext cx="3504325" cy="3022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Sample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fruit=peach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echo $(fruit:=-plum}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${newfruit:-apple}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apple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 $ echo $newfruit</a:t>
                      </a:r>
                      <a:endParaRPr sz="1200" i="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5. $ echo $EDITOR # More realistic EXAMPLE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6. $ echo ${EDITOR:-/bin/vi}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/bin/vi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7. $ echo $EDITOR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8. $ name=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${name-Joe}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9. $ echo ${name:-Joe}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Joe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36600" y="1239412"/>
            <a:ext cx="11538523" cy="514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Positional Parameters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The special built-in variables, often called positional parameters, are used in shell scripts when passing arguments from the command line, or used in functions to hold the value of arguments passed to the </a:t>
            </a:r>
            <a:r>
              <a:rPr lang="en-US" dirty="0" smtClean="0"/>
              <a:t>function.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77" name="Google Shape;277;p24"/>
          <p:cNvGraphicFramePr/>
          <p:nvPr>
            <p:extLst>
              <p:ext uri="{D42A27DB-BD31-4B8C-83A1-F6EECF244321}">
                <p14:modId xmlns:p14="http://schemas.microsoft.com/office/powerpoint/2010/main" val="2347815824"/>
              </p:ext>
            </p:extLst>
          </p:nvPr>
        </p:nvGraphicFramePr>
        <p:xfrm>
          <a:off x="3843993" y="2909424"/>
          <a:ext cx="5004750" cy="2771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Expression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Function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References the name of the current shell script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$1-$9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1-9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${10}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$#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the number of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all the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$@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Same as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except when double quoted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“$*”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“$1 $2 $3”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“$@”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“$1” “$2” “$3”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Quoting</a:t>
            </a:r>
            <a:endParaRPr/>
          </a:p>
        </p:txBody>
      </p:sp>
      <p:graphicFrame>
        <p:nvGraphicFramePr>
          <p:cNvPr id="285" name="Google Shape;285;p25"/>
          <p:cNvGraphicFramePr/>
          <p:nvPr>
            <p:extLst>
              <p:ext uri="{D42A27DB-BD31-4B8C-83A1-F6EECF244321}">
                <p14:modId xmlns:p14="http://schemas.microsoft.com/office/powerpoint/2010/main" val="3552600130"/>
              </p:ext>
            </p:extLst>
          </p:nvPr>
        </p:nvGraphicFramePr>
        <p:xfrm>
          <a:off x="2815294" y="1775949"/>
          <a:ext cx="5852450" cy="41595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Metacharater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Meaning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separator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&amp;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Background processing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 )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creates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{ }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does not create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|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Pipe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&gt;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newline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termination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space/tab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 delimiter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 substitution character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* [ ] ?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Shell meta-characters for filename expansion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Command Substitution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Command substitution is used when assigning the output of a command to a variable or when substituting the output of a command within a string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`UNIX command`     # Old method with back-quotes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$(UNIX command)   # New method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Sample:</a:t>
            </a:r>
            <a:endParaRPr dirty="0"/>
          </a:p>
        </p:txBody>
      </p:sp>
      <p:graphicFrame>
        <p:nvGraphicFramePr>
          <p:cNvPr id="293" name="Google Shape;293;p26"/>
          <p:cNvGraphicFramePr/>
          <p:nvPr/>
        </p:nvGraphicFramePr>
        <p:xfrm>
          <a:off x="2027800" y="4205144"/>
          <a:ext cx="8128000" cy="192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Old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New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echo “The hour is `date +%H`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hour is 09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name=`awk –F: ‘{print $1}’ database`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Ebenezer Scrooge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d=$(date)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 Jul 14 09:35:21 PDT 2004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lines=$(cat filex)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The time is $(date +%H)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time is 09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Arithmetic</a:t>
            </a:r>
            <a:endParaRPr sz="60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The shell performs arithmetic expansion by evaluating an arithmetic expression and substituting the result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$[ expression ] 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$(( expression ))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8700" y="3950433"/>
            <a:ext cx="2789200" cy="6859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$[ (5 + 3) * 2 ]</a:t>
            </a:r>
          </a:p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$(( 5 + 4 ))</a:t>
            </a:r>
          </a:p>
        </p:txBody>
      </p:sp>
    </p:spTree>
    <p:extLst>
      <p:ext uri="{BB962C8B-B14F-4D97-AF65-F5344CB8AC3E}">
        <p14:creationId xmlns:p14="http://schemas.microsoft.com/office/powerpoint/2010/main" val="295971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Navigating Files and Directories: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cd &lt;path&gt;</a:t>
            </a:r>
            <a:r>
              <a:rPr lang="en-US" dirty="0"/>
              <a:t>: changes the current working directory.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ls &lt;path&gt;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prints a listing of a specific file or directory;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on its own lists the current working director (Ex: ls &lt;path&gt;, ls –l &lt;path&gt;, ls –la &lt;path&gt;, …)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: prints the user’s current working directory.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Working With Files and Directories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&lt;old&gt; &lt;new&gt;</a:t>
            </a:r>
            <a:r>
              <a:rPr lang="en-US" dirty="0"/>
              <a:t>: copies a file.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creates a new directory. (Ex: </a:t>
            </a:r>
            <a:r>
              <a:rPr lang="en-US" dirty="0" err="1"/>
              <a:t>mkdir</a:t>
            </a:r>
            <a:r>
              <a:rPr lang="en-US" dirty="0"/>
              <a:t> &lt;path&gt;, </a:t>
            </a:r>
            <a:r>
              <a:rPr lang="en-US" dirty="0" err="1"/>
              <a:t>mkdir</a:t>
            </a:r>
            <a:r>
              <a:rPr lang="en-US" dirty="0"/>
              <a:t> –p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mv &lt;old&gt; &lt;new&gt;</a:t>
            </a:r>
            <a:r>
              <a:rPr lang="en-US" dirty="0"/>
              <a:t>: moves (renames) a file or directory.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removes (deletes) a file. (Ex: </a:t>
            </a:r>
            <a:r>
              <a:rPr lang="en-US" dirty="0" err="1"/>
              <a:t>rm</a:t>
            </a:r>
            <a:r>
              <a:rPr lang="en-US" dirty="0"/>
              <a:t> &lt;path&gt;,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touch &lt;file&gt;</a:t>
            </a:r>
            <a:r>
              <a:rPr lang="en-US" dirty="0"/>
              <a:t>: update timestamps on files.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Function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4700" y="3712599"/>
            <a:ext cx="73406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function </a:t>
            </a:r>
            <a:r>
              <a:rPr lang="en-US" dirty="0">
                <a:solidFill>
                  <a:schemeClr val="accent5"/>
                </a:solidFill>
              </a:rPr>
              <a:t>greet { echo "Hello $LOGNAME, today is $(date)"; </a:t>
            </a: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greet</a:t>
            </a:r>
            <a:endParaRPr lang="en-US" dirty="0">
              <a:solidFill>
                <a:schemeClr val="accent5"/>
              </a:solidFill>
            </a:endParaRPr>
          </a:p>
          <a:p>
            <a:pPr marL="0" lvl="1"/>
            <a:r>
              <a:rPr lang="en-US" i="1" dirty="0"/>
              <a:t>Hello </a:t>
            </a:r>
            <a:r>
              <a:rPr lang="en-US" i="1" dirty="0" err="1"/>
              <a:t>ellie</a:t>
            </a:r>
            <a:r>
              <a:rPr lang="en-US" i="1" dirty="0"/>
              <a:t>, today is Wed Jul 14 14:56:31 PDT 2004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108" y="1093316"/>
            <a:ext cx="8774723" cy="539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User Input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rgbClr val="00B050"/>
                </a:solidFill>
              </a:rPr>
              <a:t>read answer</a:t>
            </a:r>
            <a:r>
              <a:rPr lang="en-US" dirty="0"/>
              <a:t>: reads a line from standard input and assigns it to the variable </a:t>
            </a:r>
            <a:r>
              <a:rPr lang="en-US" dirty="0">
                <a:solidFill>
                  <a:srgbClr val="00B050"/>
                </a:solidFill>
              </a:rPr>
              <a:t>answer</a:t>
            </a:r>
            <a:endParaRPr i="1" dirty="0">
              <a:solidFill>
                <a:srgbClr val="00B050"/>
              </a:solidFill>
            </a:endParaRPr>
          </a:p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21500" y="2710499"/>
            <a:ext cx="7340600" cy="12399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 echo "Please type your string:"; read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; echo "Your string is: $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i="1" dirty="0"/>
              <a:t>Please type your string:</a:t>
            </a:r>
          </a:p>
          <a:p>
            <a:r>
              <a:rPr lang="en-US" i="1" dirty="0"/>
              <a:t>Good morning!</a:t>
            </a:r>
          </a:p>
          <a:p>
            <a:r>
              <a:rPr lang="en-US" i="1" dirty="0"/>
              <a:t>Your string is: Good morning!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108" y="1204546"/>
            <a:ext cx="10339754" cy="528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Flow Control</a:t>
            </a:r>
            <a:endParaRPr sz="4000"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l" rtl="0">
              <a:lnSpc>
                <a:spcPct val="114000"/>
              </a:lnSpc>
              <a:spcBef>
                <a:spcPts val="25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  <a:endParaRPr dirty="0"/>
          </a:p>
        </p:txBody>
      </p:sp>
      <p:graphicFrame>
        <p:nvGraphicFramePr>
          <p:cNvPr id="323" name="Google Shape;323;p30"/>
          <p:cNvGraphicFramePr/>
          <p:nvPr>
            <p:extLst>
              <p:ext uri="{D42A27DB-BD31-4B8C-83A1-F6EECF244321}">
                <p14:modId xmlns:p14="http://schemas.microsoft.com/office/powerpoint/2010/main" val="3406094137"/>
              </p:ext>
            </p:extLst>
          </p:nvPr>
        </p:nvGraphicFramePr>
        <p:xfrm>
          <a:off x="4484915" y="1296867"/>
          <a:ext cx="6032950" cy="53424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Operator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Tests True If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== string2 ]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equal to string2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!= string2]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not equal to string2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-z string ]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zero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-n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non-zero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-l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Logical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pattern1 -a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Both pattern1 and pattern2 are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–o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Either pattern1 or pattern2 is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! pattern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 a pattern match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 Test</a:t>
                      </a:r>
                      <a:endParaRPr/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–eq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–ne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not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or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or equal to int2</a:t>
                      </a:r>
                      <a:endParaRPr dirty="0"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5438" y="1701357"/>
            <a:ext cx="2772800" cy="27992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5438" y="5216759"/>
            <a:ext cx="2451662" cy="13173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b="1" dirty="0" smtClean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2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Loop</a:t>
            </a:r>
            <a:endParaRPr sz="400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1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168" y="1739901"/>
            <a:ext cx="3347232" cy="109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784" y="3465635"/>
            <a:ext cx="10517016" cy="2909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for pal in 1 2 3 4 5; do echo "$pal"; done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in `ls`; do if [ -f $file ]; then echo "$file: is a file"; fi; 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 #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check it is a file type or not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setup_workspace.sh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Bash language </a:t>
            </a:r>
            <a:r>
              <a:rPr lang="en-US" dirty="0" smtClean="0"/>
              <a:t>– Sample Script</a:t>
            </a:r>
            <a:endParaRPr sz="4000"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>
                <a:solidFill>
                  <a:schemeClr val="dk1"/>
                </a:solidFill>
              </a:rPr>
              <a:t>Sample script: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2452" y="1767254"/>
            <a:ext cx="2669932" cy="4695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 cat a.sh</a:t>
            </a:r>
            <a:endParaRPr lang="en-US" sz="14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`ls $</a:t>
            </a:r>
            <a:r>
              <a:rPr lang="en-US" sz="1400" b="1" dirty="0" err="1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>
              <a:lnSpc>
                <a:spcPct val="107000"/>
              </a:lnSpc>
            </a:pPr>
            <a:endParaRPr lang="en-US" sz="1400" b="1" dirty="0" smtClean="0">
              <a:solidFill>
                <a:srgbClr val="0000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 ./a.sh /c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4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Recycle.Bin</a:t>
            </a:r>
            <a:endParaRPr lang="en-US" sz="14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$WINDOWS.~BT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Cygwin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</a:p>
          <a:p>
            <a:pPr>
              <a:lnSpc>
                <a:spcPct val="107000"/>
              </a:lnSpc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1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1</a:t>
            </a:r>
            <a:r>
              <a:rPr lang="en-US" sz="1729" b="1" dirty="0" smtClean="0">
                <a:solidFill>
                  <a:schemeClr val="dk1"/>
                </a:solidFill>
              </a:rPr>
              <a:t>: (Try if you can)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update your SVN local automatically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Update base on schedule table of hour: 8h, 10h, 13h, 15h.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If the hour is match, task will execute then sleep 1 hour. Otherwise, sleep 10 minutes to reduce the workload for CPU.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Suggestion: </a:t>
            </a:r>
            <a:r>
              <a:rPr lang="en-US" sz="1463" dirty="0" err="1">
                <a:solidFill>
                  <a:schemeClr val="dk1"/>
                </a:solidFill>
              </a:rPr>
              <a:t>svn</a:t>
            </a:r>
            <a:r>
              <a:rPr lang="en-US" sz="1463" dirty="0">
                <a:solidFill>
                  <a:schemeClr val="dk1"/>
                </a:solidFill>
              </a:rPr>
              <a:t> update, sleep 10m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156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2</a:t>
            </a:r>
            <a:r>
              <a:rPr lang="en-US" sz="1729" b="1" dirty="0"/>
              <a:t>: </a:t>
            </a:r>
            <a:r>
              <a:rPr lang="en-US" sz="1729" b="1" dirty="0" smtClean="0"/>
              <a:t>(Try if </a:t>
            </a:r>
            <a:r>
              <a:rPr lang="en-US" sz="1729" b="1" dirty="0"/>
              <a:t>you can)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collect the summary result of test log output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Input file: </a:t>
            </a:r>
            <a:r>
              <a:rPr lang="en-US" sz="1460" dirty="0" err="1"/>
              <a:t>c_cpp</a:t>
            </a:r>
            <a:r>
              <a:rPr lang="en-US" sz="1460" dirty="0"/>
              <a:t>/99_exercise/00_BASH/</a:t>
            </a:r>
            <a:r>
              <a:rPr lang="en-US" sz="1460" dirty="0" err="1"/>
              <a:t>ex_loop</a:t>
            </a:r>
            <a:r>
              <a:rPr lang="en-US" sz="1460" dirty="0"/>
              <a:t>/</a:t>
            </a:r>
            <a:r>
              <a:rPr lang="en-US" sz="1460" dirty="0" err="1"/>
              <a:t>test_log.json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Upload your script and log output to GIT Server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Output format</a:t>
            </a:r>
            <a:endParaRPr sz="1460" dirty="0"/>
          </a:p>
        </p:txBody>
      </p:sp>
      <p:sp>
        <p:nvSpPr>
          <p:cNvPr id="355" name="Google Shape;355;p34"/>
          <p:cNvSpPr txBox="1"/>
          <p:nvPr/>
        </p:nvSpPr>
        <p:spPr>
          <a:xfrm>
            <a:off x="1079500" y="603456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sed –n or grep –A, 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600" y="3149600"/>
            <a:ext cx="8986800" cy="115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</a:t>
            </a:r>
            <a:r>
              <a:rPr lang="en-US" dirty="0" err="1">
                <a:solidFill>
                  <a:schemeClr val="accent5"/>
                </a:solidFill>
              </a:rPr>
              <a:t>aaaa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File /c/Users/</a:t>
            </a:r>
            <a:r>
              <a:rPr lang="en-US" i="1" dirty="0" err="1">
                <a:solidFill>
                  <a:schemeClr val="tx1"/>
                </a:solidFill>
              </a:rPr>
              <a:t>hieu.nguyen-trung</a:t>
            </a:r>
            <a:r>
              <a:rPr lang="en-US" i="1" dirty="0">
                <a:solidFill>
                  <a:schemeClr val="tx1"/>
                </a:solidFill>
              </a:rPr>
              <a:t>/Desktop/Material/</a:t>
            </a:r>
            <a:r>
              <a:rPr lang="en-US" i="1" dirty="0" err="1">
                <a:solidFill>
                  <a:schemeClr val="tx1"/>
                </a:solidFill>
              </a:rPr>
              <a:t>c_cpp</a:t>
            </a:r>
            <a:r>
              <a:rPr lang="en-US" i="1" dirty="0">
                <a:solidFill>
                  <a:schemeClr val="tx1"/>
                </a:solidFill>
              </a:rPr>
              <a:t>/99_exercise/</a:t>
            </a:r>
            <a:r>
              <a:rPr lang="en-US" i="1" dirty="0" err="1">
                <a:solidFill>
                  <a:schemeClr val="tx1"/>
                </a:solidFill>
              </a:rPr>
              <a:t>aaaa</a:t>
            </a:r>
            <a:r>
              <a:rPr lang="en-US" i="1" dirty="0">
                <a:solidFill>
                  <a:schemeClr val="tx1"/>
                </a:solidFill>
              </a:rPr>
              <a:t>: is not </a:t>
            </a:r>
            <a:r>
              <a:rPr lang="en-US" i="1" dirty="0" smtClean="0">
                <a:solidFill>
                  <a:schemeClr val="tx1"/>
                </a:solidFill>
              </a:rPr>
              <a:t>exist</a:t>
            </a:r>
          </a:p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/99_exercise/00_BASH/datafile.txt</a:t>
            </a:r>
          </a:p>
          <a:p>
            <a:r>
              <a:rPr lang="en-US" i="1" dirty="0">
                <a:solidFill>
                  <a:schemeClr val="tx1"/>
                </a:solidFill>
              </a:rPr>
              <a:t>Please specify to the </a:t>
            </a:r>
            <a:r>
              <a:rPr lang="en-US" i="1" dirty="0" err="1" smtClean="0">
                <a:solidFill>
                  <a:schemeClr val="tx1"/>
                </a:solidFill>
              </a:rPr>
              <a:t>test_log.json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0" y="4508851"/>
            <a:ext cx="11539500" cy="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Documents</a:t>
            </a:r>
            <a:endParaRPr sz="4000"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UNIX Shells by Example Fourth </a:t>
            </a:r>
            <a:r>
              <a:rPr lang="en-US" dirty="0" smtClean="0">
                <a:solidFill>
                  <a:schemeClr val="dk1"/>
                </a:solidFill>
              </a:rPr>
              <a:t>Edition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63" name="Google Shape;363;p35" descr="Image result for unix shells by example 4th edition 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87" y="2038839"/>
            <a:ext cx="2714625" cy="360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29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Pipes and Filters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: displays the contents of its inputs.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: displays the first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: displays the last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: sorts its inputs. (Ex: sort, sort –d, sort –u</a:t>
            </a:r>
            <a:r>
              <a:rPr lang="en-US" dirty="0" smtClean="0"/>
              <a:t>, sort -n </a:t>
            </a:r>
            <a:r>
              <a:rPr lang="en-US" dirty="0"/>
              <a:t>…).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/>
              <a:t>: counts lines, words, and characters in its inputs. (Ex: </a:t>
            </a:r>
            <a:r>
              <a:rPr lang="en-US" dirty="0" err="1"/>
              <a:t>wc</a:t>
            </a:r>
            <a:r>
              <a:rPr lang="en-US" dirty="0"/>
              <a:t> –l, </a:t>
            </a:r>
            <a:r>
              <a:rPr lang="en-US" dirty="0" err="1"/>
              <a:t>wc</a:t>
            </a:r>
            <a:r>
              <a:rPr lang="en-US" dirty="0"/>
              <a:t> –c, …)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 file</a:t>
            </a:r>
            <a:r>
              <a:rPr lang="en-US" dirty="0"/>
              <a:t>: redirects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/>
              <a:t> (overwriting any existing content).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&gt;&gt; file</a:t>
            </a:r>
            <a:r>
              <a:rPr lang="en-US" dirty="0"/>
              <a:t>: appends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1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Finding Some Things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finds files with specific properties that match patterns. (Ex: find &lt;path&gt; –</a:t>
            </a:r>
            <a:r>
              <a:rPr lang="en-US" dirty="0" err="1">
                <a:solidFill>
                  <a:schemeClr val="dk1"/>
                </a:solidFill>
              </a:rPr>
              <a:t>iname</a:t>
            </a:r>
            <a:r>
              <a:rPr lang="en-US" dirty="0">
                <a:solidFill>
                  <a:schemeClr val="dk1"/>
                </a:solidFill>
              </a:rPr>
              <a:t> “*.txt”, find &lt;path&gt; -type &lt;argument&gt;, …)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selects lines in files that match patterns. (Ex: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&lt;pattern&gt; &lt;file&gt;,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–v, …)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Debug</a:t>
            </a:r>
            <a:endParaRPr dirty="0"/>
          </a:p>
          <a:p>
            <a:pPr marL="1123935" lvl="1" indent="-285750"/>
            <a:r>
              <a:rPr lang="en-US" dirty="0">
                <a:solidFill>
                  <a:srgbClr val="FF0000"/>
                </a:solidFill>
              </a:rPr>
              <a:t>echo &lt;text&gt;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print text to monitor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Help</a:t>
            </a:r>
            <a:endParaRPr dirty="0">
              <a:solidFill>
                <a:schemeClr val="dk1"/>
              </a:solidFill>
            </a:endParaRPr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--help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is an option supported by many bash commands, and programs that can be run from within Bash, to display more information on how to use these commands or programs.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man &lt;command&gt;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displays the manual page for a given command. (Note: man command doesn’t supported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Bash, so please use –help instead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  <a:p>
            <a:pPr marL="514350" lvl="0" indent="-285750"/>
            <a:r>
              <a:rPr lang="en-US" dirty="0"/>
              <a:t>Note: The best way to use the shell is to use pipes to combine simple single-purpose programs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2800" dirty="0"/>
              <a:t>Example for PIPE LINE</a:t>
            </a:r>
            <a:endParaRPr dirty="0"/>
          </a:p>
        </p:txBody>
      </p:sp>
      <p:sp>
        <p:nvSpPr>
          <p:cNvPr id="107" name="Google Shape;107;p6"/>
          <p:cNvSpPr txBox="1"/>
          <p:nvPr/>
        </p:nvSpPr>
        <p:spPr>
          <a:xfrm>
            <a:off x="436600" y="2273945"/>
            <a:ext cx="2330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Read file README.md then show the first 5 lines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436600" y="4197642"/>
            <a:ext cx="233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Find all things in the current folder, =&gt; search the “</a:t>
            </a:r>
            <a:r>
              <a:rPr lang="en-US" sz="1800" dirty="0">
                <a:solidFill>
                  <a:schemeClr val="dk1"/>
                </a:solidFill>
              </a:rPr>
              <a:t>.c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 extension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36083" y="1866900"/>
            <a:ext cx="8794301" cy="20821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cat -n README.md | head -5</a:t>
            </a:r>
          </a:p>
          <a:p>
            <a:r>
              <a:rPr lang="en-US" i="1" dirty="0"/>
              <a:t>     1  # Get start.</a:t>
            </a:r>
          </a:p>
          <a:p>
            <a:r>
              <a:rPr lang="en-US" i="1" dirty="0"/>
              <a:t>     2</a:t>
            </a:r>
          </a:p>
          <a:p>
            <a:r>
              <a:rPr lang="en-US" i="1" dirty="0"/>
              <a:t>     3  1.  Clone repository</a:t>
            </a:r>
          </a:p>
          <a:p>
            <a:r>
              <a:rPr lang="en-US" i="1" dirty="0"/>
              <a:t>     4</a:t>
            </a:r>
          </a:p>
          <a:p>
            <a:r>
              <a:rPr lang="en-US" i="1" dirty="0"/>
              <a:t>     5  ``` bash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36083" y="4134527"/>
            <a:ext cx="8794300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find .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'\.c$'</a:t>
            </a:r>
          </a:p>
          <a:p>
            <a:r>
              <a:rPr lang="en-US" i="1" dirty="0"/>
              <a:t>./01_memory/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./01_memory/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./03_pre-processor/</a:t>
            </a:r>
            <a:r>
              <a:rPr lang="en-US" i="1" dirty="0" err="1"/>
              <a:t>debug_log.c</a:t>
            </a:r>
            <a:endParaRPr lang="en-US" i="1" dirty="0"/>
          </a:p>
          <a:p>
            <a:r>
              <a:rPr lang="en-US" i="1" dirty="0"/>
              <a:t>./</a:t>
            </a:r>
            <a:r>
              <a:rPr lang="en-US" i="1" dirty="0" smtClean="0"/>
              <a:t>03_pre-processor/</a:t>
            </a:r>
            <a:r>
              <a:rPr lang="en-US" i="1" dirty="0" err="1" smtClean="0"/>
              <a:t>main.c</a:t>
            </a:r>
            <a:endParaRPr lang="en-US" i="1" dirty="0" smtClean="0"/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98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Please try to do all command with recommend option before moving to next slide.</a:t>
            </a: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/>
              <a:t>Use “--help” or “</a:t>
            </a:r>
            <a:r>
              <a:rPr lang="en-US" dirty="0" err="1" smtClean="0"/>
              <a:t>stackoverflow</a:t>
            </a:r>
            <a:r>
              <a:rPr lang="en-US" dirty="0" smtClean="0"/>
              <a:t>” to understand the built-in option for the specific command which you want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4650" y="2455114"/>
            <a:ext cx="8794300" cy="37329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 ls –help | less</a:t>
            </a:r>
          </a:p>
          <a:p>
            <a:r>
              <a:rPr lang="en-US" i="1" dirty="0" smtClean="0"/>
              <a:t>Usage</a:t>
            </a:r>
            <a:r>
              <a:rPr lang="en-US" i="1" dirty="0"/>
              <a:t>: ls [OPTION]... [FILE]...</a:t>
            </a:r>
          </a:p>
          <a:p>
            <a:r>
              <a:rPr lang="en-US" i="1" dirty="0"/>
              <a:t>List information about the FILEs (the current directory by default).</a:t>
            </a:r>
          </a:p>
          <a:p>
            <a:r>
              <a:rPr lang="en-US" i="1" dirty="0"/>
              <a:t>Sort entries alphabetically if none of -</a:t>
            </a:r>
            <a:r>
              <a:rPr lang="en-US" i="1" dirty="0" err="1"/>
              <a:t>cftuvSUX</a:t>
            </a:r>
            <a:r>
              <a:rPr lang="en-US" i="1" dirty="0"/>
              <a:t> nor --sort is specified.</a:t>
            </a:r>
          </a:p>
          <a:p>
            <a:endParaRPr lang="en-US" i="1" dirty="0"/>
          </a:p>
          <a:p>
            <a:r>
              <a:rPr lang="en-US" i="1" dirty="0"/>
              <a:t>Mandatory arguments to long options are mandatory for short options too.</a:t>
            </a:r>
          </a:p>
          <a:p>
            <a:r>
              <a:rPr lang="en-US" i="1" dirty="0"/>
              <a:t>  -a, --all                  do not ignore entries starting with .</a:t>
            </a:r>
          </a:p>
          <a:p>
            <a:r>
              <a:rPr lang="en-US" i="1" dirty="0"/>
              <a:t>  -A, --almost-all           do not list implied . and ..</a:t>
            </a:r>
          </a:p>
          <a:p>
            <a:r>
              <a:rPr lang="en-US" i="1" dirty="0"/>
              <a:t>      --author               with -l, print the author of each file</a:t>
            </a:r>
          </a:p>
          <a:p>
            <a:r>
              <a:rPr lang="en-US" i="1" dirty="0"/>
              <a:t>  -b, --escape               print C-style escapes for nongraphic characters</a:t>
            </a:r>
          </a:p>
          <a:p>
            <a:r>
              <a:rPr lang="en-US" i="1" dirty="0"/>
              <a:t>      --block-size=SIZE      with -l, scale sizes by SIZE when printing them;</a:t>
            </a:r>
          </a:p>
          <a:p>
            <a:r>
              <a:rPr lang="en-US" i="1" dirty="0"/>
              <a:t>                               e.g., '--block-size=M'; see SIZE format </a:t>
            </a:r>
            <a:r>
              <a:rPr lang="en-US" i="1" dirty="0" smtClean="0"/>
              <a:t>below</a:t>
            </a:r>
          </a:p>
          <a:p>
            <a:r>
              <a:rPr lang="en-US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8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:</a:t>
            </a:r>
            <a:endParaRPr dirty="0"/>
          </a:p>
          <a:p>
            <a:pPr marL="1123935" lvl="1" indent="-285750"/>
            <a:r>
              <a:rPr lang="en-US" dirty="0"/>
              <a:t>Count the files, the directories in folder </a:t>
            </a:r>
            <a:r>
              <a:rPr lang="en-US" dirty="0" err="1"/>
              <a:t>N</a:t>
            </a:r>
            <a:r>
              <a:rPr lang="en-US" dirty="0" err="1" smtClean="0"/>
              <a:t>ew_Training</a:t>
            </a:r>
            <a:r>
              <a:rPr lang="en-US" dirty="0" smtClean="0"/>
              <a:t> </a:t>
            </a:r>
            <a:r>
              <a:rPr lang="en-US" dirty="0"/>
              <a:t>then update your script command to </a:t>
            </a:r>
            <a:r>
              <a:rPr lang="en-US" dirty="0" err="1"/>
              <a:t>Git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pPr marL="1123935" lvl="1" indent="-285750"/>
            <a:r>
              <a:rPr lang="en-US" dirty="0" smtClean="0"/>
              <a:t>Link:</a:t>
            </a:r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/>
              <a:t>New_Training</a:t>
            </a:r>
            <a:endParaRPr dirty="0"/>
          </a:p>
          <a:p>
            <a:pPr marL="1123935" lvl="1" indent="-285750"/>
            <a:r>
              <a:rPr lang="en-US" dirty="0"/>
              <a:t>Output sample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8415" y="3985400"/>
            <a:ext cx="8746769" cy="4283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Result: "86" directories, "149" files in folder ./</a:t>
            </a:r>
            <a:r>
              <a:rPr lang="en-US" dirty="0" err="1" smtClean="0"/>
              <a:t>New_Training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 dirty="0"/>
              <a:t>Regular Expression Basic</a:t>
            </a:r>
            <a:endParaRPr dirty="0"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What is regular expression?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A regular expression (regex) is a method of representing a string matching pattern.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enable strings that match a particular pattern within textual data records to be located and modified and they are often used within utility programs and programming languages that manipulate textual data.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are extremely powerful.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Supporting Software and Tools.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Command Line Tools:</a:t>
            </a:r>
            <a:endParaRPr dirty="0"/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grep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sed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awk</a:t>
            </a:r>
            <a:endParaRPr dirty="0">
              <a:solidFill>
                <a:srgbClr val="FF0000"/>
              </a:solidFill>
            </a:endParaRPr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Editors: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vi</a:t>
            </a:r>
            <a:r>
              <a:rPr lang="en-US" dirty="0"/>
              <a:t>, </a:t>
            </a:r>
            <a:r>
              <a:rPr lang="en-US" dirty="0" err="1"/>
              <a:t>emacs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Languages: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perl</a:t>
            </a:r>
            <a:r>
              <a:rPr lang="en-US" dirty="0">
                <a:solidFill>
                  <a:srgbClr val="FF0000"/>
                </a:solidFill>
              </a:rPr>
              <a:t>, python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ruby, </a:t>
            </a:r>
            <a:r>
              <a:rPr lang="en-US" dirty="0" err="1"/>
              <a:t>tcl</a:t>
            </a:r>
            <a:r>
              <a:rPr lang="en-US" dirty="0"/>
              <a:t>, java, </a:t>
            </a:r>
            <a:r>
              <a:rPr lang="en-US" dirty="0" err="1"/>
              <a:t>javascript</a:t>
            </a:r>
            <a:r>
              <a:rPr lang="en-US" dirty="0"/>
              <a:t>, .NET,...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3294</Words>
  <Application>Microsoft Office PowerPoint</Application>
  <PresentationFormat>Widescreen</PresentationFormat>
  <Paragraphs>509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Noto Sans Symbols</vt:lpstr>
      <vt:lpstr>Roboto Condensed</vt:lpstr>
      <vt:lpstr>Times New Roman</vt:lpstr>
      <vt:lpstr>1_Office Theme</vt:lpstr>
      <vt:lpstr>2_Office Theme</vt:lpstr>
      <vt:lpstr>Bash Basic</vt:lpstr>
      <vt:lpstr>Contents</vt:lpstr>
      <vt:lpstr>UNIX Basic Command</vt:lpstr>
      <vt:lpstr>UNIX Basic Command</vt:lpstr>
      <vt:lpstr>UNIX Basic Command</vt:lpstr>
      <vt:lpstr>UNIX Basic Command</vt:lpstr>
      <vt:lpstr>UNIX Basic Command</vt:lpstr>
      <vt:lpstr>UNIX Basic Command</vt:lpstr>
      <vt:lpstr>Regular Expression Basic</vt:lpstr>
      <vt:lpstr>Regular Expression Basic</vt:lpstr>
      <vt:lpstr>Regular Expression Basic</vt:lpstr>
      <vt:lpstr>Regular Expression Basic</vt:lpstr>
      <vt:lpstr>Regular Expression Basic</vt:lpstr>
      <vt:lpstr>grep command</vt:lpstr>
      <vt:lpstr>grep command</vt:lpstr>
      <vt:lpstr>sed command</vt:lpstr>
      <vt:lpstr>sed command</vt:lpstr>
      <vt:lpstr>sed command</vt:lpstr>
      <vt:lpstr>awk command</vt:lpstr>
      <vt:lpstr>awk command</vt:lpstr>
      <vt:lpstr>awk command</vt:lpstr>
      <vt:lpstr>awk command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Arithmetic</vt:lpstr>
      <vt:lpstr>Bash language - Function</vt:lpstr>
      <vt:lpstr>Bash language - User Input</vt:lpstr>
      <vt:lpstr>Bash language - Flow Control</vt:lpstr>
      <vt:lpstr>Bash language - Loop</vt:lpstr>
      <vt:lpstr>Bash language – Sample Script</vt:lpstr>
      <vt:lpstr>Bash language - Exercise</vt:lpstr>
      <vt:lpstr>Bash language - Exercise</vt:lpstr>
      <vt:lpstr>Documents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EXTERNAL Do Phu Loc (Ban Vien, RBVH/EPS45)</cp:lastModifiedBy>
  <cp:revision>67</cp:revision>
  <dcterms:created xsi:type="dcterms:W3CDTF">2020-01-03T03:31:54Z</dcterms:created>
  <dcterms:modified xsi:type="dcterms:W3CDTF">2020-02-20T10:15:24Z</dcterms:modified>
</cp:coreProperties>
</file>