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97" r:id="rId4"/>
    <p:sldId id="298" r:id="rId5"/>
    <p:sldId id="258" r:id="rId6"/>
    <p:sldId id="299" r:id="rId7"/>
    <p:sldId id="300" r:id="rId8"/>
    <p:sldId id="301" r:id="rId9"/>
    <p:sldId id="302" r:id="rId10"/>
    <p:sldId id="303" r:id="rId11"/>
    <p:sldId id="304" r:id="rId12"/>
  </p:sldIdLst>
  <p:sldSz cx="9144000" cy="5143500" type="screen16x9"/>
  <p:notesSz cx="6858000" cy="9144000"/>
  <p:embeddedFontLst>
    <p:embeddedFont>
      <p:font typeface="Raleway Thin" charset="0"/>
      <p:regular r:id="rId14"/>
      <p:bold r:id="rId15"/>
      <p:italic r:id="rId16"/>
      <p:boldItalic r:id="rId17"/>
    </p:embeddedFont>
    <p:embeddedFont>
      <p:font typeface="HYWenHei-85W" panose="00020600040101010101" pitchFamily="18" charset="-128"/>
      <p:regular r:id="rId18"/>
    </p:embeddedFont>
    <p:embeddedFont>
      <p:font typeface="Calibri" panose="020F0502020204030204" pitchFamily="34" charset="0"/>
      <p:regular r:id="rId19"/>
      <p:bold r:id="rId20"/>
      <p:italic r:id="rId21"/>
      <p:boldItalic r:id="rId22"/>
    </p:embeddedFont>
    <p:embeddedFont>
      <p:font typeface="Barlow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934"/>
    <a:srgbClr val="880000"/>
    <a:srgbClr val="E0234E"/>
    <a:srgbClr val="01579B"/>
    <a:srgbClr val="54C5F8"/>
    <a:srgbClr val="646464"/>
    <a:srgbClr val="00547E"/>
    <a:srgbClr val="007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91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41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24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5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39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07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19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94632" y="2440539"/>
            <a:ext cx="5702682" cy="1290938"/>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en-US" sz="3200" b="1"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ỨNG DỤNG </a:t>
            </a:r>
            <a:br>
              <a:rPr lang="en-US" sz="3200" b="1"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br>
            <a:r>
              <a:rPr lang="en-US" sz="3200" b="1"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NGHE NHẠC TRỰC TUYẾN</a:t>
            </a:r>
            <a:endParaRPr sz="3200" b="1"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5" name="Picture 4">
            <a:extLst>
              <a:ext uri="{FF2B5EF4-FFF2-40B4-BE49-F238E27FC236}">
                <a16:creationId xmlns:a16="http://schemas.microsoft.com/office/drawing/2014/main" id="{3C90EB11-DAAE-691E-AE3E-DD8D337C155C}"/>
              </a:ext>
            </a:extLst>
          </p:cNvPr>
          <p:cNvPicPr>
            <a:picLocks noChangeAspect="1"/>
          </p:cNvPicPr>
          <p:nvPr/>
        </p:nvPicPr>
        <p:blipFill>
          <a:blip r:embed="rId3"/>
          <a:stretch>
            <a:fillRect/>
          </a:stretch>
        </p:blipFill>
        <p:spPr>
          <a:xfrm>
            <a:off x="194632" y="122445"/>
            <a:ext cx="5326279" cy="1218725"/>
          </a:xfrm>
          <a:prstGeom prst="rect">
            <a:avLst/>
          </a:prstGeom>
        </p:spPr>
      </p:pic>
      <p:sp>
        <p:nvSpPr>
          <p:cNvPr id="6" name="Google Shape;338;p12">
            <a:extLst>
              <a:ext uri="{FF2B5EF4-FFF2-40B4-BE49-F238E27FC236}">
                <a16:creationId xmlns:a16="http://schemas.microsoft.com/office/drawing/2014/main" id="{51C82C6D-ACF4-62DF-0420-AF075B8A8E61}"/>
              </a:ext>
            </a:extLst>
          </p:cNvPr>
          <p:cNvSpPr txBox="1">
            <a:spLocks/>
          </p:cNvSpPr>
          <p:nvPr/>
        </p:nvSpPr>
        <p:spPr>
          <a:xfrm>
            <a:off x="978037" y="1789969"/>
            <a:ext cx="4575268" cy="5381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sz="2000" dirty="0" smtClean="0">
                <a:latin typeface="HYWenHei-85W" panose="00020600040101010101" pitchFamily="18" charset="-128"/>
                <a:ea typeface="HYWenHei-85W" panose="00020600040101010101" pitchFamily="18" charset="-128"/>
                <a:cs typeface="HYWenHei-85W" panose="00020600040101010101" pitchFamily="18" charset="-128"/>
              </a:rPr>
              <a:t>TIỂU LUẬN CHUYÊN NGÀNH</a:t>
            </a:r>
            <a:endParaRPr lang="en-US" sz="2000"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38" name="TextBox 137">
            <a:extLst>
              <a:ext uri="{FF2B5EF4-FFF2-40B4-BE49-F238E27FC236}">
                <a16:creationId xmlns:a16="http://schemas.microsoft.com/office/drawing/2014/main" id="{90D45391-F106-3F16-8D81-131CA8B79E10}"/>
              </a:ext>
            </a:extLst>
          </p:cNvPr>
          <p:cNvSpPr txBox="1"/>
          <p:nvPr/>
        </p:nvSpPr>
        <p:spPr>
          <a:xfrm>
            <a:off x="297367" y="4085885"/>
            <a:ext cx="5545872" cy="461665"/>
          </a:xfrm>
          <a:prstGeom prst="rect">
            <a:avLst/>
          </a:prstGeom>
          <a:noFill/>
        </p:spPr>
        <p:txBody>
          <a:bodyPr wrap="square">
            <a:spAutoFit/>
          </a:bodyPr>
          <a:lstStyle/>
          <a:p>
            <a:pPr algn="ctr"/>
            <a:r>
              <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GVHD: </a:t>
            </a:r>
            <a:r>
              <a:rPr lang="en-US" sz="2400" dirty="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ThS</a:t>
            </a:r>
            <a:r>
              <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Trần</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Công</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Tú</a:t>
            </a:r>
            <a:endPar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1028" name="Picture 4" descr="Music Poster Design Template Background Decorative With Guitar Vintage  Retro Style. Graphic Design Element Can Be Used For Backdrop, Banner,  Brochure, Leaflet, Publication, Vector Illustration Royalty Free SVG,  Cliparts, Vectors, And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8416" y="0"/>
            <a:ext cx="3045583"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43098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Hướng phát triển</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3" name="TextBox 12">
            <a:extLst>
              <a:ext uri="{FF2B5EF4-FFF2-40B4-BE49-F238E27FC236}">
                <a16:creationId xmlns:a16="http://schemas.microsoft.com/office/drawing/2014/main" id="{CC5C1277-580A-D920-A42C-8F5731551723}"/>
              </a:ext>
            </a:extLst>
          </p:cNvPr>
          <p:cNvSpPr txBox="1"/>
          <p:nvPr/>
        </p:nvSpPr>
        <p:spPr>
          <a:xfrm>
            <a:off x="371474" y="1003790"/>
            <a:ext cx="8182223" cy="374634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Cải thiện tốc độ phản hồi của ứng dụng trên mọi thao tác của người dùng.</a:t>
            </a: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Cải thiện giao diện ứng dụng trở nên đơn giản và đẹp, trực quan, dễ sử dụng hơn.</a:t>
            </a: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Xây dựng thêm phiên bản miễn phí và trả phí cho ứng dụng</a:t>
            </a: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Thêm các tính năng nâng cao như tích hợp AI và </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M</a:t>
            </a:r>
            <a:r>
              <a:rPr lang="en-US" sz="2000" dirty="0" err="1"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achine</a:t>
            </a:r>
            <a:r>
              <a:rPr lang="en-US"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 </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L</a:t>
            </a:r>
            <a:r>
              <a:rPr lang="en-US"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earning</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 </a:t>
            </a: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vào ứng dụng.</a:t>
            </a:r>
            <a:endParaRPr lang="en-US"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411678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2244879" y="2351436"/>
            <a:ext cx="4430985" cy="62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Hết</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05129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2" name="TextBox 11">
            <a:extLst>
              <a:ext uri="{FF2B5EF4-FFF2-40B4-BE49-F238E27FC236}">
                <a16:creationId xmlns:a16="http://schemas.microsoft.com/office/drawing/2014/main" id="{E3FE4F25-C9D1-6160-0664-81781A808264}"/>
              </a:ext>
            </a:extLst>
          </p:cNvPr>
          <p:cNvSpPr txBox="1"/>
          <p:nvPr/>
        </p:nvSpPr>
        <p:spPr>
          <a:xfrm>
            <a:off x="560533" y="570100"/>
            <a:ext cx="5094664" cy="584775"/>
          </a:xfrm>
          <a:prstGeom prst="rect">
            <a:avLst/>
          </a:prstGeom>
          <a:noFill/>
        </p:spPr>
        <p:txBody>
          <a:bodyPr wrap="none" rtlCol="0">
            <a:spAutoFit/>
          </a:bodyPr>
          <a:lstStyle/>
          <a:p>
            <a:r>
              <a:rPr lang="en-US" sz="3200" b="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SINH VIÊN THỰC HIỆN</a:t>
            </a:r>
          </a:p>
        </p:txBody>
      </p:sp>
      <p:sp>
        <p:nvSpPr>
          <p:cNvPr id="13" name="TextBox 12">
            <a:extLst>
              <a:ext uri="{FF2B5EF4-FFF2-40B4-BE49-F238E27FC236}">
                <a16:creationId xmlns:a16="http://schemas.microsoft.com/office/drawing/2014/main" id="{CC5C1277-580A-D920-A42C-8F5731551723}"/>
              </a:ext>
            </a:extLst>
          </p:cNvPr>
          <p:cNvSpPr txBox="1"/>
          <p:nvPr/>
        </p:nvSpPr>
        <p:spPr>
          <a:xfrm>
            <a:off x="466802" y="1598522"/>
            <a:ext cx="5315879" cy="461665"/>
          </a:xfrm>
          <a:prstGeom prst="rect">
            <a:avLst/>
          </a:prstGeom>
          <a:noFill/>
        </p:spPr>
        <p:txBody>
          <a:bodyPr wrap="none" rtlCol="0">
            <a:spAutoFit/>
          </a:bodyPr>
          <a:lstStyle/>
          <a:p>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Nguyễn</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Phương</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Nam	19110402</a:t>
            </a:r>
            <a:endPar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825" name="Google Shape;381;p14">
            <a:extLst>
              <a:ext uri="{FF2B5EF4-FFF2-40B4-BE49-F238E27FC236}">
                <a16:creationId xmlns:a16="http://schemas.microsoft.com/office/drawing/2014/main" id="{75DD3F37-C908-5737-C36A-6A6FFE95203F}"/>
              </a:ext>
            </a:extLst>
          </p:cNvPr>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826" name="Google Shape;3050;p47">
            <a:extLst>
              <a:ext uri="{FF2B5EF4-FFF2-40B4-BE49-F238E27FC236}">
                <a16:creationId xmlns:a16="http://schemas.microsoft.com/office/drawing/2014/main" id="{02979DAE-2997-3867-ED93-6BC2C3E4F90A}"/>
              </a:ext>
            </a:extLst>
          </p:cNvPr>
          <p:cNvGrpSpPr/>
          <p:nvPr/>
        </p:nvGrpSpPr>
        <p:grpSpPr>
          <a:xfrm>
            <a:off x="5841531" y="1624419"/>
            <a:ext cx="2807494" cy="3212254"/>
            <a:chOff x="2152750" y="190500"/>
            <a:chExt cx="4293756" cy="4762499"/>
          </a:xfrm>
        </p:grpSpPr>
        <p:sp>
          <p:nvSpPr>
            <p:cNvPr id="827" name="Google Shape;3051;p47">
              <a:extLst>
                <a:ext uri="{FF2B5EF4-FFF2-40B4-BE49-F238E27FC236}">
                  <a16:creationId xmlns:a16="http://schemas.microsoft.com/office/drawing/2014/main" id="{3238293C-545B-8E21-9F5E-EBFB3FCB79D5}"/>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3052;p47">
              <a:extLst>
                <a:ext uri="{FF2B5EF4-FFF2-40B4-BE49-F238E27FC236}">
                  <a16:creationId xmlns:a16="http://schemas.microsoft.com/office/drawing/2014/main" id="{FA665D8C-CAB7-BFA1-7744-2667CBBFA6D7}"/>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3053;p47">
              <a:extLst>
                <a:ext uri="{FF2B5EF4-FFF2-40B4-BE49-F238E27FC236}">
                  <a16:creationId xmlns:a16="http://schemas.microsoft.com/office/drawing/2014/main" id="{6FE060DF-ADDD-08C7-29A1-DCD03E29BE9E}"/>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3054;p47">
              <a:extLst>
                <a:ext uri="{FF2B5EF4-FFF2-40B4-BE49-F238E27FC236}">
                  <a16:creationId xmlns:a16="http://schemas.microsoft.com/office/drawing/2014/main" id="{49DF2B4D-CFCC-1E82-5DA8-FBAA8CBCF20B}"/>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3055;p47">
              <a:extLst>
                <a:ext uri="{FF2B5EF4-FFF2-40B4-BE49-F238E27FC236}">
                  <a16:creationId xmlns:a16="http://schemas.microsoft.com/office/drawing/2014/main" id="{CA782658-5423-6EBA-B09C-DCB964F1278A}"/>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3056;p47">
              <a:extLst>
                <a:ext uri="{FF2B5EF4-FFF2-40B4-BE49-F238E27FC236}">
                  <a16:creationId xmlns:a16="http://schemas.microsoft.com/office/drawing/2014/main" id="{62292E53-147D-245D-49DA-318945B2D548}"/>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3057;p47">
              <a:extLst>
                <a:ext uri="{FF2B5EF4-FFF2-40B4-BE49-F238E27FC236}">
                  <a16:creationId xmlns:a16="http://schemas.microsoft.com/office/drawing/2014/main" id="{775C8453-759C-E978-1A33-403C9E6FF6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3058;p47">
              <a:extLst>
                <a:ext uri="{FF2B5EF4-FFF2-40B4-BE49-F238E27FC236}">
                  <a16:creationId xmlns:a16="http://schemas.microsoft.com/office/drawing/2014/main" id="{69943834-EA68-436D-D2E2-FB2625A1EF38}"/>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3059;p47">
              <a:extLst>
                <a:ext uri="{FF2B5EF4-FFF2-40B4-BE49-F238E27FC236}">
                  <a16:creationId xmlns:a16="http://schemas.microsoft.com/office/drawing/2014/main" id="{ACB2EE71-7EF0-3F90-C775-5D38C76DD793}"/>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3060;p47">
              <a:extLst>
                <a:ext uri="{FF2B5EF4-FFF2-40B4-BE49-F238E27FC236}">
                  <a16:creationId xmlns:a16="http://schemas.microsoft.com/office/drawing/2014/main" id="{6E7F671E-EE1A-52B6-8D2A-1FC2E7C584BE}"/>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3061;p47">
              <a:extLst>
                <a:ext uri="{FF2B5EF4-FFF2-40B4-BE49-F238E27FC236}">
                  <a16:creationId xmlns:a16="http://schemas.microsoft.com/office/drawing/2014/main" id="{50CBBDC9-23AF-2460-03D3-0085C9FE278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3062;p47">
              <a:extLst>
                <a:ext uri="{FF2B5EF4-FFF2-40B4-BE49-F238E27FC236}">
                  <a16:creationId xmlns:a16="http://schemas.microsoft.com/office/drawing/2014/main" id="{14834D29-9674-CFA6-3C1F-8FEB7E370CE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3063;p47">
              <a:extLst>
                <a:ext uri="{FF2B5EF4-FFF2-40B4-BE49-F238E27FC236}">
                  <a16:creationId xmlns:a16="http://schemas.microsoft.com/office/drawing/2014/main" id="{2EBC07A4-F82E-BA27-C2C7-3C24D9BCFF9D}"/>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3064;p47">
              <a:extLst>
                <a:ext uri="{FF2B5EF4-FFF2-40B4-BE49-F238E27FC236}">
                  <a16:creationId xmlns:a16="http://schemas.microsoft.com/office/drawing/2014/main" id="{4A22F93B-334D-4CD8-3726-B0A50266204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3065;p47">
              <a:extLst>
                <a:ext uri="{FF2B5EF4-FFF2-40B4-BE49-F238E27FC236}">
                  <a16:creationId xmlns:a16="http://schemas.microsoft.com/office/drawing/2014/main" id="{81C52E32-4E48-E091-2CE2-8CA2B8D15F3A}"/>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3066;p47">
              <a:extLst>
                <a:ext uri="{FF2B5EF4-FFF2-40B4-BE49-F238E27FC236}">
                  <a16:creationId xmlns:a16="http://schemas.microsoft.com/office/drawing/2014/main" id="{88851E3C-11BD-AE39-C9FA-95E455FD6B2C}"/>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3067;p47">
              <a:extLst>
                <a:ext uri="{FF2B5EF4-FFF2-40B4-BE49-F238E27FC236}">
                  <a16:creationId xmlns:a16="http://schemas.microsoft.com/office/drawing/2014/main" id="{9D140A4E-DF55-13CD-0160-AB2C9F76883A}"/>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3068;p47">
              <a:extLst>
                <a:ext uri="{FF2B5EF4-FFF2-40B4-BE49-F238E27FC236}">
                  <a16:creationId xmlns:a16="http://schemas.microsoft.com/office/drawing/2014/main" id="{FB265997-2DE9-7AC6-3DC1-C99AC5890E11}"/>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3069;p47">
              <a:extLst>
                <a:ext uri="{FF2B5EF4-FFF2-40B4-BE49-F238E27FC236}">
                  <a16:creationId xmlns:a16="http://schemas.microsoft.com/office/drawing/2014/main" id="{9C2BFE4E-FA07-B48F-3DAC-A0AA0700318E}"/>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3070;p47">
              <a:extLst>
                <a:ext uri="{FF2B5EF4-FFF2-40B4-BE49-F238E27FC236}">
                  <a16:creationId xmlns:a16="http://schemas.microsoft.com/office/drawing/2014/main" id="{F11170C5-AF50-89A5-F4CC-D55A996FEB0C}"/>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3071;p47">
              <a:extLst>
                <a:ext uri="{FF2B5EF4-FFF2-40B4-BE49-F238E27FC236}">
                  <a16:creationId xmlns:a16="http://schemas.microsoft.com/office/drawing/2014/main" id="{6B1C730F-2E05-36B5-896D-B1D7AE89CE06}"/>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3072;p47">
              <a:extLst>
                <a:ext uri="{FF2B5EF4-FFF2-40B4-BE49-F238E27FC236}">
                  <a16:creationId xmlns:a16="http://schemas.microsoft.com/office/drawing/2014/main" id="{42CC8A92-1494-DD98-EF18-1B8EF092C9EF}"/>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3073;p47">
              <a:extLst>
                <a:ext uri="{FF2B5EF4-FFF2-40B4-BE49-F238E27FC236}">
                  <a16:creationId xmlns:a16="http://schemas.microsoft.com/office/drawing/2014/main" id="{202AFDF4-236F-3846-E1C2-22A55E437A03}"/>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3074;p47">
              <a:extLst>
                <a:ext uri="{FF2B5EF4-FFF2-40B4-BE49-F238E27FC236}">
                  <a16:creationId xmlns:a16="http://schemas.microsoft.com/office/drawing/2014/main" id="{FBA7B0A4-1018-0501-3473-3D9D7BB5D442}"/>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3075;p47">
              <a:extLst>
                <a:ext uri="{FF2B5EF4-FFF2-40B4-BE49-F238E27FC236}">
                  <a16:creationId xmlns:a16="http://schemas.microsoft.com/office/drawing/2014/main" id="{421BB658-3B2D-633E-EF3A-56F7730CF58B}"/>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3076;p47">
              <a:extLst>
                <a:ext uri="{FF2B5EF4-FFF2-40B4-BE49-F238E27FC236}">
                  <a16:creationId xmlns:a16="http://schemas.microsoft.com/office/drawing/2014/main" id="{9CF61312-E4E6-FAAA-7D20-4D7E70B4917E}"/>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3077;p47">
              <a:extLst>
                <a:ext uri="{FF2B5EF4-FFF2-40B4-BE49-F238E27FC236}">
                  <a16:creationId xmlns:a16="http://schemas.microsoft.com/office/drawing/2014/main" id="{D02E989B-42DC-C648-7202-2624B6709DC9}"/>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3078;p47">
              <a:extLst>
                <a:ext uri="{FF2B5EF4-FFF2-40B4-BE49-F238E27FC236}">
                  <a16:creationId xmlns:a16="http://schemas.microsoft.com/office/drawing/2014/main" id="{6E4D35AA-FA58-ED30-AFAE-98B06F1981B4}"/>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3079;p47">
              <a:extLst>
                <a:ext uri="{FF2B5EF4-FFF2-40B4-BE49-F238E27FC236}">
                  <a16:creationId xmlns:a16="http://schemas.microsoft.com/office/drawing/2014/main" id="{CA343D3A-AD8C-CFC1-9B77-FD6C4FB3C779}"/>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3080;p47">
              <a:extLst>
                <a:ext uri="{FF2B5EF4-FFF2-40B4-BE49-F238E27FC236}">
                  <a16:creationId xmlns:a16="http://schemas.microsoft.com/office/drawing/2014/main" id="{A7745B1C-CDA9-8D29-0C40-CFD300EFEDE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3081;p47">
              <a:extLst>
                <a:ext uri="{FF2B5EF4-FFF2-40B4-BE49-F238E27FC236}">
                  <a16:creationId xmlns:a16="http://schemas.microsoft.com/office/drawing/2014/main" id="{2BA1ED1F-27E5-CA09-2EF9-1CACDEE75E16}"/>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3082;p47">
              <a:extLst>
                <a:ext uri="{FF2B5EF4-FFF2-40B4-BE49-F238E27FC236}">
                  <a16:creationId xmlns:a16="http://schemas.microsoft.com/office/drawing/2014/main" id="{8D0DCFE0-23C2-8F4B-AA39-791FAFD8973A}"/>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3083;p47">
              <a:extLst>
                <a:ext uri="{FF2B5EF4-FFF2-40B4-BE49-F238E27FC236}">
                  <a16:creationId xmlns:a16="http://schemas.microsoft.com/office/drawing/2014/main" id="{B0B07B76-4B2C-0D46-50E4-B228B556F161}"/>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3084;p47">
              <a:extLst>
                <a:ext uri="{FF2B5EF4-FFF2-40B4-BE49-F238E27FC236}">
                  <a16:creationId xmlns:a16="http://schemas.microsoft.com/office/drawing/2014/main" id="{0EF9C587-1443-596E-89B8-6BEDE76AD8EB}"/>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3085;p47">
              <a:extLst>
                <a:ext uri="{FF2B5EF4-FFF2-40B4-BE49-F238E27FC236}">
                  <a16:creationId xmlns:a16="http://schemas.microsoft.com/office/drawing/2014/main" id="{1F9B46CD-2FC3-09D1-90F5-E84D56D55487}"/>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3086;p47">
              <a:extLst>
                <a:ext uri="{FF2B5EF4-FFF2-40B4-BE49-F238E27FC236}">
                  <a16:creationId xmlns:a16="http://schemas.microsoft.com/office/drawing/2014/main" id="{464DCE41-A47B-2230-5815-27403298609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3087;p47">
              <a:extLst>
                <a:ext uri="{FF2B5EF4-FFF2-40B4-BE49-F238E27FC236}">
                  <a16:creationId xmlns:a16="http://schemas.microsoft.com/office/drawing/2014/main" id="{EDC9366C-D709-3C59-0A9D-5A5D12B895B7}"/>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3088;p47">
              <a:extLst>
                <a:ext uri="{FF2B5EF4-FFF2-40B4-BE49-F238E27FC236}">
                  <a16:creationId xmlns:a16="http://schemas.microsoft.com/office/drawing/2014/main" id="{B120449F-D3AC-8DCF-AD04-7B715077DC28}"/>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3089;p47">
              <a:extLst>
                <a:ext uri="{FF2B5EF4-FFF2-40B4-BE49-F238E27FC236}">
                  <a16:creationId xmlns:a16="http://schemas.microsoft.com/office/drawing/2014/main" id="{B9FC0CF7-36A5-95E7-87E5-3F921A2ADF39}"/>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3090;p47">
              <a:extLst>
                <a:ext uri="{FF2B5EF4-FFF2-40B4-BE49-F238E27FC236}">
                  <a16:creationId xmlns:a16="http://schemas.microsoft.com/office/drawing/2014/main" id="{0C2E37EC-11AE-8877-6A67-A9FB764B857D}"/>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3091;p47">
              <a:extLst>
                <a:ext uri="{FF2B5EF4-FFF2-40B4-BE49-F238E27FC236}">
                  <a16:creationId xmlns:a16="http://schemas.microsoft.com/office/drawing/2014/main" id="{88A6B43E-C583-B12E-DF7C-53CF4990D263}"/>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3092;p47">
              <a:extLst>
                <a:ext uri="{FF2B5EF4-FFF2-40B4-BE49-F238E27FC236}">
                  <a16:creationId xmlns:a16="http://schemas.microsoft.com/office/drawing/2014/main" id="{515F6571-57FE-5F87-E9F1-D71E7C2B26D3}"/>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3093;p47">
              <a:extLst>
                <a:ext uri="{FF2B5EF4-FFF2-40B4-BE49-F238E27FC236}">
                  <a16:creationId xmlns:a16="http://schemas.microsoft.com/office/drawing/2014/main" id="{CF8151CB-686B-9E05-F1BF-9FCC47858963}"/>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3094;p47">
              <a:extLst>
                <a:ext uri="{FF2B5EF4-FFF2-40B4-BE49-F238E27FC236}">
                  <a16:creationId xmlns:a16="http://schemas.microsoft.com/office/drawing/2014/main" id="{01204FFA-2070-37BE-DF09-7A40AB06EC87}"/>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3095;p47">
              <a:extLst>
                <a:ext uri="{FF2B5EF4-FFF2-40B4-BE49-F238E27FC236}">
                  <a16:creationId xmlns:a16="http://schemas.microsoft.com/office/drawing/2014/main" id="{F9F474FC-C4EB-E6A4-F4A6-BC9F87508F8C}"/>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3096;p47">
              <a:extLst>
                <a:ext uri="{FF2B5EF4-FFF2-40B4-BE49-F238E27FC236}">
                  <a16:creationId xmlns:a16="http://schemas.microsoft.com/office/drawing/2014/main" id="{CF38279A-039F-1E36-F2F0-039472917914}"/>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3097;p47">
              <a:extLst>
                <a:ext uri="{FF2B5EF4-FFF2-40B4-BE49-F238E27FC236}">
                  <a16:creationId xmlns:a16="http://schemas.microsoft.com/office/drawing/2014/main" id="{26A257FE-B849-E494-3DED-C665C39FE778}"/>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3098;p47">
              <a:extLst>
                <a:ext uri="{FF2B5EF4-FFF2-40B4-BE49-F238E27FC236}">
                  <a16:creationId xmlns:a16="http://schemas.microsoft.com/office/drawing/2014/main" id="{73DE9DD7-818D-0075-6CF9-987292AB22B6}"/>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3099;p47">
              <a:extLst>
                <a:ext uri="{FF2B5EF4-FFF2-40B4-BE49-F238E27FC236}">
                  <a16:creationId xmlns:a16="http://schemas.microsoft.com/office/drawing/2014/main" id="{653F285B-72F7-6A90-EA59-4BDE89EF4B94}"/>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3100;p47">
              <a:extLst>
                <a:ext uri="{FF2B5EF4-FFF2-40B4-BE49-F238E27FC236}">
                  <a16:creationId xmlns:a16="http://schemas.microsoft.com/office/drawing/2014/main" id="{9A720623-2C6A-87FE-1139-288230C8B4F0}"/>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3101;p47">
              <a:extLst>
                <a:ext uri="{FF2B5EF4-FFF2-40B4-BE49-F238E27FC236}">
                  <a16:creationId xmlns:a16="http://schemas.microsoft.com/office/drawing/2014/main" id="{5866C4EA-2404-6B07-C798-99B7A71B1E3C}"/>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3102;p47">
              <a:extLst>
                <a:ext uri="{FF2B5EF4-FFF2-40B4-BE49-F238E27FC236}">
                  <a16:creationId xmlns:a16="http://schemas.microsoft.com/office/drawing/2014/main" id="{4FBFC1B7-CF99-94B6-B464-5E9BA438A78C}"/>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3103;p47">
              <a:extLst>
                <a:ext uri="{FF2B5EF4-FFF2-40B4-BE49-F238E27FC236}">
                  <a16:creationId xmlns:a16="http://schemas.microsoft.com/office/drawing/2014/main" id="{A440E188-68C5-98A5-D9D1-71D1FDA9A13F}"/>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3104;p47">
              <a:extLst>
                <a:ext uri="{FF2B5EF4-FFF2-40B4-BE49-F238E27FC236}">
                  <a16:creationId xmlns:a16="http://schemas.microsoft.com/office/drawing/2014/main" id="{ABF52C0A-E4D1-4F49-2F84-366B3F1FCD00}"/>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3105;p47">
              <a:extLst>
                <a:ext uri="{FF2B5EF4-FFF2-40B4-BE49-F238E27FC236}">
                  <a16:creationId xmlns:a16="http://schemas.microsoft.com/office/drawing/2014/main" id="{7B009F98-2B94-A78B-7372-30BF9E29F940}"/>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3106;p47">
              <a:extLst>
                <a:ext uri="{FF2B5EF4-FFF2-40B4-BE49-F238E27FC236}">
                  <a16:creationId xmlns:a16="http://schemas.microsoft.com/office/drawing/2014/main" id="{68F9BB97-33F4-E3AD-45CB-03638B79BC05}"/>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3107;p47">
              <a:extLst>
                <a:ext uri="{FF2B5EF4-FFF2-40B4-BE49-F238E27FC236}">
                  <a16:creationId xmlns:a16="http://schemas.microsoft.com/office/drawing/2014/main" id="{28AFDADC-5812-76D9-AD1C-95C35C530C86}"/>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3108;p47">
              <a:extLst>
                <a:ext uri="{FF2B5EF4-FFF2-40B4-BE49-F238E27FC236}">
                  <a16:creationId xmlns:a16="http://schemas.microsoft.com/office/drawing/2014/main" id="{00ECEF1A-B586-6F0F-4E03-F33D6DFC4B29}"/>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3109;p47">
              <a:extLst>
                <a:ext uri="{FF2B5EF4-FFF2-40B4-BE49-F238E27FC236}">
                  <a16:creationId xmlns:a16="http://schemas.microsoft.com/office/drawing/2014/main" id="{E6360CC0-D9CE-349F-34BD-262DC2A8DA23}"/>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3110;p47">
              <a:extLst>
                <a:ext uri="{FF2B5EF4-FFF2-40B4-BE49-F238E27FC236}">
                  <a16:creationId xmlns:a16="http://schemas.microsoft.com/office/drawing/2014/main" id="{9FED10FF-65F3-A6DD-DE3F-8B7D044CEF35}"/>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3111;p47">
              <a:extLst>
                <a:ext uri="{FF2B5EF4-FFF2-40B4-BE49-F238E27FC236}">
                  <a16:creationId xmlns:a16="http://schemas.microsoft.com/office/drawing/2014/main" id="{F684CBE7-7969-EAC7-A4B5-EA1D6A408CCB}"/>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3112;p47">
              <a:extLst>
                <a:ext uri="{FF2B5EF4-FFF2-40B4-BE49-F238E27FC236}">
                  <a16:creationId xmlns:a16="http://schemas.microsoft.com/office/drawing/2014/main" id="{B9D91D85-44BA-2672-CA3C-C627CD8D5F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3113;p47">
              <a:extLst>
                <a:ext uri="{FF2B5EF4-FFF2-40B4-BE49-F238E27FC236}">
                  <a16:creationId xmlns:a16="http://schemas.microsoft.com/office/drawing/2014/main" id="{5DAFAAB0-5CCE-80E0-2B53-9F1EA8CCE507}"/>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3114;p47">
              <a:extLst>
                <a:ext uri="{FF2B5EF4-FFF2-40B4-BE49-F238E27FC236}">
                  <a16:creationId xmlns:a16="http://schemas.microsoft.com/office/drawing/2014/main" id="{9E78F813-8BF9-6D62-7B7F-27E3B2F4DF63}"/>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3115;p47">
              <a:extLst>
                <a:ext uri="{FF2B5EF4-FFF2-40B4-BE49-F238E27FC236}">
                  <a16:creationId xmlns:a16="http://schemas.microsoft.com/office/drawing/2014/main" id="{23553690-AEA9-1FB4-C6A6-0089A4C398A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3116;p47">
              <a:extLst>
                <a:ext uri="{FF2B5EF4-FFF2-40B4-BE49-F238E27FC236}">
                  <a16:creationId xmlns:a16="http://schemas.microsoft.com/office/drawing/2014/main" id="{DE0B7DD6-7240-E7E3-FF50-B40BA340D207}"/>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3117;p47">
              <a:extLst>
                <a:ext uri="{FF2B5EF4-FFF2-40B4-BE49-F238E27FC236}">
                  <a16:creationId xmlns:a16="http://schemas.microsoft.com/office/drawing/2014/main" id="{75897879-7F16-D145-FA54-0E362D421043}"/>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3118;p47">
              <a:extLst>
                <a:ext uri="{FF2B5EF4-FFF2-40B4-BE49-F238E27FC236}">
                  <a16:creationId xmlns:a16="http://schemas.microsoft.com/office/drawing/2014/main" id="{F2036275-63F1-F424-4715-CFB37BBEE6B3}"/>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3119;p47">
              <a:extLst>
                <a:ext uri="{FF2B5EF4-FFF2-40B4-BE49-F238E27FC236}">
                  <a16:creationId xmlns:a16="http://schemas.microsoft.com/office/drawing/2014/main" id="{5B2D239D-E549-BA41-AA7C-EF978BB3E9ED}"/>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3120;p47">
              <a:extLst>
                <a:ext uri="{FF2B5EF4-FFF2-40B4-BE49-F238E27FC236}">
                  <a16:creationId xmlns:a16="http://schemas.microsoft.com/office/drawing/2014/main" id="{66119F34-DB12-B48F-E882-B9CD62BB7080}"/>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3121;p47">
              <a:extLst>
                <a:ext uri="{FF2B5EF4-FFF2-40B4-BE49-F238E27FC236}">
                  <a16:creationId xmlns:a16="http://schemas.microsoft.com/office/drawing/2014/main" id="{240E1D7B-8C79-AE1C-749C-912661BD8FF3}"/>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3122;p47">
              <a:extLst>
                <a:ext uri="{FF2B5EF4-FFF2-40B4-BE49-F238E27FC236}">
                  <a16:creationId xmlns:a16="http://schemas.microsoft.com/office/drawing/2014/main" id="{281097B6-800C-02FC-4D77-F57C2D7C6C2A}"/>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3123;p47">
              <a:extLst>
                <a:ext uri="{FF2B5EF4-FFF2-40B4-BE49-F238E27FC236}">
                  <a16:creationId xmlns:a16="http://schemas.microsoft.com/office/drawing/2014/main" id="{BF08E274-5632-CFA3-6D02-69041AC719E3}"/>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3124;p47">
              <a:extLst>
                <a:ext uri="{FF2B5EF4-FFF2-40B4-BE49-F238E27FC236}">
                  <a16:creationId xmlns:a16="http://schemas.microsoft.com/office/drawing/2014/main" id="{ED07472F-0A5B-E4DB-1637-DD158C0AD5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3125;p47">
              <a:extLst>
                <a:ext uri="{FF2B5EF4-FFF2-40B4-BE49-F238E27FC236}">
                  <a16:creationId xmlns:a16="http://schemas.microsoft.com/office/drawing/2014/main" id="{F564A1AF-2354-0D39-C1BD-977645180A45}"/>
                </a:ext>
              </a:extLst>
            </p:cNvPr>
            <p:cNvGrpSpPr/>
            <p:nvPr/>
          </p:nvGrpSpPr>
          <p:grpSpPr>
            <a:xfrm>
              <a:off x="3923682" y="3244965"/>
              <a:ext cx="195764" cy="131404"/>
              <a:chOff x="5733332" y="4102215"/>
              <a:chExt cx="195764" cy="131404"/>
            </a:xfrm>
          </p:grpSpPr>
          <p:sp>
            <p:nvSpPr>
              <p:cNvPr id="926" name="Google Shape;3126;p47">
                <a:extLst>
                  <a:ext uri="{FF2B5EF4-FFF2-40B4-BE49-F238E27FC236}">
                    <a16:creationId xmlns:a16="http://schemas.microsoft.com/office/drawing/2014/main" id="{B99E2B63-AEA2-CA9E-0714-5343156791C6}"/>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3127;p47">
                <a:extLst>
                  <a:ext uri="{FF2B5EF4-FFF2-40B4-BE49-F238E27FC236}">
                    <a16:creationId xmlns:a16="http://schemas.microsoft.com/office/drawing/2014/main" id="{312189AF-65B4-BCC3-523F-82453995F474}"/>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3128;p47">
                <a:extLst>
                  <a:ext uri="{FF2B5EF4-FFF2-40B4-BE49-F238E27FC236}">
                    <a16:creationId xmlns:a16="http://schemas.microsoft.com/office/drawing/2014/main" id="{4C3BE524-CACE-EF31-0F01-1E1A47987BF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3129;p47">
                <a:extLst>
                  <a:ext uri="{FF2B5EF4-FFF2-40B4-BE49-F238E27FC236}">
                    <a16:creationId xmlns:a16="http://schemas.microsoft.com/office/drawing/2014/main" id="{BC62B24E-0ADD-C3E5-8BB8-8BF1BB70A1EC}"/>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3130;p47">
                <a:extLst>
                  <a:ext uri="{FF2B5EF4-FFF2-40B4-BE49-F238E27FC236}">
                    <a16:creationId xmlns:a16="http://schemas.microsoft.com/office/drawing/2014/main" id="{C19C88FA-5C29-A898-3B1A-4C08BA20C1FE}"/>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3131;p47">
                <a:extLst>
                  <a:ext uri="{FF2B5EF4-FFF2-40B4-BE49-F238E27FC236}">
                    <a16:creationId xmlns:a16="http://schemas.microsoft.com/office/drawing/2014/main" id="{19AD2C4A-951B-F747-0AA7-4529DC61A344}"/>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3132;p47">
                <a:extLst>
                  <a:ext uri="{FF2B5EF4-FFF2-40B4-BE49-F238E27FC236}">
                    <a16:creationId xmlns:a16="http://schemas.microsoft.com/office/drawing/2014/main" id="{FBD22D95-9C77-F228-391A-9D80229AA436}"/>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3133;p47">
                <a:extLst>
                  <a:ext uri="{FF2B5EF4-FFF2-40B4-BE49-F238E27FC236}">
                    <a16:creationId xmlns:a16="http://schemas.microsoft.com/office/drawing/2014/main" id="{BCFE16D8-D179-8DCE-8E3E-9E6EFEB842D3}"/>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3134;p47">
                <a:extLst>
                  <a:ext uri="{FF2B5EF4-FFF2-40B4-BE49-F238E27FC236}">
                    <a16:creationId xmlns:a16="http://schemas.microsoft.com/office/drawing/2014/main" id="{3D007B76-88FA-DD0A-CF90-37157CFBEB64}"/>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2" name="Google Shape;3135;p47">
              <a:extLst>
                <a:ext uri="{FF2B5EF4-FFF2-40B4-BE49-F238E27FC236}">
                  <a16:creationId xmlns:a16="http://schemas.microsoft.com/office/drawing/2014/main" id="{1CA352E2-3B9C-4B06-C3EF-4B861D9ECBD5}"/>
                </a:ext>
              </a:extLst>
            </p:cNvPr>
            <p:cNvGrpSpPr/>
            <p:nvPr/>
          </p:nvGrpSpPr>
          <p:grpSpPr>
            <a:xfrm flipH="1">
              <a:off x="3829267" y="2465054"/>
              <a:ext cx="683694" cy="518573"/>
              <a:chOff x="6621095" y="1452181"/>
              <a:chExt cx="330894" cy="250785"/>
            </a:xfrm>
          </p:grpSpPr>
          <p:sp>
            <p:nvSpPr>
              <p:cNvPr id="921" name="Google Shape;3136;p47">
                <a:extLst>
                  <a:ext uri="{FF2B5EF4-FFF2-40B4-BE49-F238E27FC236}">
                    <a16:creationId xmlns:a16="http://schemas.microsoft.com/office/drawing/2014/main" id="{2AE625D3-96AA-6F57-FFBD-A931ECD88391}"/>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3137;p47">
                <a:extLst>
                  <a:ext uri="{FF2B5EF4-FFF2-40B4-BE49-F238E27FC236}">
                    <a16:creationId xmlns:a16="http://schemas.microsoft.com/office/drawing/2014/main" id="{935BEEA2-D22A-29BA-5220-43E07B963437}"/>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3138;p47">
                <a:extLst>
                  <a:ext uri="{FF2B5EF4-FFF2-40B4-BE49-F238E27FC236}">
                    <a16:creationId xmlns:a16="http://schemas.microsoft.com/office/drawing/2014/main" id="{8055FF54-A8CE-401A-2CA2-3431EC9D9A54}"/>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3139;p47">
                <a:extLst>
                  <a:ext uri="{FF2B5EF4-FFF2-40B4-BE49-F238E27FC236}">
                    <a16:creationId xmlns:a16="http://schemas.microsoft.com/office/drawing/2014/main" id="{584F4EA5-41EE-1C5E-5AE9-3589E8575A5D}"/>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3140;p47">
                <a:extLst>
                  <a:ext uri="{FF2B5EF4-FFF2-40B4-BE49-F238E27FC236}">
                    <a16:creationId xmlns:a16="http://schemas.microsoft.com/office/drawing/2014/main" id="{2074C83A-F33F-6152-2694-B64E2FFCCA0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3" name="Google Shape;3141;p47">
              <a:extLst>
                <a:ext uri="{FF2B5EF4-FFF2-40B4-BE49-F238E27FC236}">
                  <a16:creationId xmlns:a16="http://schemas.microsoft.com/office/drawing/2014/main" id="{3EC21B40-4151-34C6-973D-FFAEFED320AB}"/>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3142;p47">
              <a:extLst>
                <a:ext uri="{FF2B5EF4-FFF2-40B4-BE49-F238E27FC236}">
                  <a16:creationId xmlns:a16="http://schemas.microsoft.com/office/drawing/2014/main" id="{ABF47D50-3B1E-41E4-16AB-7F774DFE6051}"/>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3143;p47">
              <a:extLst>
                <a:ext uri="{FF2B5EF4-FFF2-40B4-BE49-F238E27FC236}">
                  <a16:creationId xmlns:a16="http://schemas.microsoft.com/office/drawing/2014/main" id="{616C4605-DF56-4E4A-F3D7-D9BC7351137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3144;p47">
              <a:extLst>
                <a:ext uri="{FF2B5EF4-FFF2-40B4-BE49-F238E27FC236}">
                  <a16:creationId xmlns:a16="http://schemas.microsoft.com/office/drawing/2014/main" id="{987726F2-AF8C-B292-8A22-C6046C0908CA}"/>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3145;p47">
              <a:extLst>
                <a:ext uri="{FF2B5EF4-FFF2-40B4-BE49-F238E27FC236}">
                  <a16:creationId xmlns:a16="http://schemas.microsoft.com/office/drawing/2014/main" id="{7CDFB969-89F4-A3B8-CA58-C45A7E4103CF}"/>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3146;p47">
              <a:extLst>
                <a:ext uri="{FF2B5EF4-FFF2-40B4-BE49-F238E27FC236}">
                  <a16:creationId xmlns:a16="http://schemas.microsoft.com/office/drawing/2014/main" id="{66DB2E3B-669D-91E4-D388-E9B31ADDC4F9}"/>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3147;p47">
              <a:extLst>
                <a:ext uri="{FF2B5EF4-FFF2-40B4-BE49-F238E27FC236}">
                  <a16:creationId xmlns:a16="http://schemas.microsoft.com/office/drawing/2014/main" id="{30B68C52-54C8-0056-97E9-AA739AE002FB}"/>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3148;p47">
              <a:extLst>
                <a:ext uri="{FF2B5EF4-FFF2-40B4-BE49-F238E27FC236}">
                  <a16:creationId xmlns:a16="http://schemas.microsoft.com/office/drawing/2014/main" id="{BF6B60BE-920F-E813-F3A5-4897E071C42A}"/>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3149;p47">
              <a:extLst>
                <a:ext uri="{FF2B5EF4-FFF2-40B4-BE49-F238E27FC236}">
                  <a16:creationId xmlns:a16="http://schemas.microsoft.com/office/drawing/2014/main" id="{2C79F7A3-8D44-9F85-3F10-A8D6008DE768}"/>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3150;p47">
              <a:extLst>
                <a:ext uri="{FF2B5EF4-FFF2-40B4-BE49-F238E27FC236}">
                  <a16:creationId xmlns:a16="http://schemas.microsoft.com/office/drawing/2014/main" id="{3A83CAD7-23DF-6839-7298-3433EFBA3A75}"/>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3151;p47">
              <a:extLst>
                <a:ext uri="{FF2B5EF4-FFF2-40B4-BE49-F238E27FC236}">
                  <a16:creationId xmlns:a16="http://schemas.microsoft.com/office/drawing/2014/main" id="{F18B3BC9-278E-E1EB-4508-1A713EA8BE53}"/>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3152;p47">
              <a:extLst>
                <a:ext uri="{FF2B5EF4-FFF2-40B4-BE49-F238E27FC236}">
                  <a16:creationId xmlns:a16="http://schemas.microsoft.com/office/drawing/2014/main" id="{E1ADE10F-F003-A35E-2EC4-DB6C65A76A74}"/>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3153;p47">
              <a:extLst>
                <a:ext uri="{FF2B5EF4-FFF2-40B4-BE49-F238E27FC236}">
                  <a16:creationId xmlns:a16="http://schemas.microsoft.com/office/drawing/2014/main" id="{384AD5BF-7B6F-F378-A7CA-969349DE6211}"/>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3154;p47">
              <a:extLst>
                <a:ext uri="{FF2B5EF4-FFF2-40B4-BE49-F238E27FC236}">
                  <a16:creationId xmlns:a16="http://schemas.microsoft.com/office/drawing/2014/main" id="{96CFF74D-EC42-ECFC-7C86-A60ACFF1D228}"/>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3155;p47">
              <a:extLst>
                <a:ext uri="{FF2B5EF4-FFF2-40B4-BE49-F238E27FC236}">
                  <a16:creationId xmlns:a16="http://schemas.microsoft.com/office/drawing/2014/main" id="{7EA2320A-1279-B769-16F8-8C96EA2B32AB}"/>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3156;p47">
              <a:extLst>
                <a:ext uri="{FF2B5EF4-FFF2-40B4-BE49-F238E27FC236}">
                  <a16:creationId xmlns:a16="http://schemas.microsoft.com/office/drawing/2014/main" id="{25905D51-C131-5640-0090-9678F433AAB9}"/>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3157;p47">
              <a:extLst>
                <a:ext uri="{FF2B5EF4-FFF2-40B4-BE49-F238E27FC236}">
                  <a16:creationId xmlns:a16="http://schemas.microsoft.com/office/drawing/2014/main" id="{7E60DFC1-11A8-0C43-A856-863DD967C3B2}"/>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3158;p47">
              <a:extLst>
                <a:ext uri="{FF2B5EF4-FFF2-40B4-BE49-F238E27FC236}">
                  <a16:creationId xmlns:a16="http://schemas.microsoft.com/office/drawing/2014/main" id="{B9B708EA-A531-CCB7-E617-1FEB860BB382}"/>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540377"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Công nghệ sử dụng</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28128" y="461434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396" name="TextBox 395">
            <a:extLst>
              <a:ext uri="{FF2B5EF4-FFF2-40B4-BE49-F238E27FC236}">
                <a16:creationId xmlns:a16="http://schemas.microsoft.com/office/drawing/2014/main" id="{469F943F-92C2-2D2D-11FB-53B6582B3809}"/>
              </a:ext>
            </a:extLst>
          </p:cNvPr>
          <p:cNvSpPr txBox="1"/>
          <p:nvPr/>
        </p:nvSpPr>
        <p:spPr>
          <a:xfrm>
            <a:off x="2153535" y="1333883"/>
            <a:ext cx="1606102" cy="523220"/>
          </a:xfrm>
          <a:prstGeom prst="rect">
            <a:avLst/>
          </a:prstGeom>
          <a:noFill/>
        </p:spPr>
        <p:txBody>
          <a:bodyPr wrap="square" rtlCol="0">
            <a:spAutoFit/>
          </a:bodyPr>
          <a:lstStyle/>
          <a:p>
            <a:r>
              <a:rPr lang="en-US" sz="2800" b="1" smtClean="0">
                <a:solidFill>
                  <a:srgbClr val="01579B"/>
                </a:solidFill>
                <a:latin typeface="HYWenHei-85W" panose="00020600040101010101" pitchFamily="18" charset="-128"/>
                <a:ea typeface="HYWenHei-85W" panose="00020600040101010101" pitchFamily="18" charset="-128"/>
                <a:cs typeface="HYWenHei-85W" panose="00020600040101010101" pitchFamily="18" charset="-128"/>
              </a:rPr>
              <a:t>Kotlin</a:t>
            </a:r>
            <a:endParaRPr lang="en-US" sz="2800" b="1">
              <a:solidFill>
                <a:srgbClr val="01579B"/>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99" name="TextBox 398">
            <a:extLst>
              <a:ext uri="{FF2B5EF4-FFF2-40B4-BE49-F238E27FC236}">
                <a16:creationId xmlns:a16="http://schemas.microsoft.com/office/drawing/2014/main" id="{56CDBBC0-3A94-C227-3A2C-287D283AA7BB}"/>
              </a:ext>
            </a:extLst>
          </p:cNvPr>
          <p:cNvSpPr txBox="1"/>
          <p:nvPr/>
        </p:nvSpPr>
        <p:spPr>
          <a:xfrm>
            <a:off x="2153535" y="2727050"/>
            <a:ext cx="1861407" cy="523220"/>
          </a:xfrm>
          <a:prstGeom prst="rect">
            <a:avLst/>
          </a:prstGeom>
          <a:noFill/>
        </p:spPr>
        <p:txBody>
          <a:bodyPr wrap="none" rtlCol="0">
            <a:spAutoFit/>
          </a:bodyPr>
          <a:lstStyle/>
          <a:p>
            <a:r>
              <a:rPr lang="en-US" sz="2800" b="1" smtClean="0">
                <a:solidFill>
                  <a:schemeClr val="accent1">
                    <a:lumMod val="75000"/>
                  </a:schemeClr>
                </a:solidFill>
                <a:latin typeface="HYWenHei-85W" panose="00020600040101010101" pitchFamily="18" charset="-128"/>
                <a:ea typeface="HYWenHei-85W" panose="00020600040101010101" pitchFamily="18" charset="-128"/>
                <a:cs typeface="HYWenHei-85W" panose="00020600040101010101" pitchFamily="18" charset="-128"/>
              </a:rPr>
              <a:t>Room DB</a:t>
            </a:r>
            <a:endParaRPr lang="en-US" sz="2800" b="1">
              <a:solidFill>
                <a:schemeClr val="accent1">
                  <a:lumMod val="75000"/>
                </a:schemeClr>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400" name="TextBox 399">
            <a:extLst>
              <a:ext uri="{FF2B5EF4-FFF2-40B4-BE49-F238E27FC236}">
                <a16:creationId xmlns:a16="http://schemas.microsoft.com/office/drawing/2014/main" id="{8529944C-FAF9-9AE0-A21C-145D61AFFD89}"/>
              </a:ext>
            </a:extLst>
          </p:cNvPr>
          <p:cNvSpPr txBox="1"/>
          <p:nvPr/>
        </p:nvSpPr>
        <p:spPr>
          <a:xfrm>
            <a:off x="5478760" y="1118439"/>
            <a:ext cx="2871299" cy="954107"/>
          </a:xfrm>
          <a:prstGeom prst="rect">
            <a:avLst/>
          </a:prstGeom>
          <a:noFill/>
        </p:spPr>
        <p:txBody>
          <a:bodyPr wrap="none" rtlCol="0">
            <a:spAutoFit/>
          </a:bodyPr>
          <a:lstStyle/>
          <a:p>
            <a:pPr algn="ctr"/>
            <a: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t>MVVM</a:t>
            </a:r>
            <a:b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br>
            <a: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t>design pattern</a:t>
            </a:r>
            <a:endParaRPr lang="en-US" sz="2800" b="1">
              <a:solidFill>
                <a:srgbClr val="880000"/>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19" name="TextBox 1118">
            <a:extLst>
              <a:ext uri="{FF2B5EF4-FFF2-40B4-BE49-F238E27FC236}">
                <a16:creationId xmlns:a16="http://schemas.microsoft.com/office/drawing/2014/main" id="{DA5DB397-B7D7-505E-98E7-E25946C8B307}"/>
              </a:ext>
            </a:extLst>
          </p:cNvPr>
          <p:cNvSpPr txBox="1"/>
          <p:nvPr/>
        </p:nvSpPr>
        <p:spPr>
          <a:xfrm>
            <a:off x="5478760" y="2738854"/>
            <a:ext cx="2369559" cy="523220"/>
          </a:xfrm>
          <a:prstGeom prst="rect">
            <a:avLst/>
          </a:prstGeom>
          <a:noFill/>
        </p:spPr>
        <p:txBody>
          <a:bodyPr wrap="none" rtlCol="0">
            <a:spAutoFit/>
          </a:bodyPr>
          <a:lstStyle/>
          <a:p>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Firebase DB</a:t>
            </a:r>
            <a:endParaRPr lang="en-US" sz="2800" b="1">
              <a:solidFill>
                <a:schemeClr val="accent5"/>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2050" name="Picture 2" descr="Tập tin:Kotlin Icon.svg – Wikipedia tiếng Việ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11" y="1026664"/>
            <a:ext cx="1137658" cy="11376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mvvm-example/README.md at master · irontec/android-mvvm-example ·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535" y="969125"/>
            <a:ext cx="1252736" cy="12527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droid SQLite CRUD and Search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957" y="2395616"/>
            <a:ext cx="1186089" cy="11860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droid Firebase Tutorial for Beginners - Create Your First Full-Stack Ap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3610" y="2501502"/>
            <a:ext cx="733573" cy="99792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ile:Diagrams.net Logo.svg - Wikimedia Comm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811" y="3812999"/>
            <a:ext cx="1079463" cy="107946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A5DB397-B7D7-505E-98E7-E25946C8B307}"/>
              </a:ext>
            </a:extLst>
          </p:cNvPr>
          <p:cNvSpPr txBox="1"/>
          <p:nvPr/>
        </p:nvSpPr>
        <p:spPr>
          <a:xfrm>
            <a:off x="2153535" y="4091120"/>
            <a:ext cx="1630575" cy="523220"/>
          </a:xfrm>
          <a:prstGeom prst="rect">
            <a:avLst/>
          </a:prstGeom>
          <a:noFill/>
        </p:spPr>
        <p:txBody>
          <a:bodyPr wrap="none" rtlCol="0">
            <a:spAutoFit/>
          </a:bodyPr>
          <a:lstStyle/>
          <a:p>
            <a:r>
              <a:rPr lang="en-US" sz="2800" b="1" smtClean="0">
                <a:solidFill>
                  <a:srgbClr val="FFC000"/>
                </a:solidFill>
                <a:latin typeface="HYWenHei-85W" panose="00020600040101010101" pitchFamily="18" charset="-128"/>
                <a:ea typeface="HYWenHei-85W" panose="00020600040101010101" pitchFamily="18" charset="-128"/>
                <a:cs typeface="HYWenHei-85W" panose="00020600040101010101" pitchFamily="18" charset="-128"/>
              </a:rPr>
              <a:t>Draw.io</a:t>
            </a:r>
            <a:endParaRPr lang="en-US" sz="2800" b="1">
              <a:solidFill>
                <a:srgbClr val="FFC000"/>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286420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540377"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Công cụ hỗ trợ</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15" name="Picture 14">
            <a:extLst>
              <a:ext uri="{FF2B5EF4-FFF2-40B4-BE49-F238E27FC236}">
                <a16:creationId xmlns:a16="http://schemas.microsoft.com/office/drawing/2014/main" id="{0D7855FB-36A7-0927-BAC0-4459C55B4AE0}"/>
              </a:ext>
            </a:extLst>
          </p:cNvPr>
          <p:cNvPicPr>
            <a:picLocks noChangeAspect="1"/>
          </p:cNvPicPr>
          <p:nvPr/>
        </p:nvPicPr>
        <p:blipFill>
          <a:blip r:embed="rId3"/>
          <a:stretch>
            <a:fillRect/>
          </a:stretch>
        </p:blipFill>
        <p:spPr>
          <a:xfrm>
            <a:off x="6223495" y="1674769"/>
            <a:ext cx="1684757" cy="1684757"/>
          </a:xfrm>
          <a:prstGeom prst="rect">
            <a:avLst/>
          </a:prstGeom>
        </p:spPr>
      </p:pic>
      <p:pic>
        <p:nvPicPr>
          <p:cNvPr id="17" name="Picture 16">
            <a:extLst>
              <a:ext uri="{FF2B5EF4-FFF2-40B4-BE49-F238E27FC236}">
                <a16:creationId xmlns:a16="http://schemas.microsoft.com/office/drawing/2014/main" id="{BF585E3B-EB90-37C5-1A8E-7B7DDB9D8D79}"/>
              </a:ext>
            </a:extLst>
          </p:cNvPr>
          <p:cNvPicPr>
            <a:picLocks noChangeAspect="1"/>
          </p:cNvPicPr>
          <p:nvPr/>
        </p:nvPicPr>
        <p:blipFill>
          <a:blip r:embed="rId4"/>
          <a:stretch>
            <a:fillRect/>
          </a:stretch>
        </p:blipFill>
        <p:spPr>
          <a:xfrm>
            <a:off x="3492565" y="1791557"/>
            <a:ext cx="1567969" cy="1567969"/>
          </a:xfrm>
          <a:prstGeom prst="rect">
            <a:avLst/>
          </a:prstGeom>
        </p:spPr>
      </p:pic>
      <p:pic>
        <p:nvPicPr>
          <p:cNvPr id="3074" name="Picture 2" descr="Jetpack Compose Tutorial for Android: Getting Started | raywenderlich.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65" y="1739554"/>
            <a:ext cx="1679239" cy="16727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5DB397-B7D7-505E-98E7-E25946C8B307}"/>
              </a:ext>
            </a:extLst>
          </p:cNvPr>
          <p:cNvSpPr txBox="1"/>
          <p:nvPr/>
        </p:nvSpPr>
        <p:spPr>
          <a:xfrm>
            <a:off x="704065" y="3682643"/>
            <a:ext cx="1643399" cy="954107"/>
          </a:xfrm>
          <a:prstGeom prst="rect">
            <a:avLst/>
          </a:prstGeom>
          <a:noFill/>
        </p:spPr>
        <p:txBody>
          <a:bodyPr wrap="none" rtlCol="0">
            <a:spAutoFit/>
          </a:bodyPr>
          <a:lstStyle/>
          <a:p>
            <a:pPr algn="ctr"/>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Android</a:t>
            </a:r>
            <a:b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br>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Studio</a:t>
            </a:r>
            <a:endParaRPr lang="en-US" sz="2800" b="1">
              <a:solidFill>
                <a:schemeClr val="accent5"/>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8" name="TextBox 7">
            <a:extLst>
              <a:ext uri="{FF2B5EF4-FFF2-40B4-BE49-F238E27FC236}">
                <a16:creationId xmlns:a16="http://schemas.microsoft.com/office/drawing/2014/main" id="{DA5DB397-B7D7-505E-98E7-E25946C8B307}"/>
              </a:ext>
            </a:extLst>
          </p:cNvPr>
          <p:cNvSpPr txBox="1"/>
          <p:nvPr/>
        </p:nvSpPr>
        <p:spPr>
          <a:xfrm>
            <a:off x="3902889" y="3898086"/>
            <a:ext cx="747320" cy="523220"/>
          </a:xfrm>
          <a:prstGeom prst="rect">
            <a:avLst/>
          </a:prstGeom>
          <a:noFill/>
        </p:spPr>
        <p:txBody>
          <a:bodyPr wrap="none" rtlCol="0">
            <a:spAutoFit/>
          </a:bodyPr>
          <a:lstStyle/>
          <a:p>
            <a:pPr algn="ctr"/>
            <a:r>
              <a:rPr lang="en-US" sz="2800" b="1" smtClean="0">
                <a:solidFill>
                  <a:srgbClr val="FF0000"/>
                </a:solidFill>
                <a:latin typeface="HYWenHei-85W" panose="00020600040101010101" pitchFamily="18" charset="-128"/>
                <a:ea typeface="HYWenHei-85W" panose="00020600040101010101" pitchFamily="18" charset="-128"/>
                <a:cs typeface="HYWenHei-85W" panose="00020600040101010101" pitchFamily="18" charset="-128"/>
              </a:rPr>
              <a:t>Git</a:t>
            </a:r>
            <a:endParaRPr lang="en-US" sz="2800" b="1">
              <a:solidFill>
                <a:srgbClr val="FF0000"/>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9" name="TextBox 8">
            <a:extLst>
              <a:ext uri="{FF2B5EF4-FFF2-40B4-BE49-F238E27FC236}">
                <a16:creationId xmlns:a16="http://schemas.microsoft.com/office/drawing/2014/main" id="{DA5DB397-B7D7-505E-98E7-E25946C8B307}"/>
              </a:ext>
            </a:extLst>
          </p:cNvPr>
          <p:cNvSpPr txBox="1"/>
          <p:nvPr/>
        </p:nvSpPr>
        <p:spPr>
          <a:xfrm>
            <a:off x="6322720" y="3898086"/>
            <a:ext cx="1486305" cy="523220"/>
          </a:xfrm>
          <a:prstGeom prst="rect">
            <a:avLst/>
          </a:prstGeom>
          <a:noFill/>
        </p:spPr>
        <p:txBody>
          <a:bodyPr wrap="none" rtlCol="0">
            <a:spAutoFit/>
          </a:bodyPr>
          <a:lstStyle/>
          <a:p>
            <a:pPr algn="ctr"/>
            <a:r>
              <a:rPr lang="en-US" sz="2800" b="1">
                <a:solidFill>
                  <a:schemeClr val="tx1"/>
                </a:solidFill>
                <a:latin typeface="HYWenHei-85W" panose="00020600040101010101" pitchFamily="18" charset="-128"/>
                <a:ea typeface="HYWenHei-85W" panose="00020600040101010101" pitchFamily="18" charset="-128"/>
                <a:cs typeface="HYWenHei-85W" panose="00020600040101010101" pitchFamily="18" charset="-128"/>
              </a:rPr>
              <a:t>G</a:t>
            </a:r>
            <a:r>
              <a:rPr lang="en-US" sz="2800" b="1"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itHub</a:t>
            </a:r>
            <a:endParaRPr lang="en-US" sz="2800" b="1">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390988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Mục tiêu</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3" name="TextBox 12">
            <a:extLst>
              <a:ext uri="{FF2B5EF4-FFF2-40B4-BE49-F238E27FC236}">
                <a16:creationId xmlns:a16="http://schemas.microsoft.com/office/drawing/2014/main" id="{CC5C1277-580A-D920-A42C-8F5731551723}"/>
              </a:ext>
            </a:extLst>
          </p:cNvPr>
          <p:cNvSpPr txBox="1"/>
          <p:nvPr/>
        </p:nvSpPr>
        <p:spPr>
          <a:xfrm>
            <a:off x="466802" y="1449839"/>
            <a:ext cx="8182223" cy="2361352"/>
          </a:xfrm>
          <a:prstGeom prst="rect">
            <a:avLst/>
          </a:prstGeom>
          <a:noFill/>
        </p:spPr>
        <p:txBody>
          <a:bodyPr wrap="square" rtlCol="0">
            <a:spAutoFit/>
          </a:bodyPr>
          <a:lstStyle/>
          <a:p>
            <a:pPr algn="just">
              <a:lnSpc>
                <a:spcPct val="150000"/>
              </a:lnSpc>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Xây dựng một ứng dụng nghe nhạc trực tuyến trên hệ điều hành Android giúp người yêu nhạc thoả mãn nhu cầu thưởng thức của mình một cách dễ dàng và trọn vẹn nhất, đồng thời có đủ các chức năng cần thiết của một ứng dụng nghe nhạc trực tuyến thông dụng.</a:t>
            </a:r>
            <a:endParaRPr lang="en-US"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Giới thiệu chung</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20" name="TextBox 1119">
            <a:extLst>
              <a:ext uri="{FF2B5EF4-FFF2-40B4-BE49-F238E27FC236}">
                <a16:creationId xmlns:a16="http://schemas.microsoft.com/office/drawing/2014/main" id="{5C87FFC5-4974-8340-10EB-1B5F9E0ED719}"/>
              </a:ext>
            </a:extLst>
          </p:cNvPr>
          <p:cNvSpPr txBox="1"/>
          <p:nvPr/>
        </p:nvSpPr>
        <p:spPr>
          <a:xfrm>
            <a:off x="229592" y="3169307"/>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Nghe nhạc</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1" name="TextBox 1120">
            <a:extLst>
              <a:ext uri="{FF2B5EF4-FFF2-40B4-BE49-F238E27FC236}">
                <a16:creationId xmlns:a16="http://schemas.microsoft.com/office/drawing/2014/main" id="{31B13A41-51B7-19DD-7187-746D66F350F3}"/>
              </a:ext>
            </a:extLst>
          </p:cNvPr>
          <p:cNvSpPr txBox="1"/>
          <p:nvPr/>
        </p:nvSpPr>
        <p:spPr>
          <a:xfrm>
            <a:off x="3199743" y="3169306"/>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Tìm kiếm</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2" name="TextBox 1121">
            <a:extLst>
              <a:ext uri="{FF2B5EF4-FFF2-40B4-BE49-F238E27FC236}">
                <a16:creationId xmlns:a16="http://schemas.microsoft.com/office/drawing/2014/main" id="{1C8F0CDE-9E9B-E902-AE78-8057BF8440C1}"/>
              </a:ext>
            </a:extLst>
          </p:cNvPr>
          <p:cNvSpPr txBox="1"/>
          <p:nvPr/>
        </p:nvSpPr>
        <p:spPr>
          <a:xfrm>
            <a:off x="6263512" y="3169307"/>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Admin</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4" name="TextBox 1123">
            <a:extLst>
              <a:ext uri="{FF2B5EF4-FFF2-40B4-BE49-F238E27FC236}">
                <a16:creationId xmlns:a16="http://schemas.microsoft.com/office/drawing/2014/main" id="{5AB88311-CB43-3E28-1C45-5DCDEE153F0E}"/>
              </a:ext>
            </a:extLst>
          </p:cNvPr>
          <p:cNvSpPr txBox="1"/>
          <p:nvPr/>
        </p:nvSpPr>
        <p:spPr>
          <a:xfrm>
            <a:off x="296823" y="3857410"/>
            <a:ext cx="2677144" cy="830997"/>
          </a:xfrm>
          <a:prstGeom prst="rect">
            <a:avLst/>
          </a:prstGeom>
          <a:noFill/>
        </p:spPr>
        <p:txBody>
          <a:bodyPr wrap="square">
            <a:spAutoFit/>
          </a:bodyPr>
          <a:lstStyle/>
          <a:p>
            <a:pPr marL="0" lvl="0" indent="0" algn="l" rtl="0">
              <a:spcBef>
                <a:spcPts val="600"/>
              </a:spcBef>
              <a:spcAft>
                <a:spcPts val="0"/>
              </a:spcAft>
              <a:buNone/>
            </a:pPr>
            <a:r>
              <a:rPr lang="en-US" sz="1600" smtClean="0">
                <a:latin typeface="HYWenHei-85W" panose="00020600040101010101" pitchFamily="18" charset="-128"/>
                <a:ea typeface="HYWenHei-85W" panose="00020600040101010101" pitchFamily="18" charset="-128"/>
                <a:cs typeface="HYWenHei-85W" panose="00020600040101010101" pitchFamily="18" charset="-128"/>
              </a:rPr>
              <a:t>Tận hưởng âm nhạc trực tuyến và ngoại tuyến</a:t>
            </a:r>
            <a:endParaRPr lang="en-US" sz="160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5" name="TextBox 1124">
            <a:extLst>
              <a:ext uri="{FF2B5EF4-FFF2-40B4-BE49-F238E27FC236}">
                <a16:creationId xmlns:a16="http://schemas.microsoft.com/office/drawing/2014/main" id="{1B547C6E-7166-877A-7F48-43BCE798FC17}"/>
              </a:ext>
            </a:extLst>
          </p:cNvPr>
          <p:cNvSpPr txBox="1"/>
          <p:nvPr/>
        </p:nvSpPr>
        <p:spPr>
          <a:xfrm>
            <a:off x="3253332" y="3863979"/>
            <a:ext cx="2835743" cy="584775"/>
          </a:xfrm>
          <a:prstGeom prst="rect">
            <a:avLst/>
          </a:prstGeom>
          <a:noFill/>
        </p:spPr>
        <p:txBody>
          <a:bodyPr wrap="square">
            <a:spAutoFit/>
          </a:bodyPr>
          <a:lstStyle/>
          <a:p>
            <a:pPr marL="0" lvl="0" indent="0" algn="l" rtl="0">
              <a:spcBef>
                <a:spcPts val="600"/>
              </a:spcBef>
              <a:spcAft>
                <a:spcPts val="0"/>
              </a:spcAft>
              <a:buNone/>
            </a:pPr>
            <a:r>
              <a:rPr lang="en-US" sz="1600" smtClean="0">
                <a:latin typeface="HYWenHei-85W" panose="00020600040101010101" pitchFamily="18" charset="-128"/>
                <a:ea typeface="HYWenHei-85W" panose="00020600040101010101" pitchFamily="18" charset="-128"/>
                <a:cs typeface="HYWenHei-85W" panose="00020600040101010101" pitchFamily="18" charset="-128"/>
              </a:rPr>
              <a:t>Tìm kiếm theo bài hát, nghệ sĩ, album,...</a:t>
            </a:r>
            <a:endParaRPr lang="en-US" sz="160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6" name="TextBox 1125">
            <a:extLst>
              <a:ext uri="{FF2B5EF4-FFF2-40B4-BE49-F238E27FC236}">
                <a16:creationId xmlns:a16="http://schemas.microsoft.com/office/drawing/2014/main" id="{9EF79B40-9846-F977-F203-3D8C55BB2DF6}"/>
              </a:ext>
            </a:extLst>
          </p:cNvPr>
          <p:cNvSpPr txBox="1"/>
          <p:nvPr/>
        </p:nvSpPr>
        <p:spPr>
          <a:xfrm>
            <a:off x="6263512" y="3857410"/>
            <a:ext cx="2772806" cy="584775"/>
          </a:xfrm>
          <a:prstGeom prst="rect">
            <a:avLst/>
          </a:prstGeom>
          <a:noFill/>
        </p:spPr>
        <p:txBody>
          <a:bodyPr wrap="square">
            <a:spAutoFit/>
          </a:bodyPr>
          <a:lstStyle/>
          <a:p>
            <a:pPr lvl="0">
              <a:spcBef>
                <a:spcPts val="600"/>
              </a:spcBef>
            </a:pPr>
            <a:r>
              <a:rPr lang="en-US" sz="1600" dirty="0" err="1">
                <a:latin typeface="HYWenHei-85W" panose="00020600040101010101" pitchFamily="18" charset="-128"/>
                <a:ea typeface="HYWenHei-85W" panose="00020600040101010101" pitchFamily="18" charset="-128"/>
                <a:cs typeface="HYWenHei-85W" panose="00020600040101010101" pitchFamily="18" charset="-128"/>
              </a:rPr>
              <a:t>Quản</a:t>
            </a:r>
            <a:r>
              <a:rPr lang="en-US" sz="1600" dirty="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a:latin typeface="HYWenHei-85W" panose="00020600040101010101" pitchFamily="18" charset="-128"/>
                <a:ea typeface="HYWenHei-85W" panose="00020600040101010101" pitchFamily="18" charset="-128"/>
                <a:cs typeface="HYWenHei-85W" panose="00020600040101010101" pitchFamily="18" charset="-128"/>
              </a:rPr>
              <a:t>lý</a:t>
            </a:r>
            <a:r>
              <a:rPr lang="en-US" sz="1600" dirty="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a:latin typeface="HYWenHei-85W" panose="00020600040101010101" pitchFamily="18" charset="-128"/>
                <a:ea typeface="HYWenHei-85W" panose="00020600040101010101" pitchFamily="18" charset="-128"/>
                <a:cs typeface="HYWenHei-85W" panose="00020600040101010101" pitchFamily="18" charset="-128"/>
              </a:rPr>
              <a:t>nội</a:t>
            </a:r>
            <a:r>
              <a:rPr lang="en-US" sz="1600" dirty="0">
                <a:latin typeface="HYWenHei-85W" panose="00020600040101010101" pitchFamily="18" charset="-128"/>
                <a:ea typeface="HYWenHei-85W" panose="00020600040101010101" pitchFamily="18" charset="-128"/>
                <a:cs typeface="HYWenHei-85W" panose="00020600040101010101" pitchFamily="18" charset="-128"/>
              </a:rPr>
              <a:t> dung: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bài</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hát</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nghệ</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sĩ</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tài</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khoản</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a:t>
            </a:r>
            <a:endParaRPr lang="en-US" sz="1600" dirty="0">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4098" name="Picture 2" descr="Listen to Music Together: Top Music Sync Apps to Party With Friends Online  - Headphones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92" y="1079580"/>
            <a:ext cx="1759771" cy="175977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ree Icon | Sett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640" y="1119360"/>
            <a:ext cx="1642403" cy="16424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earch - Free Tools and utensil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9902" y="1127015"/>
            <a:ext cx="1634748" cy="16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3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Sơ đồ chức năng</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2891883" y="892175"/>
            <a:ext cx="3571417" cy="4251325"/>
          </a:xfrm>
          <a:prstGeom prst="rect">
            <a:avLst/>
          </a:prstGeom>
        </p:spPr>
      </p:pic>
    </p:spTree>
    <p:extLst>
      <p:ext uri="{BB962C8B-B14F-4D97-AF65-F5344CB8AC3E}">
        <p14:creationId xmlns:p14="http://schemas.microsoft.com/office/powerpoint/2010/main" val="170308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Cơ sở dữ liệu</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dirty="0"/>
          </a:p>
        </p:txBody>
      </p:sp>
      <p:pic>
        <p:nvPicPr>
          <p:cNvPr id="5" name="Picture 4" descr="C:\Users\Admin\Downloads\db_diagram.drawio (2).png"/>
          <p:cNvPicPr/>
          <p:nvPr/>
        </p:nvPicPr>
        <p:blipFill>
          <a:blip r:embed="rId3">
            <a:extLst>
              <a:ext uri="{28A0092B-C50C-407E-A947-70E740481C1C}">
                <a14:useLocalDpi xmlns:a14="http://schemas.microsoft.com/office/drawing/2010/main" val="0"/>
              </a:ext>
            </a:extLst>
          </a:blip>
          <a:srcRect/>
          <a:stretch>
            <a:fillRect/>
          </a:stretch>
        </p:blipFill>
        <p:spPr bwMode="auto">
          <a:xfrm>
            <a:off x="468351" y="1137425"/>
            <a:ext cx="3950559" cy="3620732"/>
          </a:xfrm>
          <a:prstGeom prst="rect">
            <a:avLst/>
          </a:prstGeom>
          <a:noFill/>
          <a:ln>
            <a:noFill/>
          </a:ln>
        </p:spPr>
      </p:pic>
      <p:pic>
        <p:nvPicPr>
          <p:cNvPr id="6" name="Picture 5" descr="C:\Users\Admin\Downloads\db_diagram_offline.drawio.png"/>
          <p:cNvPicPr/>
          <p:nvPr/>
        </p:nvPicPr>
        <p:blipFill>
          <a:blip r:embed="rId4">
            <a:extLst>
              <a:ext uri="{28A0092B-C50C-407E-A947-70E740481C1C}">
                <a14:useLocalDpi xmlns:a14="http://schemas.microsoft.com/office/drawing/2010/main" val="0"/>
              </a:ext>
            </a:extLst>
          </a:blip>
          <a:srcRect/>
          <a:stretch>
            <a:fillRect/>
          </a:stretch>
        </p:blipFill>
        <p:spPr bwMode="auto">
          <a:xfrm>
            <a:off x="4904765" y="2319453"/>
            <a:ext cx="3744260" cy="1066916"/>
          </a:xfrm>
          <a:prstGeom prst="rect">
            <a:avLst/>
          </a:prstGeom>
          <a:noFill/>
          <a:ln>
            <a:noFill/>
          </a:ln>
        </p:spPr>
      </p:pic>
    </p:spTree>
    <p:extLst>
      <p:ext uri="{BB962C8B-B14F-4D97-AF65-F5344CB8AC3E}">
        <p14:creationId xmlns:p14="http://schemas.microsoft.com/office/powerpoint/2010/main" val="309100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43098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Kết quả đạt được</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13" name="TextBox 12">
            <a:extLst>
              <a:ext uri="{FF2B5EF4-FFF2-40B4-BE49-F238E27FC236}">
                <a16:creationId xmlns:a16="http://schemas.microsoft.com/office/drawing/2014/main" id="{CC5C1277-580A-D920-A42C-8F5731551723}"/>
              </a:ext>
            </a:extLst>
          </p:cNvPr>
          <p:cNvSpPr txBox="1"/>
          <p:nvPr/>
        </p:nvSpPr>
        <p:spPr>
          <a:xfrm>
            <a:off x="371474" y="892175"/>
            <a:ext cx="8182223" cy="3785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Tạo </a:t>
            </a: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ra được một ứng dụng nghe nhạc trực tuyến với các chức năng cơ bản.</a:t>
            </a:r>
          </a:p>
          <a:p>
            <a:pPr marL="342900" indent="-342900" algn="just">
              <a:lnSpc>
                <a:spcPct val="150000"/>
              </a:lnSpc>
              <a:buFont typeface="Arial" panose="020B0604020202020204" pitchFamily="34" charset="0"/>
              <a:buChar char="•"/>
            </a:pP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Có </a:t>
            </a: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thêm kiến thức về việc áp dụng các công nghệ đã sử dụng và triển khai các công nghệ mới vào ứng dụng</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a:t>
            </a:r>
            <a:endParaRPr lang="en-US"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Biết cách xây dựng một ứng dụng nghe nhạc trực tuyến và hiểu được cách thức vận hành của một ứng dụng di động.</a:t>
            </a: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Hiểu hơn về cách thức phối hợp giữa các nền tảng, công nghệ lập trình.</a:t>
            </a:r>
            <a:endParaRPr lang="en-US"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238577478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317</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Raleway Thin</vt:lpstr>
      <vt:lpstr>Arial</vt:lpstr>
      <vt:lpstr>HYWenHei-85W</vt:lpstr>
      <vt:lpstr>Calibri</vt:lpstr>
      <vt:lpstr>Barlow Light</vt:lpstr>
      <vt:lpstr>Gaoler template</vt:lpstr>
      <vt:lpstr>ỨNG DỤNG  NGHE NHẠC TRỰC TUYẾN</vt:lpstr>
      <vt:lpstr>PowerPoint Presentation</vt:lpstr>
      <vt:lpstr>Công nghệ sử dụng</vt:lpstr>
      <vt:lpstr>Công cụ hỗ trợ</vt:lpstr>
      <vt:lpstr>Mục tiêu</vt:lpstr>
      <vt:lpstr>Giới thiệu chung</vt:lpstr>
      <vt:lpstr>Sơ đồ chức năng</vt:lpstr>
      <vt:lpstr>Cơ sở dữ liệu</vt:lpstr>
      <vt:lpstr>Kết quả đạt được</vt:lpstr>
      <vt:lpstr>Hướng phát triển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CHUỖI ỨNG DỤNG MUA BÁN VÀ QUẢN LÝ CỬA HÀNG</dc:title>
  <cp:lastModifiedBy>Admin</cp:lastModifiedBy>
  <cp:revision>18</cp:revision>
  <dcterms:modified xsi:type="dcterms:W3CDTF">2022-12-14T07:36:27Z</dcterms:modified>
</cp:coreProperties>
</file>