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23"/>
  </p:notesMasterIdLst>
  <p:sldIdLst>
    <p:sldId id="306" r:id="rId5"/>
    <p:sldId id="307" r:id="rId6"/>
    <p:sldId id="316" r:id="rId7"/>
    <p:sldId id="318" r:id="rId8"/>
    <p:sldId id="314" r:id="rId9"/>
    <p:sldId id="315" r:id="rId10"/>
    <p:sldId id="308" r:id="rId11"/>
    <p:sldId id="317" r:id="rId12"/>
    <p:sldId id="325" r:id="rId13"/>
    <p:sldId id="324" r:id="rId14"/>
    <p:sldId id="319" r:id="rId15"/>
    <p:sldId id="321" r:id="rId16"/>
    <p:sldId id="320" r:id="rId17"/>
    <p:sldId id="326" r:id="rId18"/>
    <p:sldId id="322" r:id="rId19"/>
    <p:sldId id="311" r:id="rId20"/>
    <p:sldId id="323"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85032" autoAdjust="0"/>
  </p:normalViewPr>
  <p:slideViewPr>
    <p:cSldViewPr snapToGrid="0">
      <p:cViewPr varScale="1">
        <p:scale>
          <a:sx n="91" d="100"/>
          <a:sy n="91" d="100"/>
        </p:scale>
        <p:origin x="1168" y="18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CEBAD-A6F1-FD41-AD39-CFAE3ACA590F}" type="doc">
      <dgm:prSet loTypeId="urn:microsoft.com/office/officeart/2005/8/layout/lProcess2" loCatId="" qsTypeId="urn:microsoft.com/office/officeart/2005/8/quickstyle/simple1" qsCatId="simple" csTypeId="urn:microsoft.com/office/officeart/2005/8/colors/colorful2" csCatId="colorful" phldr="1"/>
      <dgm:spPr/>
      <dgm:t>
        <a:bodyPr/>
        <a:lstStyle/>
        <a:p>
          <a:endParaRPr lang="en-US"/>
        </a:p>
      </dgm:t>
    </dgm:pt>
    <dgm:pt modelId="{68B71E0C-D9B9-C243-81B6-88E332D27F0C}">
      <dgm:prSet phldrT="[Text]"/>
      <dgm:spPr/>
      <dgm:t>
        <a:bodyPr/>
        <a:lstStyle/>
        <a:p>
          <a:r>
            <a:rPr lang="en-US" dirty="0"/>
            <a:t>Movie length</a:t>
          </a:r>
        </a:p>
      </dgm:t>
    </dgm:pt>
    <dgm:pt modelId="{7F71FB5A-C29A-AC42-B1C4-C05C5BB0DC1A}" type="parTrans" cxnId="{D741B32B-066D-F645-B13B-7FA3707C8FEA}">
      <dgm:prSet/>
      <dgm:spPr/>
      <dgm:t>
        <a:bodyPr/>
        <a:lstStyle/>
        <a:p>
          <a:endParaRPr lang="en-US"/>
        </a:p>
      </dgm:t>
    </dgm:pt>
    <dgm:pt modelId="{91B9096D-6B27-9849-AAB5-2A1CEEDBE6DB}" type="sibTrans" cxnId="{D741B32B-066D-F645-B13B-7FA3707C8FEA}">
      <dgm:prSet/>
      <dgm:spPr/>
      <dgm:t>
        <a:bodyPr/>
        <a:lstStyle/>
        <a:p>
          <a:endParaRPr lang="en-US"/>
        </a:p>
      </dgm:t>
    </dgm:pt>
    <dgm:pt modelId="{6DFB037C-3A01-7545-BB2B-F738CB18280A}">
      <dgm:prSet phldrT="[Text]"/>
      <dgm:spPr/>
      <dgm:t>
        <a:bodyPr/>
        <a:lstStyle/>
        <a:p>
          <a:r>
            <a:rPr lang="en-US" dirty="0"/>
            <a:t>185min</a:t>
          </a:r>
        </a:p>
      </dgm:t>
    </dgm:pt>
    <dgm:pt modelId="{9C788795-C2A8-0844-BDDB-3A3A7F087738}" type="parTrans" cxnId="{3DB347BF-CC42-7E4A-B3AC-EB2FB0041BC5}">
      <dgm:prSet/>
      <dgm:spPr/>
      <dgm:t>
        <a:bodyPr/>
        <a:lstStyle/>
        <a:p>
          <a:endParaRPr lang="en-US"/>
        </a:p>
      </dgm:t>
    </dgm:pt>
    <dgm:pt modelId="{0E1DFBB8-3549-E840-BCDA-594C395B8092}" type="sibTrans" cxnId="{3DB347BF-CC42-7E4A-B3AC-EB2FB0041BC5}">
      <dgm:prSet/>
      <dgm:spPr/>
      <dgm:t>
        <a:bodyPr/>
        <a:lstStyle/>
        <a:p>
          <a:endParaRPr lang="en-US"/>
        </a:p>
      </dgm:t>
    </dgm:pt>
    <dgm:pt modelId="{1EC404B8-0451-E046-A70F-669FB66B6CAA}">
      <dgm:prSet phldrT="[Text]"/>
      <dgm:spPr/>
      <dgm:t>
        <a:bodyPr/>
        <a:lstStyle/>
        <a:p>
          <a:r>
            <a:rPr lang="en-US" dirty="0"/>
            <a:t>46min</a:t>
          </a:r>
        </a:p>
      </dgm:t>
    </dgm:pt>
    <dgm:pt modelId="{9B57E995-9C57-084F-A5D0-A179DB72A892}" type="parTrans" cxnId="{3D311021-1C44-E740-8D5C-591C4513AE85}">
      <dgm:prSet/>
      <dgm:spPr/>
      <dgm:t>
        <a:bodyPr/>
        <a:lstStyle/>
        <a:p>
          <a:endParaRPr lang="en-US"/>
        </a:p>
      </dgm:t>
    </dgm:pt>
    <dgm:pt modelId="{52A15AD0-0C62-B845-9E30-586ACD222F4B}" type="sibTrans" cxnId="{3D311021-1C44-E740-8D5C-591C4513AE85}">
      <dgm:prSet/>
      <dgm:spPr/>
      <dgm:t>
        <a:bodyPr/>
        <a:lstStyle/>
        <a:p>
          <a:endParaRPr lang="en-US"/>
        </a:p>
      </dgm:t>
    </dgm:pt>
    <dgm:pt modelId="{C7EAD72C-D305-834F-8DD4-D70E108141B1}">
      <dgm:prSet phldrT="[Text]"/>
      <dgm:spPr/>
      <dgm:t>
        <a:bodyPr/>
        <a:lstStyle/>
        <a:p>
          <a:r>
            <a:rPr lang="en-US" dirty="0"/>
            <a:t>Rental duration</a:t>
          </a:r>
        </a:p>
      </dgm:t>
    </dgm:pt>
    <dgm:pt modelId="{49A55940-EFE8-184C-B19C-49E318106CB0}" type="parTrans" cxnId="{D99C8FC9-CD49-7C49-A250-C897BF95EFF9}">
      <dgm:prSet/>
      <dgm:spPr/>
      <dgm:t>
        <a:bodyPr/>
        <a:lstStyle/>
        <a:p>
          <a:endParaRPr lang="en-US"/>
        </a:p>
      </dgm:t>
    </dgm:pt>
    <dgm:pt modelId="{32F0A32A-CA68-F54B-B1E6-B26939401D56}" type="sibTrans" cxnId="{D99C8FC9-CD49-7C49-A250-C897BF95EFF9}">
      <dgm:prSet/>
      <dgm:spPr/>
      <dgm:t>
        <a:bodyPr/>
        <a:lstStyle/>
        <a:p>
          <a:endParaRPr lang="en-US"/>
        </a:p>
      </dgm:t>
    </dgm:pt>
    <dgm:pt modelId="{25E533C8-83D9-3141-A5AA-BBF6FB988251}">
      <dgm:prSet phldrT="[Text]"/>
      <dgm:spPr/>
      <dgm:t>
        <a:bodyPr/>
        <a:lstStyle/>
        <a:p>
          <a:r>
            <a:rPr lang="en-US" dirty="0"/>
            <a:t>7 days</a:t>
          </a:r>
        </a:p>
      </dgm:t>
    </dgm:pt>
    <dgm:pt modelId="{A57285B8-077A-E244-BFD9-C875B7BADF2E}" type="parTrans" cxnId="{977872C7-87D0-9F41-B048-0372B5D5DD4A}">
      <dgm:prSet/>
      <dgm:spPr/>
      <dgm:t>
        <a:bodyPr/>
        <a:lstStyle/>
        <a:p>
          <a:endParaRPr lang="en-US"/>
        </a:p>
      </dgm:t>
    </dgm:pt>
    <dgm:pt modelId="{2052B01D-97D7-444F-8EE3-3C31BF38C156}" type="sibTrans" cxnId="{977872C7-87D0-9F41-B048-0372B5D5DD4A}">
      <dgm:prSet/>
      <dgm:spPr/>
      <dgm:t>
        <a:bodyPr/>
        <a:lstStyle/>
        <a:p>
          <a:endParaRPr lang="en-US"/>
        </a:p>
      </dgm:t>
    </dgm:pt>
    <dgm:pt modelId="{1DF73471-F365-9944-AAEF-B5AA73D2A6F5}">
      <dgm:prSet phldrT="[Text]"/>
      <dgm:spPr/>
      <dgm:t>
        <a:bodyPr/>
        <a:lstStyle/>
        <a:p>
          <a:r>
            <a:rPr lang="en-US" dirty="0"/>
            <a:t>3 days</a:t>
          </a:r>
        </a:p>
      </dgm:t>
    </dgm:pt>
    <dgm:pt modelId="{F3D0D414-9031-BB4A-A6C6-983BCA29C457}" type="parTrans" cxnId="{62B73368-AD23-F24D-A917-B96B6A92629D}">
      <dgm:prSet/>
      <dgm:spPr/>
      <dgm:t>
        <a:bodyPr/>
        <a:lstStyle/>
        <a:p>
          <a:endParaRPr lang="en-US"/>
        </a:p>
      </dgm:t>
    </dgm:pt>
    <dgm:pt modelId="{AD8B2EB5-9B28-0E48-BFC3-5C7C8E87581F}" type="sibTrans" cxnId="{62B73368-AD23-F24D-A917-B96B6A92629D}">
      <dgm:prSet/>
      <dgm:spPr/>
      <dgm:t>
        <a:bodyPr/>
        <a:lstStyle/>
        <a:p>
          <a:endParaRPr lang="en-US"/>
        </a:p>
      </dgm:t>
    </dgm:pt>
    <dgm:pt modelId="{2F3EA333-DDF1-AA4D-B8D6-DD400ED7B303}">
      <dgm:prSet/>
      <dgm:spPr/>
      <dgm:t>
        <a:bodyPr/>
        <a:lstStyle/>
        <a:p>
          <a:r>
            <a:rPr lang="en-US" dirty="0"/>
            <a:t>Rental rate</a:t>
          </a:r>
        </a:p>
      </dgm:t>
    </dgm:pt>
    <dgm:pt modelId="{3E033B25-3E01-5340-927E-6CD7D607B8EB}" type="parTrans" cxnId="{CC6260D2-F4F0-374D-B3CE-F1AE533C475F}">
      <dgm:prSet/>
      <dgm:spPr/>
      <dgm:t>
        <a:bodyPr/>
        <a:lstStyle/>
        <a:p>
          <a:endParaRPr lang="en-US"/>
        </a:p>
      </dgm:t>
    </dgm:pt>
    <dgm:pt modelId="{0FE08ECD-1ADC-E242-9B1D-4F6032F280E2}" type="sibTrans" cxnId="{CC6260D2-F4F0-374D-B3CE-F1AE533C475F}">
      <dgm:prSet/>
      <dgm:spPr/>
      <dgm:t>
        <a:bodyPr/>
        <a:lstStyle/>
        <a:p>
          <a:endParaRPr lang="en-US"/>
        </a:p>
      </dgm:t>
    </dgm:pt>
    <dgm:pt modelId="{A2F713B8-2374-A84D-8A5B-16E12D76052F}">
      <dgm:prSet/>
      <dgm:spPr/>
      <dgm:t>
        <a:bodyPr/>
        <a:lstStyle/>
        <a:p>
          <a:r>
            <a:rPr lang="en-US" dirty="0"/>
            <a:t>$4.99</a:t>
          </a:r>
        </a:p>
      </dgm:t>
    </dgm:pt>
    <dgm:pt modelId="{AD0B237A-FEFE-5140-A0F7-D4603B778D0B}" type="parTrans" cxnId="{39BC88B5-39F5-9D40-A9E2-36DA0BECD2D3}">
      <dgm:prSet/>
      <dgm:spPr/>
      <dgm:t>
        <a:bodyPr/>
        <a:lstStyle/>
        <a:p>
          <a:endParaRPr lang="en-US"/>
        </a:p>
      </dgm:t>
    </dgm:pt>
    <dgm:pt modelId="{9E7F9199-D306-A14A-A18C-C7A0154E5290}" type="sibTrans" cxnId="{39BC88B5-39F5-9D40-A9E2-36DA0BECD2D3}">
      <dgm:prSet/>
      <dgm:spPr/>
      <dgm:t>
        <a:bodyPr/>
        <a:lstStyle/>
        <a:p>
          <a:endParaRPr lang="en-US"/>
        </a:p>
      </dgm:t>
    </dgm:pt>
    <dgm:pt modelId="{59797F40-1F05-C943-8675-518E5B1A2CE4}">
      <dgm:prSet/>
      <dgm:spPr/>
      <dgm:t>
        <a:bodyPr/>
        <a:lstStyle/>
        <a:p>
          <a:r>
            <a:rPr lang="en-US" dirty="0"/>
            <a:t>$0.99</a:t>
          </a:r>
        </a:p>
      </dgm:t>
    </dgm:pt>
    <dgm:pt modelId="{DD8F7BC1-718B-3E4C-AF06-8D36A354EA80}" type="parTrans" cxnId="{F6F5B8DE-88FD-AB48-AE06-26D55C63CAE2}">
      <dgm:prSet/>
      <dgm:spPr/>
      <dgm:t>
        <a:bodyPr/>
        <a:lstStyle/>
        <a:p>
          <a:endParaRPr lang="en-US"/>
        </a:p>
      </dgm:t>
    </dgm:pt>
    <dgm:pt modelId="{B1498B13-1347-034D-83BC-5F777B5F6150}" type="sibTrans" cxnId="{F6F5B8DE-88FD-AB48-AE06-26D55C63CAE2}">
      <dgm:prSet/>
      <dgm:spPr/>
      <dgm:t>
        <a:bodyPr/>
        <a:lstStyle/>
        <a:p>
          <a:endParaRPr lang="en-US"/>
        </a:p>
      </dgm:t>
    </dgm:pt>
    <dgm:pt modelId="{79C169D4-EA96-F543-A7BE-41770F445D4C}">
      <dgm:prSet/>
      <dgm:spPr/>
      <dgm:t>
        <a:bodyPr/>
        <a:lstStyle/>
        <a:p>
          <a:r>
            <a:rPr lang="en-US" dirty="0"/>
            <a:t>Replacement Cost</a:t>
          </a:r>
        </a:p>
      </dgm:t>
    </dgm:pt>
    <dgm:pt modelId="{AB38D51F-7C3B-ED4C-B3AF-9EE75F12549F}" type="parTrans" cxnId="{EAD96E9D-586A-8946-A95E-85734C7C2120}">
      <dgm:prSet/>
      <dgm:spPr/>
      <dgm:t>
        <a:bodyPr/>
        <a:lstStyle/>
        <a:p>
          <a:endParaRPr lang="en-US"/>
        </a:p>
      </dgm:t>
    </dgm:pt>
    <dgm:pt modelId="{C6EEAD33-3A1E-C948-98A9-E83EED8AA417}" type="sibTrans" cxnId="{EAD96E9D-586A-8946-A95E-85734C7C2120}">
      <dgm:prSet/>
      <dgm:spPr/>
      <dgm:t>
        <a:bodyPr/>
        <a:lstStyle/>
        <a:p>
          <a:endParaRPr lang="en-US"/>
        </a:p>
      </dgm:t>
    </dgm:pt>
    <dgm:pt modelId="{113DF4CB-F348-204E-9AED-DAB0C2719950}">
      <dgm:prSet/>
      <dgm:spPr/>
      <dgm:t>
        <a:bodyPr/>
        <a:lstStyle/>
        <a:p>
          <a:r>
            <a:rPr lang="en-US" dirty="0"/>
            <a:t>$29.99</a:t>
          </a:r>
        </a:p>
      </dgm:t>
    </dgm:pt>
    <dgm:pt modelId="{0F734948-BCC5-C24D-A894-A25B4602E249}" type="parTrans" cxnId="{462E0D29-6D64-524B-969F-F36AB814F3C5}">
      <dgm:prSet/>
      <dgm:spPr/>
      <dgm:t>
        <a:bodyPr/>
        <a:lstStyle/>
        <a:p>
          <a:endParaRPr lang="en-US"/>
        </a:p>
      </dgm:t>
    </dgm:pt>
    <dgm:pt modelId="{DB93B5B1-E607-4D49-89E8-9FD6634F8A54}" type="sibTrans" cxnId="{462E0D29-6D64-524B-969F-F36AB814F3C5}">
      <dgm:prSet/>
      <dgm:spPr/>
      <dgm:t>
        <a:bodyPr/>
        <a:lstStyle/>
        <a:p>
          <a:endParaRPr lang="en-US"/>
        </a:p>
      </dgm:t>
    </dgm:pt>
    <dgm:pt modelId="{C78C8862-E87C-9743-A766-6F663E93BE50}">
      <dgm:prSet/>
      <dgm:spPr/>
      <dgm:t>
        <a:bodyPr/>
        <a:lstStyle/>
        <a:p>
          <a:r>
            <a:rPr lang="en-US" dirty="0"/>
            <a:t>$9.99</a:t>
          </a:r>
        </a:p>
      </dgm:t>
    </dgm:pt>
    <dgm:pt modelId="{03F242BD-D77C-064A-A45A-B9F715D29E17}" type="parTrans" cxnId="{F91F1398-D1E4-444F-BCF7-7F8ABE89C82B}">
      <dgm:prSet/>
      <dgm:spPr/>
      <dgm:t>
        <a:bodyPr/>
        <a:lstStyle/>
        <a:p>
          <a:endParaRPr lang="en-US"/>
        </a:p>
      </dgm:t>
    </dgm:pt>
    <dgm:pt modelId="{A1856BA5-F4F6-E74A-B9C5-453C97C98B26}" type="sibTrans" cxnId="{F91F1398-D1E4-444F-BCF7-7F8ABE89C82B}">
      <dgm:prSet/>
      <dgm:spPr/>
      <dgm:t>
        <a:bodyPr/>
        <a:lstStyle/>
        <a:p>
          <a:endParaRPr lang="en-US"/>
        </a:p>
      </dgm:t>
    </dgm:pt>
    <dgm:pt modelId="{C53A997B-8076-234D-8C7E-6FBCF6BA71B5}" type="pres">
      <dgm:prSet presAssocID="{679CEBAD-A6F1-FD41-AD39-CFAE3ACA590F}" presName="theList" presStyleCnt="0">
        <dgm:presLayoutVars>
          <dgm:dir/>
          <dgm:animLvl val="lvl"/>
          <dgm:resizeHandles val="exact"/>
        </dgm:presLayoutVars>
      </dgm:prSet>
      <dgm:spPr/>
    </dgm:pt>
    <dgm:pt modelId="{F4FE0CC0-629B-3943-A7E7-36D149A17465}" type="pres">
      <dgm:prSet presAssocID="{68B71E0C-D9B9-C243-81B6-88E332D27F0C}" presName="compNode" presStyleCnt="0"/>
      <dgm:spPr/>
    </dgm:pt>
    <dgm:pt modelId="{480A93B9-D93F-9244-AEFC-EE380B4D5A7D}" type="pres">
      <dgm:prSet presAssocID="{68B71E0C-D9B9-C243-81B6-88E332D27F0C}" presName="aNode" presStyleLbl="bgShp" presStyleIdx="0" presStyleCnt="4"/>
      <dgm:spPr/>
    </dgm:pt>
    <dgm:pt modelId="{18998DEC-0E6A-8A42-9EDF-858E188C510D}" type="pres">
      <dgm:prSet presAssocID="{68B71E0C-D9B9-C243-81B6-88E332D27F0C}" presName="textNode" presStyleLbl="bgShp" presStyleIdx="0" presStyleCnt="4"/>
      <dgm:spPr/>
    </dgm:pt>
    <dgm:pt modelId="{CC9F5DC5-5A35-EF47-BF6E-F371FFC94F0D}" type="pres">
      <dgm:prSet presAssocID="{68B71E0C-D9B9-C243-81B6-88E332D27F0C}" presName="compChildNode" presStyleCnt="0"/>
      <dgm:spPr/>
    </dgm:pt>
    <dgm:pt modelId="{FCD979D6-22DF-194B-9358-0D4EFCDC6B07}" type="pres">
      <dgm:prSet presAssocID="{68B71E0C-D9B9-C243-81B6-88E332D27F0C}" presName="theInnerList" presStyleCnt="0"/>
      <dgm:spPr/>
    </dgm:pt>
    <dgm:pt modelId="{67705FA6-B094-7E47-AF77-FF0FC3BD934C}" type="pres">
      <dgm:prSet presAssocID="{6DFB037C-3A01-7545-BB2B-F738CB18280A}" presName="childNode" presStyleLbl="node1" presStyleIdx="0" presStyleCnt="8">
        <dgm:presLayoutVars>
          <dgm:bulletEnabled val="1"/>
        </dgm:presLayoutVars>
      </dgm:prSet>
      <dgm:spPr/>
    </dgm:pt>
    <dgm:pt modelId="{511A4EED-CB6E-AA41-B24C-EB1442C46AAC}" type="pres">
      <dgm:prSet presAssocID="{6DFB037C-3A01-7545-BB2B-F738CB18280A}" presName="aSpace2" presStyleCnt="0"/>
      <dgm:spPr/>
    </dgm:pt>
    <dgm:pt modelId="{4296CC89-2545-9747-B940-23D1C0C425DD}" type="pres">
      <dgm:prSet presAssocID="{1EC404B8-0451-E046-A70F-669FB66B6CAA}" presName="childNode" presStyleLbl="node1" presStyleIdx="1" presStyleCnt="8">
        <dgm:presLayoutVars>
          <dgm:bulletEnabled val="1"/>
        </dgm:presLayoutVars>
      </dgm:prSet>
      <dgm:spPr/>
    </dgm:pt>
    <dgm:pt modelId="{D8CA5C88-97A1-D041-BB13-097F132BEFC4}" type="pres">
      <dgm:prSet presAssocID="{68B71E0C-D9B9-C243-81B6-88E332D27F0C}" presName="aSpace" presStyleCnt="0"/>
      <dgm:spPr/>
    </dgm:pt>
    <dgm:pt modelId="{36817EB3-B9CB-3048-A3B5-37FA438C31D5}" type="pres">
      <dgm:prSet presAssocID="{C7EAD72C-D305-834F-8DD4-D70E108141B1}" presName="compNode" presStyleCnt="0"/>
      <dgm:spPr/>
    </dgm:pt>
    <dgm:pt modelId="{FDE23AA4-1EF1-1345-90DC-0877AA6DE048}" type="pres">
      <dgm:prSet presAssocID="{C7EAD72C-D305-834F-8DD4-D70E108141B1}" presName="aNode" presStyleLbl="bgShp" presStyleIdx="1" presStyleCnt="4"/>
      <dgm:spPr/>
    </dgm:pt>
    <dgm:pt modelId="{85D8408F-358C-A840-918F-223F3CF3990A}" type="pres">
      <dgm:prSet presAssocID="{C7EAD72C-D305-834F-8DD4-D70E108141B1}" presName="textNode" presStyleLbl="bgShp" presStyleIdx="1" presStyleCnt="4"/>
      <dgm:spPr/>
    </dgm:pt>
    <dgm:pt modelId="{1C06CE95-25E7-C346-84CF-B525733C9CFE}" type="pres">
      <dgm:prSet presAssocID="{C7EAD72C-D305-834F-8DD4-D70E108141B1}" presName="compChildNode" presStyleCnt="0"/>
      <dgm:spPr/>
    </dgm:pt>
    <dgm:pt modelId="{49B28FD6-F0AA-4141-9635-6371AFE0DC75}" type="pres">
      <dgm:prSet presAssocID="{C7EAD72C-D305-834F-8DD4-D70E108141B1}" presName="theInnerList" presStyleCnt="0"/>
      <dgm:spPr/>
    </dgm:pt>
    <dgm:pt modelId="{566FDD44-8CE0-3343-B757-43C80D0D8E68}" type="pres">
      <dgm:prSet presAssocID="{25E533C8-83D9-3141-A5AA-BBF6FB988251}" presName="childNode" presStyleLbl="node1" presStyleIdx="2" presStyleCnt="8">
        <dgm:presLayoutVars>
          <dgm:bulletEnabled val="1"/>
        </dgm:presLayoutVars>
      </dgm:prSet>
      <dgm:spPr/>
    </dgm:pt>
    <dgm:pt modelId="{D2ED85EF-EC9C-5847-9658-EC14A45F7EB1}" type="pres">
      <dgm:prSet presAssocID="{25E533C8-83D9-3141-A5AA-BBF6FB988251}" presName="aSpace2" presStyleCnt="0"/>
      <dgm:spPr/>
    </dgm:pt>
    <dgm:pt modelId="{8142339D-86A6-1D43-8E86-D29D42A8BC2F}" type="pres">
      <dgm:prSet presAssocID="{1DF73471-F365-9944-AAEF-B5AA73D2A6F5}" presName="childNode" presStyleLbl="node1" presStyleIdx="3" presStyleCnt="8">
        <dgm:presLayoutVars>
          <dgm:bulletEnabled val="1"/>
        </dgm:presLayoutVars>
      </dgm:prSet>
      <dgm:spPr/>
    </dgm:pt>
    <dgm:pt modelId="{03ADC89D-6666-CF4E-A1AB-0D910A87D790}" type="pres">
      <dgm:prSet presAssocID="{C7EAD72C-D305-834F-8DD4-D70E108141B1}" presName="aSpace" presStyleCnt="0"/>
      <dgm:spPr/>
    </dgm:pt>
    <dgm:pt modelId="{F04178E8-D827-4042-9024-F8A84B2A4292}" type="pres">
      <dgm:prSet presAssocID="{2F3EA333-DDF1-AA4D-B8D6-DD400ED7B303}" presName="compNode" presStyleCnt="0"/>
      <dgm:spPr/>
    </dgm:pt>
    <dgm:pt modelId="{4F10610B-D81E-4F44-ACE1-DF56021017B4}" type="pres">
      <dgm:prSet presAssocID="{2F3EA333-DDF1-AA4D-B8D6-DD400ED7B303}" presName="aNode" presStyleLbl="bgShp" presStyleIdx="2" presStyleCnt="4"/>
      <dgm:spPr/>
    </dgm:pt>
    <dgm:pt modelId="{45DB8D6E-E056-454C-AB21-39D40B0DE2D2}" type="pres">
      <dgm:prSet presAssocID="{2F3EA333-DDF1-AA4D-B8D6-DD400ED7B303}" presName="textNode" presStyleLbl="bgShp" presStyleIdx="2" presStyleCnt="4"/>
      <dgm:spPr/>
    </dgm:pt>
    <dgm:pt modelId="{7874A518-15E9-BC42-AF19-7DEA151AEC89}" type="pres">
      <dgm:prSet presAssocID="{2F3EA333-DDF1-AA4D-B8D6-DD400ED7B303}" presName="compChildNode" presStyleCnt="0"/>
      <dgm:spPr/>
    </dgm:pt>
    <dgm:pt modelId="{FF01F8C9-4C53-8446-A11A-9DA5080D14C5}" type="pres">
      <dgm:prSet presAssocID="{2F3EA333-DDF1-AA4D-B8D6-DD400ED7B303}" presName="theInnerList" presStyleCnt="0"/>
      <dgm:spPr/>
    </dgm:pt>
    <dgm:pt modelId="{58906294-8E6C-A340-BC25-4E2389D457C6}" type="pres">
      <dgm:prSet presAssocID="{A2F713B8-2374-A84D-8A5B-16E12D76052F}" presName="childNode" presStyleLbl="node1" presStyleIdx="4" presStyleCnt="8">
        <dgm:presLayoutVars>
          <dgm:bulletEnabled val="1"/>
        </dgm:presLayoutVars>
      </dgm:prSet>
      <dgm:spPr/>
    </dgm:pt>
    <dgm:pt modelId="{15F4B0D8-1AA8-6549-A498-149F7440C673}" type="pres">
      <dgm:prSet presAssocID="{A2F713B8-2374-A84D-8A5B-16E12D76052F}" presName="aSpace2" presStyleCnt="0"/>
      <dgm:spPr/>
    </dgm:pt>
    <dgm:pt modelId="{89408FC8-4C46-344E-81EE-377C0C001D6D}" type="pres">
      <dgm:prSet presAssocID="{59797F40-1F05-C943-8675-518E5B1A2CE4}" presName="childNode" presStyleLbl="node1" presStyleIdx="5" presStyleCnt="8">
        <dgm:presLayoutVars>
          <dgm:bulletEnabled val="1"/>
        </dgm:presLayoutVars>
      </dgm:prSet>
      <dgm:spPr/>
    </dgm:pt>
    <dgm:pt modelId="{EFE6C3DB-4B9A-1848-BC74-AF5CF621E81D}" type="pres">
      <dgm:prSet presAssocID="{2F3EA333-DDF1-AA4D-B8D6-DD400ED7B303}" presName="aSpace" presStyleCnt="0"/>
      <dgm:spPr/>
    </dgm:pt>
    <dgm:pt modelId="{AE01958F-E9E3-B246-AD11-ECA9B1C258D5}" type="pres">
      <dgm:prSet presAssocID="{79C169D4-EA96-F543-A7BE-41770F445D4C}" presName="compNode" presStyleCnt="0"/>
      <dgm:spPr/>
    </dgm:pt>
    <dgm:pt modelId="{099E8CD0-79EB-CE49-8B30-E51258B95852}" type="pres">
      <dgm:prSet presAssocID="{79C169D4-EA96-F543-A7BE-41770F445D4C}" presName="aNode" presStyleLbl="bgShp" presStyleIdx="3" presStyleCnt="4"/>
      <dgm:spPr/>
    </dgm:pt>
    <dgm:pt modelId="{72F35B25-698E-094B-9F18-B0DB740C7114}" type="pres">
      <dgm:prSet presAssocID="{79C169D4-EA96-F543-A7BE-41770F445D4C}" presName="textNode" presStyleLbl="bgShp" presStyleIdx="3" presStyleCnt="4"/>
      <dgm:spPr/>
    </dgm:pt>
    <dgm:pt modelId="{A62B5E45-5987-2146-9EB2-A583BF7E75A9}" type="pres">
      <dgm:prSet presAssocID="{79C169D4-EA96-F543-A7BE-41770F445D4C}" presName="compChildNode" presStyleCnt="0"/>
      <dgm:spPr/>
    </dgm:pt>
    <dgm:pt modelId="{12C242D7-1F69-2942-A624-378C0D083FA8}" type="pres">
      <dgm:prSet presAssocID="{79C169D4-EA96-F543-A7BE-41770F445D4C}" presName="theInnerList" presStyleCnt="0"/>
      <dgm:spPr/>
    </dgm:pt>
    <dgm:pt modelId="{42ED19FB-6527-E249-9683-7BE9F3910B91}" type="pres">
      <dgm:prSet presAssocID="{113DF4CB-F348-204E-9AED-DAB0C2719950}" presName="childNode" presStyleLbl="node1" presStyleIdx="6" presStyleCnt="8">
        <dgm:presLayoutVars>
          <dgm:bulletEnabled val="1"/>
        </dgm:presLayoutVars>
      </dgm:prSet>
      <dgm:spPr/>
    </dgm:pt>
    <dgm:pt modelId="{D5320E26-8705-9A4E-B5DB-2AC9CF19C362}" type="pres">
      <dgm:prSet presAssocID="{113DF4CB-F348-204E-9AED-DAB0C2719950}" presName="aSpace2" presStyleCnt="0"/>
      <dgm:spPr/>
    </dgm:pt>
    <dgm:pt modelId="{554CA27F-25CA-5E4B-B503-85E604A31D59}" type="pres">
      <dgm:prSet presAssocID="{C78C8862-E87C-9743-A766-6F663E93BE50}" presName="childNode" presStyleLbl="node1" presStyleIdx="7" presStyleCnt="8">
        <dgm:presLayoutVars>
          <dgm:bulletEnabled val="1"/>
        </dgm:presLayoutVars>
      </dgm:prSet>
      <dgm:spPr/>
    </dgm:pt>
  </dgm:ptLst>
  <dgm:cxnLst>
    <dgm:cxn modelId="{FF82D102-8AAF-C642-8752-D6424C4CCC92}" type="presOf" srcId="{79C169D4-EA96-F543-A7BE-41770F445D4C}" destId="{099E8CD0-79EB-CE49-8B30-E51258B95852}" srcOrd="0" destOrd="0" presId="urn:microsoft.com/office/officeart/2005/8/layout/lProcess2"/>
    <dgm:cxn modelId="{DD533510-95D8-2640-B2AE-D84E7651C01D}" type="presOf" srcId="{2F3EA333-DDF1-AA4D-B8D6-DD400ED7B303}" destId="{4F10610B-D81E-4F44-ACE1-DF56021017B4}" srcOrd="0" destOrd="0" presId="urn:microsoft.com/office/officeart/2005/8/layout/lProcess2"/>
    <dgm:cxn modelId="{3D311021-1C44-E740-8D5C-591C4513AE85}" srcId="{68B71E0C-D9B9-C243-81B6-88E332D27F0C}" destId="{1EC404B8-0451-E046-A70F-669FB66B6CAA}" srcOrd="1" destOrd="0" parTransId="{9B57E995-9C57-084F-A5D0-A179DB72A892}" sibTransId="{52A15AD0-0C62-B845-9E30-586ACD222F4B}"/>
    <dgm:cxn modelId="{462E0D29-6D64-524B-969F-F36AB814F3C5}" srcId="{79C169D4-EA96-F543-A7BE-41770F445D4C}" destId="{113DF4CB-F348-204E-9AED-DAB0C2719950}" srcOrd="0" destOrd="0" parTransId="{0F734948-BCC5-C24D-A894-A25B4602E249}" sibTransId="{DB93B5B1-E607-4D49-89E8-9FD6634F8A54}"/>
    <dgm:cxn modelId="{D741B32B-066D-F645-B13B-7FA3707C8FEA}" srcId="{679CEBAD-A6F1-FD41-AD39-CFAE3ACA590F}" destId="{68B71E0C-D9B9-C243-81B6-88E332D27F0C}" srcOrd="0" destOrd="0" parTransId="{7F71FB5A-C29A-AC42-B1C4-C05C5BB0DC1A}" sibTransId="{91B9096D-6B27-9849-AAB5-2A1CEEDBE6DB}"/>
    <dgm:cxn modelId="{9F2BF62B-0803-774F-9941-F911A4400676}" type="presOf" srcId="{C78C8862-E87C-9743-A766-6F663E93BE50}" destId="{554CA27F-25CA-5E4B-B503-85E604A31D59}" srcOrd="0" destOrd="0" presId="urn:microsoft.com/office/officeart/2005/8/layout/lProcess2"/>
    <dgm:cxn modelId="{558F605C-81E6-E346-8F2F-17BA91E9729E}" type="presOf" srcId="{2F3EA333-DDF1-AA4D-B8D6-DD400ED7B303}" destId="{45DB8D6E-E056-454C-AB21-39D40B0DE2D2}" srcOrd="1" destOrd="0" presId="urn:microsoft.com/office/officeart/2005/8/layout/lProcess2"/>
    <dgm:cxn modelId="{A9DC7060-FC5E-E64B-A04C-260BF1629BA7}" type="presOf" srcId="{C7EAD72C-D305-834F-8DD4-D70E108141B1}" destId="{FDE23AA4-1EF1-1345-90DC-0877AA6DE048}" srcOrd="0" destOrd="0" presId="urn:microsoft.com/office/officeart/2005/8/layout/lProcess2"/>
    <dgm:cxn modelId="{62B73368-AD23-F24D-A917-B96B6A92629D}" srcId="{C7EAD72C-D305-834F-8DD4-D70E108141B1}" destId="{1DF73471-F365-9944-AAEF-B5AA73D2A6F5}" srcOrd="1" destOrd="0" parTransId="{F3D0D414-9031-BB4A-A6C6-983BCA29C457}" sibTransId="{AD8B2EB5-9B28-0E48-BFC3-5C7C8E87581F}"/>
    <dgm:cxn modelId="{CBC59C73-526A-394D-A938-0F9CC943E4D1}" type="presOf" srcId="{68B71E0C-D9B9-C243-81B6-88E332D27F0C}" destId="{480A93B9-D93F-9244-AEFC-EE380B4D5A7D}" srcOrd="0" destOrd="0" presId="urn:microsoft.com/office/officeart/2005/8/layout/lProcess2"/>
    <dgm:cxn modelId="{81876F7A-0AB5-A94B-8C33-10C3A87B0ECC}" type="presOf" srcId="{C7EAD72C-D305-834F-8DD4-D70E108141B1}" destId="{85D8408F-358C-A840-918F-223F3CF3990A}" srcOrd="1" destOrd="0" presId="urn:microsoft.com/office/officeart/2005/8/layout/lProcess2"/>
    <dgm:cxn modelId="{26E8768A-9CBA-4A48-AF4E-01F6D50D0ACA}" type="presOf" srcId="{679CEBAD-A6F1-FD41-AD39-CFAE3ACA590F}" destId="{C53A997B-8076-234D-8C7E-6FBCF6BA71B5}" srcOrd="0" destOrd="0" presId="urn:microsoft.com/office/officeart/2005/8/layout/lProcess2"/>
    <dgm:cxn modelId="{F81C9390-C65A-BE44-9C0E-9C6DBC3DEDA4}" type="presOf" srcId="{79C169D4-EA96-F543-A7BE-41770F445D4C}" destId="{72F35B25-698E-094B-9F18-B0DB740C7114}" srcOrd="1" destOrd="0" presId="urn:microsoft.com/office/officeart/2005/8/layout/lProcess2"/>
    <dgm:cxn modelId="{F91F1398-D1E4-444F-BCF7-7F8ABE89C82B}" srcId="{79C169D4-EA96-F543-A7BE-41770F445D4C}" destId="{C78C8862-E87C-9743-A766-6F663E93BE50}" srcOrd="1" destOrd="0" parTransId="{03F242BD-D77C-064A-A45A-B9F715D29E17}" sibTransId="{A1856BA5-F4F6-E74A-B9C5-453C97C98B26}"/>
    <dgm:cxn modelId="{EAD96E9D-586A-8946-A95E-85734C7C2120}" srcId="{679CEBAD-A6F1-FD41-AD39-CFAE3ACA590F}" destId="{79C169D4-EA96-F543-A7BE-41770F445D4C}" srcOrd="3" destOrd="0" parTransId="{AB38D51F-7C3B-ED4C-B3AF-9EE75F12549F}" sibTransId="{C6EEAD33-3A1E-C948-98A9-E83EED8AA417}"/>
    <dgm:cxn modelId="{A14D69A2-7F86-FA4D-8768-B41E1449F279}" type="presOf" srcId="{68B71E0C-D9B9-C243-81B6-88E332D27F0C}" destId="{18998DEC-0E6A-8A42-9EDF-858E188C510D}" srcOrd="1" destOrd="0" presId="urn:microsoft.com/office/officeart/2005/8/layout/lProcess2"/>
    <dgm:cxn modelId="{39BC88B5-39F5-9D40-A9E2-36DA0BECD2D3}" srcId="{2F3EA333-DDF1-AA4D-B8D6-DD400ED7B303}" destId="{A2F713B8-2374-A84D-8A5B-16E12D76052F}" srcOrd="0" destOrd="0" parTransId="{AD0B237A-FEFE-5140-A0F7-D4603B778D0B}" sibTransId="{9E7F9199-D306-A14A-A18C-C7A0154E5290}"/>
    <dgm:cxn modelId="{3DB347BF-CC42-7E4A-B3AC-EB2FB0041BC5}" srcId="{68B71E0C-D9B9-C243-81B6-88E332D27F0C}" destId="{6DFB037C-3A01-7545-BB2B-F738CB18280A}" srcOrd="0" destOrd="0" parTransId="{9C788795-C2A8-0844-BDDB-3A3A7F087738}" sibTransId="{0E1DFBB8-3549-E840-BCDA-594C395B8092}"/>
    <dgm:cxn modelId="{977872C7-87D0-9F41-B048-0372B5D5DD4A}" srcId="{C7EAD72C-D305-834F-8DD4-D70E108141B1}" destId="{25E533C8-83D9-3141-A5AA-BBF6FB988251}" srcOrd="0" destOrd="0" parTransId="{A57285B8-077A-E244-BFD9-C875B7BADF2E}" sibTransId="{2052B01D-97D7-444F-8EE3-3C31BF38C156}"/>
    <dgm:cxn modelId="{D99C8FC9-CD49-7C49-A250-C897BF95EFF9}" srcId="{679CEBAD-A6F1-FD41-AD39-CFAE3ACA590F}" destId="{C7EAD72C-D305-834F-8DD4-D70E108141B1}" srcOrd="1" destOrd="0" parTransId="{49A55940-EFE8-184C-B19C-49E318106CB0}" sibTransId="{32F0A32A-CA68-F54B-B1E6-B26939401D56}"/>
    <dgm:cxn modelId="{95B7C8C9-A1CA-B44F-8E75-B7F3C13E9662}" type="presOf" srcId="{A2F713B8-2374-A84D-8A5B-16E12D76052F}" destId="{58906294-8E6C-A340-BC25-4E2389D457C6}" srcOrd="0" destOrd="0" presId="urn:microsoft.com/office/officeart/2005/8/layout/lProcess2"/>
    <dgm:cxn modelId="{F17293CB-4D6F-6143-9466-0EA818AF90CE}" type="presOf" srcId="{1DF73471-F365-9944-AAEF-B5AA73D2A6F5}" destId="{8142339D-86A6-1D43-8E86-D29D42A8BC2F}" srcOrd="0" destOrd="0" presId="urn:microsoft.com/office/officeart/2005/8/layout/lProcess2"/>
    <dgm:cxn modelId="{CC6260D2-F4F0-374D-B3CE-F1AE533C475F}" srcId="{679CEBAD-A6F1-FD41-AD39-CFAE3ACA590F}" destId="{2F3EA333-DDF1-AA4D-B8D6-DD400ED7B303}" srcOrd="2" destOrd="0" parTransId="{3E033B25-3E01-5340-927E-6CD7D607B8EB}" sibTransId="{0FE08ECD-1ADC-E242-9B1D-4F6032F280E2}"/>
    <dgm:cxn modelId="{90729DDC-37B9-9A4B-A496-E5B100541DFD}" type="presOf" srcId="{6DFB037C-3A01-7545-BB2B-F738CB18280A}" destId="{67705FA6-B094-7E47-AF77-FF0FC3BD934C}" srcOrd="0" destOrd="0" presId="urn:microsoft.com/office/officeart/2005/8/layout/lProcess2"/>
    <dgm:cxn modelId="{F6F5B8DE-88FD-AB48-AE06-26D55C63CAE2}" srcId="{2F3EA333-DDF1-AA4D-B8D6-DD400ED7B303}" destId="{59797F40-1F05-C943-8675-518E5B1A2CE4}" srcOrd="1" destOrd="0" parTransId="{DD8F7BC1-718B-3E4C-AF06-8D36A354EA80}" sibTransId="{B1498B13-1347-034D-83BC-5F777B5F6150}"/>
    <dgm:cxn modelId="{38E580E4-89F2-9E4E-9040-C0B707D47F70}" type="presOf" srcId="{113DF4CB-F348-204E-9AED-DAB0C2719950}" destId="{42ED19FB-6527-E249-9683-7BE9F3910B91}" srcOrd="0" destOrd="0" presId="urn:microsoft.com/office/officeart/2005/8/layout/lProcess2"/>
    <dgm:cxn modelId="{EBFEFDE7-C655-BE4D-B34C-22E5FB6C0762}" type="presOf" srcId="{25E533C8-83D9-3141-A5AA-BBF6FB988251}" destId="{566FDD44-8CE0-3343-B757-43C80D0D8E68}" srcOrd="0" destOrd="0" presId="urn:microsoft.com/office/officeart/2005/8/layout/lProcess2"/>
    <dgm:cxn modelId="{3B476CEA-C983-B640-9C0E-BD639CC26A67}" type="presOf" srcId="{1EC404B8-0451-E046-A70F-669FB66B6CAA}" destId="{4296CC89-2545-9747-B940-23D1C0C425DD}" srcOrd="0" destOrd="0" presId="urn:microsoft.com/office/officeart/2005/8/layout/lProcess2"/>
    <dgm:cxn modelId="{9CD524FA-F941-C344-BF77-6EED49098CDF}" type="presOf" srcId="{59797F40-1F05-C943-8675-518E5B1A2CE4}" destId="{89408FC8-4C46-344E-81EE-377C0C001D6D}" srcOrd="0" destOrd="0" presId="urn:microsoft.com/office/officeart/2005/8/layout/lProcess2"/>
    <dgm:cxn modelId="{942FA94C-C92F-DD42-BA33-C044E2F42CFE}" type="presParOf" srcId="{C53A997B-8076-234D-8C7E-6FBCF6BA71B5}" destId="{F4FE0CC0-629B-3943-A7E7-36D149A17465}" srcOrd="0" destOrd="0" presId="urn:microsoft.com/office/officeart/2005/8/layout/lProcess2"/>
    <dgm:cxn modelId="{4BDE4FAF-318C-024E-BE80-C028E7843F5D}" type="presParOf" srcId="{F4FE0CC0-629B-3943-A7E7-36D149A17465}" destId="{480A93B9-D93F-9244-AEFC-EE380B4D5A7D}" srcOrd="0" destOrd="0" presId="urn:microsoft.com/office/officeart/2005/8/layout/lProcess2"/>
    <dgm:cxn modelId="{26A3B7C1-7859-2F4F-A49F-2C5260AEBC88}" type="presParOf" srcId="{F4FE0CC0-629B-3943-A7E7-36D149A17465}" destId="{18998DEC-0E6A-8A42-9EDF-858E188C510D}" srcOrd="1" destOrd="0" presId="urn:microsoft.com/office/officeart/2005/8/layout/lProcess2"/>
    <dgm:cxn modelId="{23F06866-6615-3D48-8475-8403105E56F9}" type="presParOf" srcId="{F4FE0CC0-629B-3943-A7E7-36D149A17465}" destId="{CC9F5DC5-5A35-EF47-BF6E-F371FFC94F0D}" srcOrd="2" destOrd="0" presId="urn:microsoft.com/office/officeart/2005/8/layout/lProcess2"/>
    <dgm:cxn modelId="{F4A48ADD-9BA7-3246-866A-9E03737EBB1A}" type="presParOf" srcId="{CC9F5DC5-5A35-EF47-BF6E-F371FFC94F0D}" destId="{FCD979D6-22DF-194B-9358-0D4EFCDC6B07}" srcOrd="0" destOrd="0" presId="urn:microsoft.com/office/officeart/2005/8/layout/lProcess2"/>
    <dgm:cxn modelId="{FCD6A506-4055-8740-BE24-FF6992C87892}" type="presParOf" srcId="{FCD979D6-22DF-194B-9358-0D4EFCDC6B07}" destId="{67705FA6-B094-7E47-AF77-FF0FC3BD934C}" srcOrd="0" destOrd="0" presId="urn:microsoft.com/office/officeart/2005/8/layout/lProcess2"/>
    <dgm:cxn modelId="{B48DD77F-76B9-6241-8392-7D8AEA9872FF}" type="presParOf" srcId="{FCD979D6-22DF-194B-9358-0D4EFCDC6B07}" destId="{511A4EED-CB6E-AA41-B24C-EB1442C46AAC}" srcOrd="1" destOrd="0" presId="urn:microsoft.com/office/officeart/2005/8/layout/lProcess2"/>
    <dgm:cxn modelId="{866AB957-B19F-AC45-B2BA-05B446D92EE6}" type="presParOf" srcId="{FCD979D6-22DF-194B-9358-0D4EFCDC6B07}" destId="{4296CC89-2545-9747-B940-23D1C0C425DD}" srcOrd="2" destOrd="0" presId="urn:microsoft.com/office/officeart/2005/8/layout/lProcess2"/>
    <dgm:cxn modelId="{AC18FB95-B580-4E48-AC40-754322882555}" type="presParOf" srcId="{C53A997B-8076-234D-8C7E-6FBCF6BA71B5}" destId="{D8CA5C88-97A1-D041-BB13-097F132BEFC4}" srcOrd="1" destOrd="0" presId="urn:microsoft.com/office/officeart/2005/8/layout/lProcess2"/>
    <dgm:cxn modelId="{885FE88C-860E-0C4E-9547-F5613DC6EBCB}" type="presParOf" srcId="{C53A997B-8076-234D-8C7E-6FBCF6BA71B5}" destId="{36817EB3-B9CB-3048-A3B5-37FA438C31D5}" srcOrd="2" destOrd="0" presId="urn:microsoft.com/office/officeart/2005/8/layout/lProcess2"/>
    <dgm:cxn modelId="{D134386F-E355-D146-B30B-B9074DF6FBD8}" type="presParOf" srcId="{36817EB3-B9CB-3048-A3B5-37FA438C31D5}" destId="{FDE23AA4-1EF1-1345-90DC-0877AA6DE048}" srcOrd="0" destOrd="0" presId="urn:microsoft.com/office/officeart/2005/8/layout/lProcess2"/>
    <dgm:cxn modelId="{69A2B4D0-643B-BF43-BB79-1FAA54E31991}" type="presParOf" srcId="{36817EB3-B9CB-3048-A3B5-37FA438C31D5}" destId="{85D8408F-358C-A840-918F-223F3CF3990A}" srcOrd="1" destOrd="0" presId="urn:microsoft.com/office/officeart/2005/8/layout/lProcess2"/>
    <dgm:cxn modelId="{E3E86DAB-4B1D-F14D-9C46-8A9D11344620}" type="presParOf" srcId="{36817EB3-B9CB-3048-A3B5-37FA438C31D5}" destId="{1C06CE95-25E7-C346-84CF-B525733C9CFE}" srcOrd="2" destOrd="0" presId="urn:microsoft.com/office/officeart/2005/8/layout/lProcess2"/>
    <dgm:cxn modelId="{19B965C3-8BC4-8F42-8F65-F5321F730E70}" type="presParOf" srcId="{1C06CE95-25E7-C346-84CF-B525733C9CFE}" destId="{49B28FD6-F0AA-4141-9635-6371AFE0DC75}" srcOrd="0" destOrd="0" presId="urn:microsoft.com/office/officeart/2005/8/layout/lProcess2"/>
    <dgm:cxn modelId="{8718CEF1-C196-8945-9028-1B49A870D36E}" type="presParOf" srcId="{49B28FD6-F0AA-4141-9635-6371AFE0DC75}" destId="{566FDD44-8CE0-3343-B757-43C80D0D8E68}" srcOrd="0" destOrd="0" presId="urn:microsoft.com/office/officeart/2005/8/layout/lProcess2"/>
    <dgm:cxn modelId="{B4CEB663-10E1-DB41-977A-F4C2FC4B69CD}" type="presParOf" srcId="{49B28FD6-F0AA-4141-9635-6371AFE0DC75}" destId="{D2ED85EF-EC9C-5847-9658-EC14A45F7EB1}" srcOrd="1" destOrd="0" presId="urn:microsoft.com/office/officeart/2005/8/layout/lProcess2"/>
    <dgm:cxn modelId="{C39DF9E5-A5D3-9B4B-A972-D0A1005178BA}" type="presParOf" srcId="{49B28FD6-F0AA-4141-9635-6371AFE0DC75}" destId="{8142339D-86A6-1D43-8E86-D29D42A8BC2F}" srcOrd="2" destOrd="0" presId="urn:microsoft.com/office/officeart/2005/8/layout/lProcess2"/>
    <dgm:cxn modelId="{1AB4B414-D4F6-914E-AECD-5727589CF7DC}" type="presParOf" srcId="{C53A997B-8076-234D-8C7E-6FBCF6BA71B5}" destId="{03ADC89D-6666-CF4E-A1AB-0D910A87D790}" srcOrd="3" destOrd="0" presId="urn:microsoft.com/office/officeart/2005/8/layout/lProcess2"/>
    <dgm:cxn modelId="{A84AEA85-6681-4D4F-AF02-7B34A2272F77}" type="presParOf" srcId="{C53A997B-8076-234D-8C7E-6FBCF6BA71B5}" destId="{F04178E8-D827-4042-9024-F8A84B2A4292}" srcOrd="4" destOrd="0" presId="urn:microsoft.com/office/officeart/2005/8/layout/lProcess2"/>
    <dgm:cxn modelId="{5F69E470-0541-6544-AC6F-AC5B6DEBB885}" type="presParOf" srcId="{F04178E8-D827-4042-9024-F8A84B2A4292}" destId="{4F10610B-D81E-4F44-ACE1-DF56021017B4}" srcOrd="0" destOrd="0" presId="urn:microsoft.com/office/officeart/2005/8/layout/lProcess2"/>
    <dgm:cxn modelId="{0D75DE2D-11A1-A24E-9DF2-A4401D97A1A6}" type="presParOf" srcId="{F04178E8-D827-4042-9024-F8A84B2A4292}" destId="{45DB8D6E-E056-454C-AB21-39D40B0DE2D2}" srcOrd="1" destOrd="0" presId="urn:microsoft.com/office/officeart/2005/8/layout/lProcess2"/>
    <dgm:cxn modelId="{BE358845-03D2-6848-A84D-C9A470ACB3DD}" type="presParOf" srcId="{F04178E8-D827-4042-9024-F8A84B2A4292}" destId="{7874A518-15E9-BC42-AF19-7DEA151AEC89}" srcOrd="2" destOrd="0" presId="urn:microsoft.com/office/officeart/2005/8/layout/lProcess2"/>
    <dgm:cxn modelId="{7BF15CCA-52B0-AF44-98D9-53A707C17B8E}" type="presParOf" srcId="{7874A518-15E9-BC42-AF19-7DEA151AEC89}" destId="{FF01F8C9-4C53-8446-A11A-9DA5080D14C5}" srcOrd="0" destOrd="0" presId="urn:microsoft.com/office/officeart/2005/8/layout/lProcess2"/>
    <dgm:cxn modelId="{1669964D-3FF1-B243-9415-460B089371F8}" type="presParOf" srcId="{FF01F8C9-4C53-8446-A11A-9DA5080D14C5}" destId="{58906294-8E6C-A340-BC25-4E2389D457C6}" srcOrd="0" destOrd="0" presId="urn:microsoft.com/office/officeart/2005/8/layout/lProcess2"/>
    <dgm:cxn modelId="{2197B2C5-103D-2144-AB70-B496C65FB5CC}" type="presParOf" srcId="{FF01F8C9-4C53-8446-A11A-9DA5080D14C5}" destId="{15F4B0D8-1AA8-6549-A498-149F7440C673}" srcOrd="1" destOrd="0" presId="urn:microsoft.com/office/officeart/2005/8/layout/lProcess2"/>
    <dgm:cxn modelId="{D0FB99BB-E5B2-1D4D-B98C-4292295F26DD}" type="presParOf" srcId="{FF01F8C9-4C53-8446-A11A-9DA5080D14C5}" destId="{89408FC8-4C46-344E-81EE-377C0C001D6D}" srcOrd="2" destOrd="0" presId="urn:microsoft.com/office/officeart/2005/8/layout/lProcess2"/>
    <dgm:cxn modelId="{BEFFF3E8-0FC3-BA48-BD56-74DE0E624942}" type="presParOf" srcId="{C53A997B-8076-234D-8C7E-6FBCF6BA71B5}" destId="{EFE6C3DB-4B9A-1848-BC74-AF5CF621E81D}" srcOrd="5" destOrd="0" presId="urn:microsoft.com/office/officeart/2005/8/layout/lProcess2"/>
    <dgm:cxn modelId="{FF0D7488-92E7-B849-BD74-DA00034F1BF6}" type="presParOf" srcId="{C53A997B-8076-234D-8C7E-6FBCF6BA71B5}" destId="{AE01958F-E9E3-B246-AD11-ECA9B1C258D5}" srcOrd="6" destOrd="0" presId="urn:microsoft.com/office/officeart/2005/8/layout/lProcess2"/>
    <dgm:cxn modelId="{5FD4C831-0CEF-E746-BA22-030E47567313}" type="presParOf" srcId="{AE01958F-E9E3-B246-AD11-ECA9B1C258D5}" destId="{099E8CD0-79EB-CE49-8B30-E51258B95852}" srcOrd="0" destOrd="0" presId="urn:microsoft.com/office/officeart/2005/8/layout/lProcess2"/>
    <dgm:cxn modelId="{05BC3F3E-C385-0944-A03A-1F4FFB8EB73E}" type="presParOf" srcId="{AE01958F-E9E3-B246-AD11-ECA9B1C258D5}" destId="{72F35B25-698E-094B-9F18-B0DB740C7114}" srcOrd="1" destOrd="0" presId="urn:microsoft.com/office/officeart/2005/8/layout/lProcess2"/>
    <dgm:cxn modelId="{2D4F33FA-4F84-964F-811E-B0250930C640}" type="presParOf" srcId="{AE01958F-E9E3-B246-AD11-ECA9B1C258D5}" destId="{A62B5E45-5987-2146-9EB2-A583BF7E75A9}" srcOrd="2" destOrd="0" presId="urn:microsoft.com/office/officeart/2005/8/layout/lProcess2"/>
    <dgm:cxn modelId="{CE46A96C-78B8-DA49-9391-61629CED2775}" type="presParOf" srcId="{A62B5E45-5987-2146-9EB2-A583BF7E75A9}" destId="{12C242D7-1F69-2942-A624-378C0D083FA8}" srcOrd="0" destOrd="0" presId="urn:microsoft.com/office/officeart/2005/8/layout/lProcess2"/>
    <dgm:cxn modelId="{4680214D-400A-A64D-876D-D1C4F92699A8}" type="presParOf" srcId="{12C242D7-1F69-2942-A624-378C0D083FA8}" destId="{42ED19FB-6527-E249-9683-7BE9F3910B91}" srcOrd="0" destOrd="0" presId="urn:microsoft.com/office/officeart/2005/8/layout/lProcess2"/>
    <dgm:cxn modelId="{2F791704-9377-EB42-B16D-8347603771CE}" type="presParOf" srcId="{12C242D7-1F69-2942-A624-378C0D083FA8}" destId="{D5320E26-8705-9A4E-B5DB-2AC9CF19C362}" srcOrd="1" destOrd="0" presId="urn:microsoft.com/office/officeart/2005/8/layout/lProcess2"/>
    <dgm:cxn modelId="{8FE19C2C-A7D6-704C-B942-1A7CE53D10E9}" type="presParOf" srcId="{12C242D7-1F69-2942-A624-378C0D083FA8}" destId="{554CA27F-25CA-5E4B-B503-85E604A31D5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A93B9-D93F-9244-AEFC-EE380B4D5A7D}">
      <dsp:nvSpPr>
        <dsp:cNvPr id="0" name=""/>
        <dsp:cNvSpPr/>
      </dsp:nvSpPr>
      <dsp:spPr>
        <a:xfrm>
          <a:off x="2535" y="0"/>
          <a:ext cx="2487699" cy="435133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Movie length</a:t>
          </a:r>
        </a:p>
      </dsp:txBody>
      <dsp:txXfrm>
        <a:off x="2535" y="0"/>
        <a:ext cx="2487699" cy="1305401"/>
      </dsp:txXfrm>
    </dsp:sp>
    <dsp:sp modelId="{67705FA6-B094-7E47-AF77-FF0FC3BD934C}">
      <dsp:nvSpPr>
        <dsp:cNvPr id="0" name=""/>
        <dsp:cNvSpPr/>
      </dsp:nvSpPr>
      <dsp:spPr>
        <a:xfrm>
          <a:off x="251305" y="1306676"/>
          <a:ext cx="1990159" cy="13119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185min</a:t>
          </a:r>
        </a:p>
      </dsp:txBody>
      <dsp:txXfrm>
        <a:off x="289732" y="1345103"/>
        <a:ext cx="1913305" cy="1235133"/>
      </dsp:txXfrm>
    </dsp:sp>
    <dsp:sp modelId="{4296CC89-2545-9747-B940-23D1C0C425DD}">
      <dsp:nvSpPr>
        <dsp:cNvPr id="0" name=""/>
        <dsp:cNvSpPr/>
      </dsp:nvSpPr>
      <dsp:spPr>
        <a:xfrm>
          <a:off x="251305" y="2820508"/>
          <a:ext cx="1990159" cy="1311987"/>
        </a:xfrm>
        <a:prstGeom prst="roundRect">
          <a:avLst>
            <a:gd name="adj" fmla="val 10000"/>
          </a:avLst>
        </a:prstGeom>
        <a:solidFill>
          <a:schemeClr val="accent2">
            <a:hueOff val="880471"/>
            <a:satOff val="0"/>
            <a:lumOff val="2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46min</a:t>
          </a:r>
        </a:p>
      </dsp:txBody>
      <dsp:txXfrm>
        <a:off x="289732" y="2858935"/>
        <a:ext cx="1913305" cy="1235133"/>
      </dsp:txXfrm>
    </dsp:sp>
    <dsp:sp modelId="{FDE23AA4-1EF1-1345-90DC-0877AA6DE048}">
      <dsp:nvSpPr>
        <dsp:cNvPr id="0" name=""/>
        <dsp:cNvSpPr/>
      </dsp:nvSpPr>
      <dsp:spPr>
        <a:xfrm>
          <a:off x="2676811" y="0"/>
          <a:ext cx="2487699" cy="435133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Rental duration</a:t>
          </a:r>
        </a:p>
      </dsp:txBody>
      <dsp:txXfrm>
        <a:off x="2676811" y="0"/>
        <a:ext cx="2487699" cy="1305401"/>
      </dsp:txXfrm>
    </dsp:sp>
    <dsp:sp modelId="{566FDD44-8CE0-3343-B757-43C80D0D8E68}">
      <dsp:nvSpPr>
        <dsp:cNvPr id="0" name=""/>
        <dsp:cNvSpPr/>
      </dsp:nvSpPr>
      <dsp:spPr>
        <a:xfrm>
          <a:off x="2925581" y="1306676"/>
          <a:ext cx="1990159" cy="1311987"/>
        </a:xfrm>
        <a:prstGeom prst="roundRect">
          <a:avLst>
            <a:gd name="adj" fmla="val 10000"/>
          </a:avLst>
        </a:prstGeom>
        <a:solidFill>
          <a:schemeClr val="accent2">
            <a:hueOff val="1760942"/>
            <a:satOff val="0"/>
            <a:lumOff val="53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7 days</a:t>
          </a:r>
        </a:p>
      </dsp:txBody>
      <dsp:txXfrm>
        <a:off x="2964008" y="1345103"/>
        <a:ext cx="1913305" cy="1235133"/>
      </dsp:txXfrm>
    </dsp:sp>
    <dsp:sp modelId="{8142339D-86A6-1D43-8E86-D29D42A8BC2F}">
      <dsp:nvSpPr>
        <dsp:cNvPr id="0" name=""/>
        <dsp:cNvSpPr/>
      </dsp:nvSpPr>
      <dsp:spPr>
        <a:xfrm>
          <a:off x="2925581" y="2820508"/>
          <a:ext cx="1990159" cy="1311987"/>
        </a:xfrm>
        <a:prstGeom prst="roundRect">
          <a:avLst>
            <a:gd name="adj" fmla="val 10000"/>
          </a:avLst>
        </a:prstGeom>
        <a:solidFill>
          <a:schemeClr val="accent2">
            <a:hueOff val="2641414"/>
            <a:satOff val="0"/>
            <a:lumOff val="7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3 days</a:t>
          </a:r>
        </a:p>
      </dsp:txBody>
      <dsp:txXfrm>
        <a:off x="2964008" y="2858935"/>
        <a:ext cx="1913305" cy="1235133"/>
      </dsp:txXfrm>
    </dsp:sp>
    <dsp:sp modelId="{4F10610B-D81E-4F44-ACE1-DF56021017B4}">
      <dsp:nvSpPr>
        <dsp:cNvPr id="0" name=""/>
        <dsp:cNvSpPr/>
      </dsp:nvSpPr>
      <dsp:spPr>
        <a:xfrm>
          <a:off x="5351088" y="0"/>
          <a:ext cx="2487699" cy="435133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Rental rate</a:t>
          </a:r>
        </a:p>
      </dsp:txBody>
      <dsp:txXfrm>
        <a:off x="5351088" y="0"/>
        <a:ext cx="2487699" cy="1305401"/>
      </dsp:txXfrm>
    </dsp:sp>
    <dsp:sp modelId="{58906294-8E6C-A340-BC25-4E2389D457C6}">
      <dsp:nvSpPr>
        <dsp:cNvPr id="0" name=""/>
        <dsp:cNvSpPr/>
      </dsp:nvSpPr>
      <dsp:spPr>
        <a:xfrm>
          <a:off x="5599858" y="1306676"/>
          <a:ext cx="1990159" cy="1311987"/>
        </a:xfrm>
        <a:prstGeom prst="roundRect">
          <a:avLst>
            <a:gd name="adj" fmla="val 10000"/>
          </a:avLst>
        </a:prstGeom>
        <a:solidFill>
          <a:schemeClr val="accent2">
            <a:hueOff val="3521885"/>
            <a:satOff val="0"/>
            <a:lumOff val="106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$4.99</a:t>
          </a:r>
        </a:p>
      </dsp:txBody>
      <dsp:txXfrm>
        <a:off x="5638285" y="1345103"/>
        <a:ext cx="1913305" cy="1235133"/>
      </dsp:txXfrm>
    </dsp:sp>
    <dsp:sp modelId="{89408FC8-4C46-344E-81EE-377C0C001D6D}">
      <dsp:nvSpPr>
        <dsp:cNvPr id="0" name=""/>
        <dsp:cNvSpPr/>
      </dsp:nvSpPr>
      <dsp:spPr>
        <a:xfrm>
          <a:off x="5599858" y="2820508"/>
          <a:ext cx="1990159" cy="1311987"/>
        </a:xfrm>
        <a:prstGeom prst="roundRect">
          <a:avLst>
            <a:gd name="adj" fmla="val 10000"/>
          </a:avLst>
        </a:prstGeom>
        <a:solidFill>
          <a:schemeClr val="accent2">
            <a:hueOff val="4402356"/>
            <a:satOff val="0"/>
            <a:lumOff val="13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$0.99</a:t>
          </a:r>
        </a:p>
      </dsp:txBody>
      <dsp:txXfrm>
        <a:off x="5638285" y="2858935"/>
        <a:ext cx="1913305" cy="1235133"/>
      </dsp:txXfrm>
    </dsp:sp>
    <dsp:sp modelId="{099E8CD0-79EB-CE49-8B30-E51258B95852}">
      <dsp:nvSpPr>
        <dsp:cNvPr id="0" name=""/>
        <dsp:cNvSpPr/>
      </dsp:nvSpPr>
      <dsp:spPr>
        <a:xfrm>
          <a:off x="8025365" y="0"/>
          <a:ext cx="2487699" cy="435133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Replacement Cost</a:t>
          </a:r>
        </a:p>
      </dsp:txBody>
      <dsp:txXfrm>
        <a:off x="8025365" y="0"/>
        <a:ext cx="2487699" cy="1305401"/>
      </dsp:txXfrm>
    </dsp:sp>
    <dsp:sp modelId="{42ED19FB-6527-E249-9683-7BE9F3910B91}">
      <dsp:nvSpPr>
        <dsp:cNvPr id="0" name=""/>
        <dsp:cNvSpPr/>
      </dsp:nvSpPr>
      <dsp:spPr>
        <a:xfrm>
          <a:off x="8274135" y="1306676"/>
          <a:ext cx="1990159" cy="1311987"/>
        </a:xfrm>
        <a:prstGeom prst="roundRect">
          <a:avLst>
            <a:gd name="adj" fmla="val 10000"/>
          </a:avLst>
        </a:prstGeom>
        <a:solidFill>
          <a:schemeClr val="accent2">
            <a:hueOff val="5282827"/>
            <a:satOff val="0"/>
            <a:lumOff val="15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$29.99</a:t>
          </a:r>
        </a:p>
      </dsp:txBody>
      <dsp:txXfrm>
        <a:off x="8312562" y="1345103"/>
        <a:ext cx="1913305" cy="1235133"/>
      </dsp:txXfrm>
    </dsp:sp>
    <dsp:sp modelId="{554CA27F-25CA-5E4B-B503-85E604A31D59}">
      <dsp:nvSpPr>
        <dsp:cNvPr id="0" name=""/>
        <dsp:cNvSpPr/>
      </dsp:nvSpPr>
      <dsp:spPr>
        <a:xfrm>
          <a:off x="8274135" y="2820508"/>
          <a:ext cx="1990159" cy="1311987"/>
        </a:xfrm>
        <a:prstGeom prst="roundRect">
          <a:avLst>
            <a:gd name="adj" fmla="val 10000"/>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520" tIns="72390" rIns="96520" bIns="72390" numCol="1" spcCol="1270" anchor="ctr" anchorCtr="0">
          <a:noAutofit/>
        </a:bodyPr>
        <a:lstStyle/>
        <a:p>
          <a:pPr marL="0" lvl="0" indent="0" algn="ctr" defTabSz="1689100">
            <a:lnSpc>
              <a:spcPct val="90000"/>
            </a:lnSpc>
            <a:spcBef>
              <a:spcPct val="0"/>
            </a:spcBef>
            <a:spcAft>
              <a:spcPct val="35000"/>
            </a:spcAft>
            <a:buNone/>
          </a:pPr>
          <a:r>
            <a:rPr lang="en-US" sz="3800" kern="1200" dirty="0"/>
            <a:t>$9.99</a:t>
          </a:r>
        </a:p>
      </dsp:txBody>
      <dsp:txXfrm>
        <a:off x="8312562" y="2858935"/>
        <a:ext cx="1913305" cy="123513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0240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89252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168232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nypost.com</a:t>
            </a:r>
            <a:r>
              <a:rPr lang="en-US" dirty="0"/>
              <a:t>/2019/12/18/</a:t>
            </a:r>
            <a:r>
              <a:rPr lang="en-US" dirty="0" err="1"/>
              <a:t>netflix</a:t>
            </a:r>
            <a:r>
              <a:rPr lang="en-US" dirty="0"/>
              <a:t>-data-reveals-how-foreign-markets-are-fueling-its-growth/</a:t>
            </a:r>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120143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hyperlink" Target="https://public.tableau.com/views/TaskA3_10PresentingSQLResults/RockbusterAnalysis?:language=en-US&amp;publish=yes&amp;:display_count=n&amp;:origin=viz_share_link"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Rockbuster Stealth</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Nicole Chiu</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A845FB-1F17-F416-AA4D-8F7B4A9B164F}"/>
              </a:ext>
            </a:extLst>
          </p:cNvPr>
          <p:cNvSpPr>
            <a:spLocks noGrp="1"/>
          </p:cNvSpPr>
          <p:nvPr>
            <p:ph type="title"/>
          </p:nvPr>
        </p:nvSpPr>
        <p:spPr/>
        <p:txBody>
          <a:bodyPr/>
          <a:lstStyle/>
          <a:p>
            <a:r>
              <a:rPr lang="en-US" dirty="0"/>
              <a:t>Revenue Gain by Genre</a:t>
            </a:r>
          </a:p>
        </p:txBody>
      </p:sp>
      <p:sp>
        <p:nvSpPr>
          <p:cNvPr id="8" name="Content Placeholder 7">
            <a:extLst>
              <a:ext uri="{FF2B5EF4-FFF2-40B4-BE49-F238E27FC236}">
                <a16:creationId xmlns:a16="http://schemas.microsoft.com/office/drawing/2014/main" id="{BF6200F5-2CBE-F645-02FE-10516BD99F7F}"/>
              </a:ext>
            </a:extLst>
          </p:cNvPr>
          <p:cNvSpPr>
            <a:spLocks noGrp="1"/>
          </p:cNvSpPr>
          <p:nvPr>
            <p:ph idx="1"/>
          </p:nvPr>
        </p:nvSpPr>
        <p:spPr>
          <a:xfrm>
            <a:off x="838200" y="1825625"/>
            <a:ext cx="10515600" cy="4530725"/>
          </a:xfrm>
        </p:spPr>
        <p:txBody>
          <a:bodyPr>
            <a:normAutofit/>
          </a:bodyPr>
          <a:lstStyle/>
          <a:p>
            <a:r>
              <a:rPr lang="en-US" dirty="0"/>
              <a:t>While Sports, Sci-Fi, and Animation were the top earning genres, there was only one Thriller title available at the rate of $2.99 which explains the low revenue gain in the previous slide. </a:t>
            </a:r>
          </a:p>
          <a:p>
            <a:pPr lvl="1"/>
            <a:r>
              <a:rPr lang="en-US" dirty="0"/>
              <a:t>Consider further analysis around the Thriller genre</a:t>
            </a:r>
          </a:p>
          <a:p>
            <a:r>
              <a:rPr lang="en-US" dirty="0"/>
              <a:t>Since there are a certain number of titles available per genre, the top genres when analyzing revenue per film genre are: Sci-Fi, Comedy, and Drama. </a:t>
            </a:r>
          </a:p>
          <a:p>
            <a:pPr lvl="1"/>
            <a:r>
              <a:rPr lang="en-US" dirty="0"/>
              <a:t>Consider offering more titles of genres that bring in $60+/film</a:t>
            </a:r>
          </a:p>
          <a:p>
            <a:pPr lvl="1"/>
            <a:r>
              <a:rPr lang="en-US" dirty="0"/>
              <a:t>Further analysis required to understand customer genre spending habits by geography</a:t>
            </a:r>
          </a:p>
        </p:txBody>
      </p:sp>
      <p:sp>
        <p:nvSpPr>
          <p:cNvPr id="6" name="Slide Number Placeholder 5">
            <a:extLst>
              <a:ext uri="{FF2B5EF4-FFF2-40B4-BE49-F238E27FC236}">
                <a16:creationId xmlns:a16="http://schemas.microsoft.com/office/drawing/2014/main" id="{4706714E-AAD1-3459-92E2-52C673820C83}"/>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5" name="Footer Placeholder 4">
            <a:extLst>
              <a:ext uri="{FF2B5EF4-FFF2-40B4-BE49-F238E27FC236}">
                <a16:creationId xmlns:a16="http://schemas.microsoft.com/office/drawing/2014/main" id="{1E9743BB-D9A8-77BE-3B7E-BEF819EDD3CB}"/>
              </a:ext>
            </a:extLst>
          </p:cNvPr>
          <p:cNvSpPr>
            <a:spLocks noGrp="1"/>
          </p:cNvSpPr>
          <p:nvPr>
            <p:ph type="ftr" sz="quarter" idx="4294967295"/>
          </p:nvPr>
        </p:nvSpPr>
        <p:spPr>
          <a:xfrm>
            <a:off x="8077200" y="622300"/>
            <a:ext cx="4114800" cy="365125"/>
          </a:xfrm>
        </p:spPr>
        <p:txBody>
          <a:bodyPr/>
          <a:lstStyle/>
          <a:p>
            <a:r>
              <a:rPr lang="en-US" dirty="0"/>
              <a:t>Rockbuster stealth</a:t>
            </a:r>
          </a:p>
        </p:txBody>
      </p:sp>
    </p:spTree>
    <p:extLst>
      <p:ext uri="{BB962C8B-B14F-4D97-AF65-F5344CB8AC3E}">
        <p14:creationId xmlns:p14="http://schemas.microsoft.com/office/powerpoint/2010/main" val="102620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C552-EB3E-8796-B001-EB975FFB57EA}"/>
              </a:ext>
            </a:extLst>
          </p:cNvPr>
          <p:cNvSpPr>
            <a:spLocks noGrp="1"/>
          </p:cNvSpPr>
          <p:nvPr>
            <p:ph type="ctrTitle"/>
          </p:nvPr>
        </p:nvSpPr>
        <p:spPr>
          <a:xfrm>
            <a:off x="1524000" y="1864673"/>
            <a:ext cx="9144000" cy="2340864"/>
          </a:xfrm>
        </p:spPr>
        <p:txBody>
          <a:bodyPr>
            <a:normAutofit fontScale="90000"/>
          </a:bodyPr>
          <a:lstStyle/>
          <a:p>
            <a:r>
              <a:rPr lang="en-US" dirty="0"/>
              <a:t>Worldwide impact of </a:t>
            </a:r>
            <a:r>
              <a:rPr lang="en-US" dirty="0" err="1"/>
              <a:t>rockbuster</a:t>
            </a:r>
            <a:r>
              <a:rPr lang="en-US" dirty="0"/>
              <a:t> stealth</a:t>
            </a:r>
          </a:p>
        </p:txBody>
      </p:sp>
    </p:spTree>
    <p:extLst>
      <p:ext uri="{BB962C8B-B14F-4D97-AF65-F5344CB8AC3E}">
        <p14:creationId xmlns:p14="http://schemas.microsoft.com/office/powerpoint/2010/main" val="16831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698643"/>
            <a:ext cx="7289477" cy="1684617"/>
          </a:xfrm>
        </p:spPr>
        <p:txBody>
          <a:bodyPr vert="horz" lIns="91440" tIns="45720" rIns="91440" bIns="45720" rtlCol="0" anchor="t">
            <a:normAutofit/>
          </a:bodyPr>
          <a:lstStyle/>
          <a:p>
            <a:r>
              <a:rPr lang="en-US" sz="5100" kern="1200" dirty="0">
                <a:solidFill>
                  <a:schemeClr val="tx1"/>
                </a:solidFill>
                <a:latin typeface="+mj-lt"/>
                <a:ea typeface="+mj-ea"/>
                <a:cs typeface="+mj-cs"/>
              </a:rPr>
              <a:t>Revenue by Geographic Region</a:t>
            </a: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Picture 4" descr="Chart, treemap chart&#10;&#10;Description automatically generated">
            <a:extLst>
              <a:ext uri="{FF2B5EF4-FFF2-40B4-BE49-F238E27FC236}">
                <a16:creationId xmlns:a16="http://schemas.microsoft.com/office/drawing/2014/main" id="{43682F83-0A26-EFEE-DE50-6093B819E59B}"/>
              </a:ext>
            </a:extLst>
          </p:cNvPr>
          <p:cNvPicPr>
            <a:picLocks noChangeAspect="1"/>
          </p:cNvPicPr>
          <p:nvPr/>
        </p:nvPicPr>
        <p:blipFill>
          <a:blip r:embed="rId2"/>
          <a:stretch>
            <a:fillRect/>
          </a:stretch>
        </p:blipFill>
        <p:spPr>
          <a:xfrm>
            <a:off x="838199" y="2217870"/>
            <a:ext cx="6557727" cy="4185128"/>
          </a:xfrm>
          <a:prstGeom prst="rect">
            <a:avLst/>
          </a:prstGeom>
        </p:spPr>
      </p:pic>
      <p:sp>
        <p:nvSpPr>
          <p:cNvPr id="18" name="Content Placeholder 17">
            <a:extLst>
              <a:ext uri="{FF2B5EF4-FFF2-40B4-BE49-F238E27FC236}">
                <a16:creationId xmlns:a16="http://schemas.microsoft.com/office/drawing/2014/main" id="{F2B50D6D-5ADD-029B-5BAE-79DC37FA21D7}"/>
              </a:ext>
            </a:extLst>
          </p:cNvPr>
          <p:cNvSpPr>
            <a:spLocks noGrp="1"/>
          </p:cNvSpPr>
          <p:nvPr>
            <p:ph idx="1"/>
          </p:nvPr>
        </p:nvSpPr>
        <p:spPr>
          <a:xfrm>
            <a:off x="7693277" y="1612469"/>
            <a:ext cx="4124758" cy="4387641"/>
          </a:xfrm>
        </p:spPr>
        <p:txBody>
          <a:bodyPr vert="horz" lIns="91440" tIns="45720" rIns="91440" bIns="45720" rtlCol="0" anchor="ctr">
            <a:normAutofit/>
          </a:bodyPr>
          <a:lstStyle/>
          <a:p>
            <a:pPr>
              <a:lnSpc>
                <a:spcPct val="90000"/>
              </a:lnSpc>
            </a:pPr>
            <a:r>
              <a:rPr lang="en-US" sz="2400" dirty="0">
                <a:solidFill>
                  <a:srgbClr val="C00000"/>
                </a:solidFill>
              </a:rPr>
              <a:t>Asia</a:t>
            </a:r>
            <a:r>
              <a:rPr lang="en-US" sz="2400" dirty="0"/>
              <a:t> leads in sales, with sales figures that are 3.5x more than </a:t>
            </a:r>
            <a:r>
              <a:rPr lang="en-US" sz="2400" dirty="0">
                <a:solidFill>
                  <a:schemeClr val="accent4"/>
                </a:solidFill>
              </a:rPr>
              <a:t>Europe</a:t>
            </a:r>
            <a:r>
              <a:rPr lang="en-US" sz="2400" dirty="0"/>
              <a:t>, the second geographic region with the most revenue.</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b="1" i="0" kern="1200" cap="all" spc="100" baseline="0">
                <a:latin typeface="+mn-lt"/>
                <a:ea typeface="+mn-ea"/>
                <a:cs typeface="+mn-cs"/>
              </a:rPr>
              <a:t>Do sales figures vary by geographic region?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12</a:t>
            </a:fld>
            <a:endParaRPr lang="en-US"/>
          </a:p>
        </p:txBody>
      </p:sp>
    </p:spTree>
    <p:extLst>
      <p:ext uri="{BB962C8B-B14F-4D97-AF65-F5344CB8AC3E}">
        <p14:creationId xmlns:p14="http://schemas.microsoft.com/office/powerpoint/2010/main" val="313115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p&#10;&#10;Description automatically generated">
            <a:extLst>
              <a:ext uri="{FF2B5EF4-FFF2-40B4-BE49-F238E27FC236}">
                <a16:creationId xmlns:a16="http://schemas.microsoft.com/office/drawing/2014/main" id="{F6D7611D-1AA4-033B-6F62-DF17A0CEAFBB}"/>
              </a:ext>
            </a:extLst>
          </p:cNvPr>
          <p:cNvPicPr>
            <a:picLocks noChangeAspect="1"/>
          </p:cNvPicPr>
          <p:nvPr/>
        </p:nvPicPr>
        <p:blipFill rotWithShape="1">
          <a:blip r:embed="rId3"/>
          <a:srcRect b="10359"/>
          <a:stretch/>
        </p:blipFill>
        <p:spPr>
          <a:xfrm>
            <a:off x="-2" y="10"/>
            <a:ext cx="12192002" cy="6857990"/>
          </a:xfrm>
          <a:prstGeom prst="rect">
            <a:avLst/>
          </a:prstGeom>
        </p:spPr>
      </p:pic>
      <p:sp>
        <p:nvSpPr>
          <p:cNvPr id="19" name="Rectangle 1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7848600" y="370972"/>
            <a:ext cx="4023360" cy="2807208"/>
          </a:xfrm>
        </p:spPr>
        <p:txBody>
          <a:bodyPr vert="horz" lIns="91440" tIns="45720" rIns="91440" bIns="45720" rtlCol="0" anchor="b">
            <a:normAutofit fontScale="90000"/>
          </a:bodyPr>
          <a:lstStyle/>
          <a:p>
            <a:pPr>
              <a:lnSpc>
                <a:spcPct val="90000"/>
              </a:lnSpc>
              <a:spcBef>
                <a:spcPct val="0"/>
              </a:spcBef>
            </a:pPr>
            <a:r>
              <a:rPr lang="en-US" sz="3800" b="1" i="0" kern="1200" cap="all" baseline="0" dirty="0">
                <a:solidFill>
                  <a:schemeClr val="tx1"/>
                </a:solidFill>
                <a:latin typeface="+mn-lt"/>
                <a:ea typeface="+mj-ea"/>
                <a:cs typeface="+mj-cs"/>
              </a:rPr>
              <a:t>Top 10 countries with </a:t>
            </a:r>
            <a:r>
              <a:rPr lang="en-US" sz="3800" b="1" i="0" kern="1200" cap="all" baseline="0" dirty="0">
                <a:solidFill>
                  <a:schemeClr val="accent1"/>
                </a:solidFill>
                <a:latin typeface="+mn-lt"/>
                <a:ea typeface="+mj-ea"/>
                <a:cs typeface="+mj-cs"/>
              </a:rPr>
              <a:t>the highest number of </a:t>
            </a:r>
            <a:r>
              <a:rPr lang="en-US" sz="3800" b="1" i="0" kern="1200" cap="all" baseline="0" dirty="0" err="1">
                <a:solidFill>
                  <a:schemeClr val="accent1"/>
                </a:solidFill>
                <a:latin typeface="+mn-lt"/>
                <a:ea typeface="+mj-ea"/>
                <a:cs typeface="+mj-cs"/>
              </a:rPr>
              <a:t>rockbuster</a:t>
            </a:r>
            <a:r>
              <a:rPr lang="en-US" sz="3800" b="1" i="0" kern="1200" cap="all" baseline="0" dirty="0">
                <a:solidFill>
                  <a:schemeClr val="accent1"/>
                </a:solidFill>
                <a:latin typeface="+mn-lt"/>
                <a:ea typeface="+mj-ea"/>
                <a:cs typeface="+mj-cs"/>
              </a:rPr>
              <a:t> customers</a:t>
            </a: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7848600" y="3221094"/>
            <a:ext cx="4023360" cy="1208141"/>
          </a:xfrm>
        </p:spPr>
        <p:txBody>
          <a:bodyPr vert="horz" lIns="91440" tIns="45720" rIns="91440" bIns="45720" rtlCol="0">
            <a:normAutofit/>
          </a:bodyPr>
          <a:lstStyle/>
          <a:p>
            <a:pPr>
              <a:lnSpc>
                <a:spcPct val="90000"/>
              </a:lnSpc>
            </a:pPr>
            <a:r>
              <a:rPr lang="en-US" sz="2400" kern="1200" dirty="0">
                <a:solidFill>
                  <a:schemeClr val="tx1"/>
                </a:solidFill>
                <a:latin typeface="+mn-lt"/>
                <a:ea typeface="+mn-ea"/>
                <a:cs typeface="+mn-cs"/>
              </a:rPr>
              <a:t>Top 3: India, China, and the United States</a:t>
            </a: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a:off x="6415314" y="6356350"/>
            <a:ext cx="4529778" cy="365125"/>
          </a:xfrm>
        </p:spPr>
        <p:txBody>
          <a:bodyPr vert="horz" lIns="91440" tIns="45720" rIns="91440" bIns="45720" rtlCol="0" anchor="ctr">
            <a:normAutofit/>
          </a:bodyPr>
          <a:lstStyle/>
          <a:p>
            <a:pPr algn="l">
              <a:lnSpc>
                <a:spcPct val="90000"/>
              </a:lnSpc>
              <a:spcAft>
                <a:spcPts val="600"/>
              </a:spcAft>
            </a:pPr>
            <a:r>
              <a:rPr lang="en-US" sz="900" b="1" i="0" kern="1200" cap="all" spc="100" baseline="0" dirty="0">
                <a:latin typeface="+mn-lt"/>
                <a:ea typeface="+mn-ea"/>
                <a:cs typeface="+mn-cs"/>
              </a:rPr>
              <a:t>Which countries are </a:t>
            </a:r>
            <a:r>
              <a:rPr lang="en-US" sz="900" b="1" i="0" kern="1200" cap="all" spc="100" baseline="0" dirty="0" err="1">
                <a:latin typeface="+mn-lt"/>
                <a:ea typeface="+mn-ea"/>
                <a:cs typeface="+mn-cs"/>
              </a:rPr>
              <a:t>rockbuster</a:t>
            </a:r>
            <a:r>
              <a:rPr lang="en-US" sz="900" b="1" i="0" kern="1200" cap="all" spc="100" baseline="0" dirty="0">
                <a:latin typeface="+mn-lt"/>
                <a:ea typeface="+mn-ea"/>
                <a:cs typeface="+mn-cs"/>
              </a:rPr>
              <a:t> customers based in?</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pPr>
            <a:fld id="{D8DA9DAA-006C-4F4B-980E-E3DF019B24E2}" type="slidenum">
              <a:rPr lang="en-US">
                <a:solidFill>
                  <a:schemeClr val="tx1"/>
                </a:solidFill>
              </a:rPr>
              <a:pPr>
                <a:spcAft>
                  <a:spcPts val="600"/>
                </a:spcAft>
              </a:pPr>
              <a:t>13</a:t>
            </a:fld>
            <a:endParaRPr lang="en-US">
              <a:solidFill>
                <a:schemeClr val="tx1"/>
              </a:solidFill>
            </a:endParaRPr>
          </a:p>
        </p:txBody>
      </p:sp>
    </p:spTree>
    <p:extLst>
      <p:ext uri="{BB962C8B-B14F-4D97-AF65-F5344CB8AC3E}">
        <p14:creationId xmlns:p14="http://schemas.microsoft.com/office/powerpoint/2010/main" val="8295760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EAD5-F033-06DC-4DC4-C0D4E336DB0B}"/>
              </a:ext>
            </a:extLst>
          </p:cNvPr>
          <p:cNvSpPr>
            <a:spLocks noGrp="1"/>
          </p:cNvSpPr>
          <p:nvPr>
            <p:ph type="title"/>
          </p:nvPr>
        </p:nvSpPr>
        <p:spPr/>
        <p:txBody>
          <a:bodyPr/>
          <a:lstStyle/>
          <a:p>
            <a:r>
              <a:rPr lang="en-US" dirty="0"/>
              <a:t>Customers: Digging deeper</a:t>
            </a:r>
          </a:p>
        </p:txBody>
      </p:sp>
      <p:sp>
        <p:nvSpPr>
          <p:cNvPr id="3" name="Content Placeholder 2">
            <a:extLst>
              <a:ext uri="{FF2B5EF4-FFF2-40B4-BE49-F238E27FC236}">
                <a16:creationId xmlns:a16="http://schemas.microsoft.com/office/drawing/2014/main" id="{8D9AFB9F-E583-68EA-C80C-99105FD13134}"/>
              </a:ext>
            </a:extLst>
          </p:cNvPr>
          <p:cNvSpPr>
            <a:spLocks noGrp="1"/>
          </p:cNvSpPr>
          <p:nvPr>
            <p:ph idx="1"/>
          </p:nvPr>
        </p:nvSpPr>
        <p:spPr>
          <a:xfrm>
            <a:off x="838200" y="1459865"/>
            <a:ext cx="10515600" cy="4351338"/>
          </a:xfrm>
        </p:spPr>
        <p:txBody>
          <a:bodyPr/>
          <a:lstStyle/>
          <a:p>
            <a:pPr marL="0" indent="0">
              <a:buNone/>
            </a:pPr>
            <a:r>
              <a:rPr lang="en-US" dirty="0"/>
              <a:t>When examining the revenue by geographic region and the top 10 countries with the highest number of customers, it becomes apparent that the Philippines, Brazil, and the United States spend the most on rentals per customer </a:t>
            </a:r>
          </a:p>
          <a:p>
            <a:r>
              <a:rPr lang="en-US" dirty="0"/>
              <a:t>Recommendation: Target online ads and pilot streaming services with these top 3 countries before global roll out</a:t>
            </a:r>
          </a:p>
        </p:txBody>
      </p:sp>
      <p:sp>
        <p:nvSpPr>
          <p:cNvPr id="4" name="Slide Number Placeholder 3">
            <a:extLst>
              <a:ext uri="{FF2B5EF4-FFF2-40B4-BE49-F238E27FC236}">
                <a16:creationId xmlns:a16="http://schemas.microsoft.com/office/drawing/2014/main" id="{E2A32F75-3716-8077-4F2F-E96D66FA01DC}"/>
              </a:ext>
            </a:extLst>
          </p:cNvPr>
          <p:cNvSpPr>
            <a:spLocks noGrp="1"/>
          </p:cNvSpPr>
          <p:nvPr>
            <p:ph type="sldNum" sz="quarter" idx="12"/>
          </p:nvPr>
        </p:nvSpPr>
        <p:spPr/>
        <p:txBody>
          <a:bodyPr/>
          <a:lstStyle/>
          <a:p>
            <a:fld id="{D8DA9DAA-006C-4F4B-980E-E3DF019B24E2}" type="slidenum">
              <a:rPr lang="en-US" smtClean="0"/>
              <a:t>14</a:t>
            </a:fld>
            <a:endParaRPr lang="en-US" dirty="0"/>
          </a:p>
        </p:txBody>
      </p:sp>
      <p:graphicFrame>
        <p:nvGraphicFramePr>
          <p:cNvPr id="5" name="Table 5">
            <a:extLst>
              <a:ext uri="{FF2B5EF4-FFF2-40B4-BE49-F238E27FC236}">
                <a16:creationId xmlns:a16="http://schemas.microsoft.com/office/drawing/2014/main" id="{F4C3DE02-CD8B-334E-CE32-DCFF43AF31FE}"/>
              </a:ext>
            </a:extLst>
          </p:cNvPr>
          <p:cNvGraphicFramePr>
            <a:graphicFrameLocks noGrp="1"/>
          </p:cNvGraphicFramePr>
          <p:nvPr>
            <p:extLst>
              <p:ext uri="{D42A27DB-BD31-4B8C-83A1-F6EECF244321}">
                <p14:modId xmlns:p14="http://schemas.microsoft.com/office/powerpoint/2010/main" val="2557372289"/>
              </p:ext>
            </p:extLst>
          </p:nvPr>
        </p:nvGraphicFramePr>
        <p:xfrm>
          <a:off x="1854200" y="4044632"/>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9256461"/>
                    </a:ext>
                  </a:extLst>
                </a:gridCol>
                <a:gridCol w="2032000">
                  <a:extLst>
                    <a:ext uri="{9D8B030D-6E8A-4147-A177-3AD203B41FA5}">
                      <a16:colId xmlns:a16="http://schemas.microsoft.com/office/drawing/2014/main" val="2268997846"/>
                    </a:ext>
                  </a:extLst>
                </a:gridCol>
                <a:gridCol w="2032000">
                  <a:extLst>
                    <a:ext uri="{9D8B030D-6E8A-4147-A177-3AD203B41FA5}">
                      <a16:colId xmlns:a16="http://schemas.microsoft.com/office/drawing/2014/main" val="1123154072"/>
                    </a:ext>
                  </a:extLst>
                </a:gridCol>
                <a:gridCol w="2032000">
                  <a:extLst>
                    <a:ext uri="{9D8B030D-6E8A-4147-A177-3AD203B41FA5}">
                      <a16:colId xmlns:a16="http://schemas.microsoft.com/office/drawing/2014/main" val="2144029855"/>
                    </a:ext>
                  </a:extLst>
                </a:gridCol>
              </a:tblGrid>
              <a:tr h="370840">
                <a:tc>
                  <a:txBody>
                    <a:bodyPr/>
                    <a:lstStyle/>
                    <a:p>
                      <a:r>
                        <a:rPr lang="en-US" dirty="0"/>
                        <a:t>Country</a:t>
                      </a:r>
                    </a:p>
                  </a:txBody>
                  <a:tcPr/>
                </a:tc>
                <a:tc>
                  <a:txBody>
                    <a:bodyPr/>
                    <a:lstStyle/>
                    <a:p>
                      <a:r>
                        <a:rPr lang="en-US" dirty="0"/>
                        <a:t>Count of Customers</a:t>
                      </a:r>
                    </a:p>
                  </a:txBody>
                  <a:tcPr/>
                </a:tc>
                <a:tc>
                  <a:txBody>
                    <a:bodyPr/>
                    <a:lstStyle/>
                    <a:p>
                      <a:r>
                        <a:rPr lang="en-US" dirty="0"/>
                        <a:t>Total Revenue</a:t>
                      </a:r>
                    </a:p>
                  </a:txBody>
                  <a:tcPr/>
                </a:tc>
                <a:tc>
                  <a:txBody>
                    <a:bodyPr/>
                    <a:lstStyle/>
                    <a:p>
                      <a:r>
                        <a:rPr lang="en-US" dirty="0"/>
                        <a:t>Revenue per Customer</a:t>
                      </a:r>
                    </a:p>
                  </a:txBody>
                  <a:tcPr/>
                </a:tc>
                <a:extLst>
                  <a:ext uri="{0D108BD9-81ED-4DB2-BD59-A6C34878D82A}">
                    <a16:rowId xmlns:a16="http://schemas.microsoft.com/office/drawing/2014/main" val="781845496"/>
                  </a:ext>
                </a:extLst>
              </a:tr>
              <a:tr h="370840">
                <a:tc>
                  <a:txBody>
                    <a:bodyPr/>
                    <a:lstStyle/>
                    <a:p>
                      <a:r>
                        <a:rPr lang="en-US" dirty="0"/>
                        <a:t>Philippines</a:t>
                      </a:r>
                    </a:p>
                  </a:txBody>
                  <a:tcPr/>
                </a:tc>
                <a:tc>
                  <a:txBody>
                    <a:bodyPr/>
                    <a:lstStyle/>
                    <a:p>
                      <a:r>
                        <a:rPr lang="en-US" dirty="0"/>
                        <a:t>20</a:t>
                      </a:r>
                    </a:p>
                  </a:txBody>
                  <a:tcPr/>
                </a:tc>
                <a:tc>
                  <a:txBody>
                    <a:bodyPr/>
                    <a:lstStyle/>
                    <a:p>
                      <a:r>
                        <a:rPr lang="en-US" dirty="0"/>
                        <a:t>$2,220</a:t>
                      </a:r>
                    </a:p>
                  </a:txBody>
                  <a:tcPr/>
                </a:tc>
                <a:tc>
                  <a:txBody>
                    <a:bodyPr/>
                    <a:lstStyle/>
                    <a:p>
                      <a:r>
                        <a:rPr lang="en-US" dirty="0"/>
                        <a:t>$111</a:t>
                      </a:r>
                    </a:p>
                  </a:txBody>
                  <a:tcPr/>
                </a:tc>
                <a:extLst>
                  <a:ext uri="{0D108BD9-81ED-4DB2-BD59-A6C34878D82A}">
                    <a16:rowId xmlns:a16="http://schemas.microsoft.com/office/drawing/2014/main" val="720973261"/>
                  </a:ext>
                </a:extLst>
              </a:tr>
              <a:tr h="370840">
                <a:tc>
                  <a:txBody>
                    <a:bodyPr/>
                    <a:lstStyle/>
                    <a:p>
                      <a:r>
                        <a:rPr lang="en-US" dirty="0"/>
                        <a:t>Brazil</a:t>
                      </a:r>
                    </a:p>
                  </a:txBody>
                  <a:tcPr/>
                </a:tc>
                <a:tc>
                  <a:txBody>
                    <a:bodyPr/>
                    <a:lstStyle/>
                    <a:p>
                      <a:r>
                        <a:rPr lang="en-US" dirty="0"/>
                        <a:t>28</a:t>
                      </a:r>
                    </a:p>
                  </a:txBody>
                  <a:tcPr/>
                </a:tc>
                <a:tc>
                  <a:txBody>
                    <a:bodyPr/>
                    <a:lstStyle/>
                    <a:p>
                      <a:r>
                        <a:rPr lang="en-US" dirty="0"/>
                        <a:t>$2,920</a:t>
                      </a:r>
                    </a:p>
                  </a:txBody>
                  <a:tcPr/>
                </a:tc>
                <a:tc>
                  <a:txBody>
                    <a:bodyPr/>
                    <a:lstStyle/>
                    <a:p>
                      <a:r>
                        <a:rPr lang="en-US" dirty="0"/>
                        <a:t>$104</a:t>
                      </a:r>
                    </a:p>
                  </a:txBody>
                  <a:tcPr/>
                </a:tc>
                <a:extLst>
                  <a:ext uri="{0D108BD9-81ED-4DB2-BD59-A6C34878D82A}">
                    <a16:rowId xmlns:a16="http://schemas.microsoft.com/office/drawing/2014/main" val="2232075238"/>
                  </a:ext>
                </a:extLst>
              </a:tr>
              <a:tr h="370840">
                <a:tc>
                  <a:txBody>
                    <a:bodyPr/>
                    <a:lstStyle/>
                    <a:p>
                      <a:r>
                        <a:rPr lang="en-US" dirty="0"/>
                        <a:t>United States</a:t>
                      </a:r>
                    </a:p>
                  </a:txBody>
                  <a:tcPr/>
                </a:tc>
                <a:tc>
                  <a:txBody>
                    <a:bodyPr/>
                    <a:lstStyle/>
                    <a:p>
                      <a:r>
                        <a:rPr lang="en-US" dirty="0"/>
                        <a:t>36</a:t>
                      </a:r>
                    </a:p>
                  </a:txBody>
                  <a:tcPr/>
                </a:tc>
                <a:tc>
                  <a:txBody>
                    <a:bodyPr/>
                    <a:lstStyle/>
                    <a:p>
                      <a:r>
                        <a:rPr lang="en-US" dirty="0"/>
                        <a:t>$3,694</a:t>
                      </a:r>
                    </a:p>
                  </a:txBody>
                  <a:tcPr/>
                </a:tc>
                <a:tc>
                  <a:txBody>
                    <a:bodyPr/>
                    <a:lstStyle/>
                    <a:p>
                      <a:r>
                        <a:rPr lang="en-US" dirty="0"/>
                        <a:t>$103</a:t>
                      </a:r>
                    </a:p>
                  </a:txBody>
                  <a:tcPr/>
                </a:tc>
                <a:extLst>
                  <a:ext uri="{0D108BD9-81ED-4DB2-BD59-A6C34878D82A}">
                    <a16:rowId xmlns:a16="http://schemas.microsoft.com/office/drawing/2014/main" val="1346911494"/>
                  </a:ext>
                </a:extLst>
              </a:tr>
              <a:tr h="370840">
                <a:tc>
                  <a:txBody>
                    <a:bodyPr/>
                    <a:lstStyle/>
                    <a:p>
                      <a:r>
                        <a:rPr lang="en-US" dirty="0"/>
                        <a:t>Japan</a:t>
                      </a:r>
                    </a:p>
                  </a:txBody>
                  <a:tcPr/>
                </a:tc>
                <a:tc>
                  <a:txBody>
                    <a:bodyPr/>
                    <a:lstStyle/>
                    <a:p>
                      <a:r>
                        <a:rPr lang="en-US" dirty="0"/>
                        <a:t>31</a:t>
                      </a:r>
                    </a:p>
                  </a:txBody>
                  <a:tcPr/>
                </a:tc>
                <a:tc>
                  <a:txBody>
                    <a:bodyPr/>
                    <a:lstStyle/>
                    <a:p>
                      <a:r>
                        <a:rPr lang="en-US" dirty="0"/>
                        <a:t>$3,122</a:t>
                      </a:r>
                    </a:p>
                  </a:txBody>
                  <a:tcPr/>
                </a:tc>
                <a:tc>
                  <a:txBody>
                    <a:bodyPr/>
                    <a:lstStyle/>
                    <a:p>
                      <a:r>
                        <a:rPr lang="en-US" dirty="0"/>
                        <a:t>$101</a:t>
                      </a:r>
                    </a:p>
                  </a:txBody>
                  <a:tcPr/>
                </a:tc>
                <a:extLst>
                  <a:ext uri="{0D108BD9-81ED-4DB2-BD59-A6C34878D82A}">
                    <a16:rowId xmlns:a16="http://schemas.microsoft.com/office/drawing/2014/main" val="1687360110"/>
                  </a:ext>
                </a:extLst>
              </a:tr>
              <a:tr h="370840">
                <a:tc>
                  <a:txBody>
                    <a:bodyPr/>
                    <a:lstStyle/>
                    <a:p>
                      <a:r>
                        <a:rPr lang="en-US" dirty="0"/>
                        <a:t>India</a:t>
                      </a:r>
                    </a:p>
                  </a:txBody>
                  <a:tcPr/>
                </a:tc>
                <a:tc>
                  <a:txBody>
                    <a:bodyPr/>
                    <a:lstStyle/>
                    <a:p>
                      <a:r>
                        <a:rPr lang="en-US" dirty="0"/>
                        <a:t>60</a:t>
                      </a:r>
                    </a:p>
                  </a:txBody>
                  <a:tcPr/>
                </a:tc>
                <a:tc>
                  <a:txBody>
                    <a:bodyPr/>
                    <a:lstStyle/>
                    <a:p>
                      <a:r>
                        <a:rPr lang="en-US" dirty="0"/>
                        <a:t>$6,033</a:t>
                      </a:r>
                    </a:p>
                  </a:txBody>
                  <a:tcPr/>
                </a:tc>
                <a:tc>
                  <a:txBody>
                    <a:bodyPr/>
                    <a:lstStyle/>
                    <a:p>
                      <a:r>
                        <a:rPr lang="en-US" dirty="0"/>
                        <a:t>$101</a:t>
                      </a:r>
                    </a:p>
                  </a:txBody>
                  <a:tcPr/>
                </a:tc>
                <a:extLst>
                  <a:ext uri="{0D108BD9-81ED-4DB2-BD59-A6C34878D82A}">
                    <a16:rowId xmlns:a16="http://schemas.microsoft.com/office/drawing/2014/main" val="400608403"/>
                  </a:ext>
                </a:extLst>
              </a:tr>
            </a:tbl>
          </a:graphicData>
        </a:graphic>
      </p:graphicFrame>
    </p:spTree>
    <p:extLst>
      <p:ext uri="{BB962C8B-B14F-4D97-AF65-F5344CB8AC3E}">
        <p14:creationId xmlns:p14="http://schemas.microsoft.com/office/powerpoint/2010/main" val="158848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Customers: Digging deeper</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normAutofit fontScale="92500" lnSpcReduction="20000"/>
          </a:bodyPr>
          <a:lstStyle/>
          <a:p>
            <a:r>
              <a:rPr lang="en-US" dirty="0"/>
              <a:t>Which cities within the top countries have highest number of customers?</a:t>
            </a:r>
          </a:p>
        </p:txBody>
      </p:sp>
      <p:graphicFrame>
        <p:nvGraphicFramePr>
          <p:cNvPr id="8" name="Table 8">
            <a:extLst>
              <a:ext uri="{FF2B5EF4-FFF2-40B4-BE49-F238E27FC236}">
                <a16:creationId xmlns:a16="http://schemas.microsoft.com/office/drawing/2014/main" id="{3345AF89-0083-7F16-1B23-A27E944EDE17}"/>
              </a:ext>
            </a:extLst>
          </p:cNvPr>
          <p:cNvGraphicFramePr>
            <a:graphicFrameLocks noGrp="1"/>
          </p:cNvGraphicFramePr>
          <p:nvPr>
            <p:ph sz="half" idx="2"/>
            <p:extLst>
              <p:ext uri="{D42A27DB-BD31-4B8C-83A1-F6EECF244321}">
                <p14:modId xmlns:p14="http://schemas.microsoft.com/office/powerpoint/2010/main" val="3273595371"/>
              </p:ext>
            </p:extLst>
          </p:nvPr>
        </p:nvGraphicFramePr>
        <p:xfrm>
          <a:off x="1445418" y="2674278"/>
          <a:ext cx="4554537" cy="2763520"/>
        </p:xfrm>
        <a:graphic>
          <a:graphicData uri="http://schemas.openxmlformats.org/drawingml/2006/table">
            <a:tbl>
              <a:tblPr firstRow="1" bandRow="1">
                <a:tableStyleId>{5C22544A-7EE6-4342-B048-85BDC9FD1C3A}</a:tableStyleId>
              </a:tblPr>
              <a:tblGrid>
                <a:gridCol w="1518179">
                  <a:extLst>
                    <a:ext uri="{9D8B030D-6E8A-4147-A177-3AD203B41FA5}">
                      <a16:colId xmlns:a16="http://schemas.microsoft.com/office/drawing/2014/main" val="3883541303"/>
                    </a:ext>
                  </a:extLst>
                </a:gridCol>
                <a:gridCol w="1518179">
                  <a:extLst>
                    <a:ext uri="{9D8B030D-6E8A-4147-A177-3AD203B41FA5}">
                      <a16:colId xmlns:a16="http://schemas.microsoft.com/office/drawing/2014/main" val="2505559587"/>
                    </a:ext>
                  </a:extLst>
                </a:gridCol>
                <a:gridCol w="1518179">
                  <a:extLst>
                    <a:ext uri="{9D8B030D-6E8A-4147-A177-3AD203B41FA5}">
                      <a16:colId xmlns:a16="http://schemas.microsoft.com/office/drawing/2014/main" val="1011738230"/>
                    </a:ext>
                  </a:extLst>
                </a:gridCol>
              </a:tblGrid>
              <a:tr h="370840">
                <a:tc>
                  <a:txBody>
                    <a:bodyPr/>
                    <a:lstStyle/>
                    <a:p>
                      <a:r>
                        <a:rPr lang="en-US" dirty="0"/>
                        <a:t>City</a:t>
                      </a:r>
                    </a:p>
                  </a:txBody>
                  <a:tcPr/>
                </a:tc>
                <a:tc>
                  <a:txBody>
                    <a:bodyPr/>
                    <a:lstStyle/>
                    <a:p>
                      <a:r>
                        <a:rPr lang="en-US" dirty="0"/>
                        <a:t>Country</a:t>
                      </a:r>
                    </a:p>
                  </a:txBody>
                  <a:tcPr/>
                </a:tc>
                <a:tc>
                  <a:txBody>
                    <a:bodyPr/>
                    <a:lstStyle/>
                    <a:p>
                      <a:r>
                        <a:rPr lang="en-US" dirty="0"/>
                        <a:t>Count</a:t>
                      </a:r>
                    </a:p>
                  </a:txBody>
                  <a:tcPr/>
                </a:tc>
                <a:extLst>
                  <a:ext uri="{0D108BD9-81ED-4DB2-BD59-A6C34878D82A}">
                    <a16:rowId xmlns:a16="http://schemas.microsoft.com/office/drawing/2014/main" val="766411953"/>
                  </a:ext>
                </a:extLst>
              </a:tr>
              <a:tr h="370840">
                <a:tc>
                  <a:txBody>
                    <a:bodyPr/>
                    <a:lstStyle/>
                    <a:p>
                      <a:r>
                        <a:rPr lang="en-US" dirty="0"/>
                        <a:t>Aurora</a:t>
                      </a:r>
                    </a:p>
                  </a:txBody>
                  <a:tcPr/>
                </a:tc>
                <a:tc>
                  <a:txBody>
                    <a:bodyPr/>
                    <a:lstStyle/>
                    <a:p>
                      <a:r>
                        <a:rPr lang="en-US" dirty="0"/>
                        <a:t>United States</a:t>
                      </a:r>
                    </a:p>
                  </a:txBody>
                  <a:tcPr/>
                </a:tc>
                <a:tc>
                  <a:txBody>
                    <a:bodyPr/>
                    <a:lstStyle/>
                    <a:p>
                      <a:r>
                        <a:rPr lang="en-US" dirty="0"/>
                        <a:t>2</a:t>
                      </a:r>
                    </a:p>
                  </a:txBody>
                  <a:tcPr/>
                </a:tc>
                <a:extLst>
                  <a:ext uri="{0D108BD9-81ED-4DB2-BD59-A6C34878D82A}">
                    <a16:rowId xmlns:a16="http://schemas.microsoft.com/office/drawing/2014/main" val="3369820160"/>
                  </a:ext>
                </a:extLst>
              </a:tr>
              <a:tr h="370840">
                <a:tc>
                  <a:txBody>
                    <a:bodyPr/>
                    <a:lstStyle/>
                    <a:p>
                      <a:r>
                        <a:rPr lang="en-US" dirty="0"/>
                        <a:t>Acua</a:t>
                      </a:r>
                    </a:p>
                  </a:txBody>
                  <a:tcPr/>
                </a:tc>
                <a:tc>
                  <a:txBody>
                    <a:bodyPr/>
                    <a:lstStyle/>
                    <a:p>
                      <a:r>
                        <a:rPr lang="en-US" dirty="0"/>
                        <a:t>Mexico</a:t>
                      </a:r>
                    </a:p>
                  </a:txBody>
                  <a:tcPr/>
                </a:tc>
                <a:tc>
                  <a:txBody>
                    <a:bodyPr/>
                    <a:lstStyle/>
                    <a:p>
                      <a:r>
                        <a:rPr lang="en-US" dirty="0"/>
                        <a:t>1</a:t>
                      </a:r>
                    </a:p>
                  </a:txBody>
                  <a:tcPr/>
                </a:tc>
                <a:extLst>
                  <a:ext uri="{0D108BD9-81ED-4DB2-BD59-A6C34878D82A}">
                    <a16:rowId xmlns:a16="http://schemas.microsoft.com/office/drawing/2014/main" val="1184668704"/>
                  </a:ext>
                </a:extLst>
              </a:tr>
              <a:tr h="370840">
                <a:tc>
                  <a:txBody>
                    <a:bodyPr/>
                    <a:lstStyle/>
                    <a:p>
                      <a:r>
                        <a:rPr lang="en-US" dirty="0"/>
                        <a:t>Citrus Heights</a:t>
                      </a:r>
                    </a:p>
                  </a:txBody>
                  <a:tcPr/>
                </a:tc>
                <a:tc>
                  <a:txBody>
                    <a:bodyPr/>
                    <a:lstStyle/>
                    <a:p>
                      <a:r>
                        <a:rPr lang="en-US" dirty="0"/>
                        <a:t>United States</a:t>
                      </a:r>
                    </a:p>
                  </a:txBody>
                  <a:tcPr/>
                </a:tc>
                <a:tc>
                  <a:txBody>
                    <a:bodyPr/>
                    <a:lstStyle/>
                    <a:p>
                      <a:r>
                        <a:rPr lang="en-US" dirty="0"/>
                        <a:t>1</a:t>
                      </a:r>
                    </a:p>
                  </a:txBody>
                  <a:tcPr/>
                </a:tc>
                <a:extLst>
                  <a:ext uri="{0D108BD9-81ED-4DB2-BD59-A6C34878D82A}">
                    <a16:rowId xmlns:a16="http://schemas.microsoft.com/office/drawing/2014/main" val="3604948485"/>
                  </a:ext>
                </a:extLst>
              </a:tr>
              <a:tr h="370840">
                <a:tc>
                  <a:txBody>
                    <a:bodyPr/>
                    <a:lstStyle/>
                    <a:p>
                      <a:r>
                        <a:rPr lang="en-US" dirty="0"/>
                        <a:t>Iwaki</a:t>
                      </a:r>
                    </a:p>
                  </a:txBody>
                  <a:tcPr/>
                </a:tc>
                <a:tc>
                  <a:txBody>
                    <a:bodyPr/>
                    <a:lstStyle/>
                    <a:p>
                      <a:r>
                        <a:rPr lang="en-US" dirty="0"/>
                        <a:t>Japan</a:t>
                      </a:r>
                    </a:p>
                  </a:txBody>
                  <a:tcPr/>
                </a:tc>
                <a:tc>
                  <a:txBody>
                    <a:bodyPr/>
                    <a:lstStyle/>
                    <a:p>
                      <a:r>
                        <a:rPr lang="en-US" dirty="0"/>
                        <a:t>1</a:t>
                      </a:r>
                    </a:p>
                  </a:txBody>
                  <a:tcPr/>
                </a:tc>
                <a:extLst>
                  <a:ext uri="{0D108BD9-81ED-4DB2-BD59-A6C34878D82A}">
                    <a16:rowId xmlns:a16="http://schemas.microsoft.com/office/drawing/2014/main" val="1897335402"/>
                  </a:ext>
                </a:extLst>
              </a:tr>
              <a:tr h="370840">
                <a:tc>
                  <a:txBody>
                    <a:bodyPr/>
                    <a:lstStyle/>
                    <a:p>
                      <a:r>
                        <a:rPr lang="en-US" dirty="0"/>
                        <a:t>Ambattur</a:t>
                      </a:r>
                    </a:p>
                  </a:txBody>
                  <a:tcPr/>
                </a:tc>
                <a:tc>
                  <a:txBody>
                    <a:bodyPr/>
                    <a:lstStyle/>
                    <a:p>
                      <a:r>
                        <a:rPr lang="en-US" dirty="0"/>
                        <a:t>India</a:t>
                      </a:r>
                    </a:p>
                  </a:txBody>
                  <a:tcPr/>
                </a:tc>
                <a:tc>
                  <a:txBody>
                    <a:bodyPr/>
                    <a:lstStyle/>
                    <a:p>
                      <a:r>
                        <a:rPr lang="en-US" dirty="0"/>
                        <a:t>1</a:t>
                      </a:r>
                    </a:p>
                  </a:txBody>
                  <a:tcPr/>
                </a:tc>
                <a:extLst>
                  <a:ext uri="{0D108BD9-81ED-4DB2-BD59-A6C34878D82A}">
                    <a16:rowId xmlns:a16="http://schemas.microsoft.com/office/drawing/2014/main" val="2018594783"/>
                  </a:ext>
                </a:extLst>
              </a:tr>
            </a:tbl>
          </a:graphicData>
        </a:graphic>
      </p:graphicFrame>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normAutofit fontScale="92500" lnSpcReduction="20000"/>
          </a:bodyPr>
          <a:lstStyle/>
          <a:p>
            <a:r>
              <a:rPr lang="en-US" dirty="0"/>
              <a:t>Where are lifetime customers?</a:t>
            </a:r>
          </a:p>
        </p:txBody>
      </p:sp>
      <p:sp>
        <p:nvSpPr>
          <p:cNvPr id="7" name="Footer Placeholder 8">
            <a:extLst>
              <a:ext uri="{FF2B5EF4-FFF2-40B4-BE49-F238E27FC236}">
                <a16:creationId xmlns:a16="http://schemas.microsoft.com/office/drawing/2014/main" id="{25E49DE5-598D-516E-FF0C-EC04D099297B}"/>
              </a:ext>
            </a:extLst>
          </p:cNvPr>
          <p:cNvSpPr txBox="1">
            <a:spLocks/>
          </p:cNvSpPr>
          <p:nvPr/>
        </p:nvSpPr>
        <p:spPr>
          <a:xfrm>
            <a:off x="6415314" y="6497028"/>
            <a:ext cx="4529778"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900" b="1" cap="all" spc="100" dirty="0">
                <a:solidFill>
                  <a:schemeClr val="accent2"/>
                </a:solidFill>
              </a:rPr>
              <a:t>Where are customers with a high lifetime value based?</a:t>
            </a:r>
          </a:p>
        </p:txBody>
      </p:sp>
      <p:graphicFrame>
        <p:nvGraphicFramePr>
          <p:cNvPr id="11" name="Table 11">
            <a:extLst>
              <a:ext uri="{FF2B5EF4-FFF2-40B4-BE49-F238E27FC236}">
                <a16:creationId xmlns:a16="http://schemas.microsoft.com/office/drawing/2014/main" id="{F3FF07C7-2561-EC25-CC54-96EB7AE2CBC5}"/>
              </a:ext>
            </a:extLst>
          </p:cNvPr>
          <p:cNvGraphicFramePr>
            <a:graphicFrameLocks noGrp="1"/>
          </p:cNvGraphicFramePr>
          <p:nvPr>
            <p:ph sz="quarter" idx="4"/>
            <p:extLst>
              <p:ext uri="{D42A27DB-BD31-4B8C-83A1-F6EECF244321}">
                <p14:modId xmlns:p14="http://schemas.microsoft.com/office/powerpoint/2010/main" val="1478753584"/>
              </p:ext>
            </p:extLst>
          </p:nvPr>
        </p:nvGraphicFramePr>
        <p:xfrm>
          <a:off x="6415313" y="2505075"/>
          <a:ext cx="5134260" cy="2494280"/>
        </p:xfrm>
        <a:graphic>
          <a:graphicData uri="http://schemas.openxmlformats.org/drawingml/2006/table">
            <a:tbl>
              <a:tblPr firstRow="1" bandRow="1">
                <a:tableStyleId>{7DF18680-E054-41AD-8BC1-D1AEF772440D}</a:tableStyleId>
              </a:tblPr>
              <a:tblGrid>
                <a:gridCol w="1283565">
                  <a:extLst>
                    <a:ext uri="{9D8B030D-6E8A-4147-A177-3AD203B41FA5}">
                      <a16:colId xmlns:a16="http://schemas.microsoft.com/office/drawing/2014/main" val="1023975320"/>
                    </a:ext>
                  </a:extLst>
                </a:gridCol>
                <a:gridCol w="1283565">
                  <a:extLst>
                    <a:ext uri="{9D8B030D-6E8A-4147-A177-3AD203B41FA5}">
                      <a16:colId xmlns:a16="http://schemas.microsoft.com/office/drawing/2014/main" val="4087357199"/>
                    </a:ext>
                  </a:extLst>
                </a:gridCol>
                <a:gridCol w="1283565">
                  <a:extLst>
                    <a:ext uri="{9D8B030D-6E8A-4147-A177-3AD203B41FA5}">
                      <a16:colId xmlns:a16="http://schemas.microsoft.com/office/drawing/2014/main" val="3096021578"/>
                    </a:ext>
                  </a:extLst>
                </a:gridCol>
                <a:gridCol w="1283565">
                  <a:extLst>
                    <a:ext uri="{9D8B030D-6E8A-4147-A177-3AD203B41FA5}">
                      <a16:colId xmlns:a16="http://schemas.microsoft.com/office/drawing/2014/main" val="3828021605"/>
                    </a:ext>
                  </a:extLst>
                </a:gridCol>
              </a:tblGrid>
              <a:tr h="370840">
                <a:tc>
                  <a:txBody>
                    <a:bodyPr/>
                    <a:lstStyle/>
                    <a:p>
                      <a:r>
                        <a:rPr lang="en-US" dirty="0"/>
                        <a:t>Customer ID</a:t>
                      </a:r>
                    </a:p>
                  </a:txBody>
                  <a:tcPr/>
                </a:tc>
                <a:tc>
                  <a:txBody>
                    <a:bodyPr/>
                    <a:lstStyle/>
                    <a:p>
                      <a:r>
                        <a:rPr lang="en-US" dirty="0"/>
                        <a:t>City</a:t>
                      </a:r>
                    </a:p>
                  </a:txBody>
                  <a:tcPr/>
                </a:tc>
                <a:tc>
                  <a:txBody>
                    <a:bodyPr/>
                    <a:lstStyle/>
                    <a:p>
                      <a:r>
                        <a:rPr lang="en-US" dirty="0"/>
                        <a:t>Country</a:t>
                      </a:r>
                    </a:p>
                  </a:txBody>
                  <a:tcPr/>
                </a:tc>
                <a:tc>
                  <a:txBody>
                    <a:bodyPr/>
                    <a:lstStyle/>
                    <a:p>
                      <a:r>
                        <a:rPr lang="en-US" dirty="0"/>
                        <a:t>Total Paid</a:t>
                      </a:r>
                    </a:p>
                  </a:txBody>
                  <a:tcPr/>
                </a:tc>
                <a:extLst>
                  <a:ext uri="{0D108BD9-81ED-4DB2-BD59-A6C34878D82A}">
                    <a16:rowId xmlns:a16="http://schemas.microsoft.com/office/drawing/2014/main" val="730842679"/>
                  </a:ext>
                </a:extLst>
              </a:tr>
              <a:tr h="370840">
                <a:tc>
                  <a:txBody>
                    <a:bodyPr/>
                    <a:lstStyle/>
                    <a:p>
                      <a:r>
                        <a:rPr lang="en-US" dirty="0"/>
                        <a:t>225</a:t>
                      </a:r>
                    </a:p>
                  </a:txBody>
                  <a:tcPr/>
                </a:tc>
                <a:tc>
                  <a:txBody>
                    <a:bodyPr/>
                    <a:lstStyle/>
                    <a:p>
                      <a:r>
                        <a:rPr lang="en-US" dirty="0"/>
                        <a:t>Ambattur</a:t>
                      </a:r>
                    </a:p>
                  </a:txBody>
                  <a:tcPr/>
                </a:tc>
                <a:tc>
                  <a:txBody>
                    <a:bodyPr/>
                    <a:lstStyle/>
                    <a:p>
                      <a:r>
                        <a:rPr lang="en-US" dirty="0"/>
                        <a:t>India</a:t>
                      </a:r>
                    </a:p>
                  </a:txBody>
                  <a:tcPr/>
                </a:tc>
                <a:tc>
                  <a:txBody>
                    <a:bodyPr/>
                    <a:lstStyle/>
                    <a:p>
                      <a:r>
                        <a:rPr lang="en-US" dirty="0"/>
                        <a:t>$112</a:t>
                      </a:r>
                    </a:p>
                  </a:txBody>
                  <a:tcPr/>
                </a:tc>
                <a:extLst>
                  <a:ext uri="{0D108BD9-81ED-4DB2-BD59-A6C34878D82A}">
                    <a16:rowId xmlns:a16="http://schemas.microsoft.com/office/drawing/2014/main" val="2292699064"/>
                  </a:ext>
                </a:extLst>
              </a:tr>
              <a:tr h="370840">
                <a:tc>
                  <a:txBody>
                    <a:bodyPr/>
                    <a:lstStyle/>
                    <a:p>
                      <a:r>
                        <a:rPr lang="en-US" dirty="0"/>
                        <a:t>424</a:t>
                      </a:r>
                    </a:p>
                  </a:txBody>
                  <a:tcPr/>
                </a:tc>
                <a:tc>
                  <a:txBody>
                    <a:bodyPr/>
                    <a:lstStyle/>
                    <a:p>
                      <a:r>
                        <a:rPr lang="en-US" dirty="0" err="1"/>
                        <a:t>Shanwei</a:t>
                      </a:r>
                      <a:endParaRPr lang="en-US" dirty="0"/>
                    </a:p>
                  </a:txBody>
                  <a:tcPr/>
                </a:tc>
                <a:tc>
                  <a:txBody>
                    <a:bodyPr/>
                    <a:lstStyle/>
                    <a:p>
                      <a:r>
                        <a:rPr lang="en-US" dirty="0"/>
                        <a:t>China</a:t>
                      </a:r>
                    </a:p>
                  </a:txBody>
                  <a:tcPr/>
                </a:tc>
                <a:tc>
                  <a:txBody>
                    <a:bodyPr/>
                    <a:lstStyle/>
                    <a:p>
                      <a:r>
                        <a:rPr lang="en-US" dirty="0"/>
                        <a:t>$110</a:t>
                      </a:r>
                    </a:p>
                  </a:txBody>
                  <a:tcPr/>
                </a:tc>
                <a:extLst>
                  <a:ext uri="{0D108BD9-81ED-4DB2-BD59-A6C34878D82A}">
                    <a16:rowId xmlns:a16="http://schemas.microsoft.com/office/drawing/2014/main" val="2242580509"/>
                  </a:ext>
                </a:extLst>
              </a:tr>
              <a:tr h="370840">
                <a:tc>
                  <a:txBody>
                    <a:bodyPr/>
                    <a:lstStyle/>
                    <a:p>
                      <a:r>
                        <a:rPr lang="en-US" dirty="0"/>
                        <a:t>240</a:t>
                      </a:r>
                    </a:p>
                  </a:txBody>
                  <a:tcPr/>
                </a:tc>
                <a:tc>
                  <a:txBody>
                    <a:bodyPr/>
                    <a:lstStyle/>
                    <a:p>
                      <a:r>
                        <a:rPr lang="en-US" dirty="0"/>
                        <a:t>Iwaki</a:t>
                      </a:r>
                    </a:p>
                  </a:txBody>
                  <a:tcPr/>
                </a:tc>
                <a:tc>
                  <a:txBody>
                    <a:bodyPr/>
                    <a:lstStyle/>
                    <a:p>
                      <a:r>
                        <a:rPr lang="en-US" dirty="0"/>
                        <a:t>Japan</a:t>
                      </a:r>
                    </a:p>
                  </a:txBody>
                  <a:tcPr/>
                </a:tc>
                <a:tc>
                  <a:txBody>
                    <a:bodyPr/>
                    <a:lstStyle/>
                    <a:p>
                      <a:r>
                        <a:rPr lang="en-US" dirty="0"/>
                        <a:t>$107</a:t>
                      </a:r>
                    </a:p>
                  </a:txBody>
                  <a:tcPr/>
                </a:tc>
                <a:extLst>
                  <a:ext uri="{0D108BD9-81ED-4DB2-BD59-A6C34878D82A}">
                    <a16:rowId xmlns:a16="http://schemas.microsoft.com/office/drawing/2014/main" val="843941316"/>
                  </a:ext>
                </a:extLst>
              </a:tr>
              <a:tr h="370840">
                <a:tc>
                  <a:txBody>
                    <a:bodyPr/>
                    <a:lstStyle/>
                    <a:p>
                      <a:r>
                        <a:rPr lang="en-US" dirty="0"/>
                        <a:t>486</a:t>
                      </a:r>
                    </a:p>
                  </a:txBody>
                  <a:tcPr/>
                </a:tc>
                <a:tc>
                  <a:txBody>
                    <a:bodyPr/>
                    <a:lstStyle/>
                    <a:p>
                      <a:r>
                        <a:rPr lang="en-US" dirty="0"/>
                        <a:t>Acua</a:t>
                      </a:r>
                    </a:p>
                  </a:txBody>
                  <a:tcPr/>
                </a:tc>
                <a:tc>
                  <a:txBody>
                    <a:bodyPr/>
                    <a:lstStyle/>
                    <a:p>
                      <a:r>
                        <a:rPr lang="en-US" dirty="0"/>
                        <a:t>Mexico</a:t>
                      </a:r>
                    </a:p>
                  </a:txBody>
                  <a:tcPr/>
                </a:tc>
                <a:tc>
                  <a:txBody>
                    <a:bodyPr/>
                    <a:lstStyle/>
                    <a:p>
                      <a:r>
                        <a:rPr lang="en-US" dirty="0"/>
                        <a:t>$101</a:t>
                      </a:r>
                    </a:p>
                  </a:txBody>
                  <a:tcPr/>
                </a:tc>
                <a:extLst>
                  <a:ext uri="{0D108BD9-81ED-4DB2-BD59-A6C34878D82A}">
                    <a16:rowId xmlns:a16="http://schemas.microsoft.com/office/drawing/2014/main" val="4246629729"/>
                  </a:ext>
                </a:extLst>
              </a:tr>
              <a:tr h="370840">
                <a:tc>
                  <a:txBody>
                    <a:bodyPr/>
                    <a:lstStyle/>
                    <a:p>
                      <a:r>
                        <a:rPr lang="en-US" dirty="0"/>
                        <a:t>537</a:t>
                      </a:r>
                    </a:p>
                  </a:txBody>
                  <a:tcPr/>
                </a:tc>
                <a:tc>
                  <a:txBody>
                    <a:bodyPr/>
                    <a:lstStyle/>
                    <a:p>
                      <a:r>
                        <a:rPr lang="en-US" dirty="0"/>
                        <a:t>Aurora</a:t>
                      </a:r>
                    </a:p>
                  </a:txBody>
                  <a:tcPr/>
                </a:tc>
                <a:tc>
                  <a:txBody>
                    <a:bodyPr/>
                    <a:lstStyle/>
                    <a:p>
                      <a:r>
                        <a:rPr lang="en-US" dirty="0"/>
                        <a:t>US</a:t>
                      </a:r>
                    </a:p>
                  </a:txBody>
                  <a:tcPr/>
                </a:tc>
                <a:tc>
                  <a:txBody>
                    <a:bodyPr/>
                    <a:lstStyle/>
                    <a:p>
                      <a:r>
                        <a:rPr lang="en-US" dirty="0"/>
                        <a:t>$99</a:t>
                      </a:r>
                    </a:p>
                  </a:txBody>
                  <a:tcPr/>
                </a:tc>
                <a:extLst>
                  <a:ext uri="{0D108BD9-81ED-4DB2-BD59-A6C34878D82A}">
                    <a16:rowId xmlns:a16="http://schemas.microsoft.com/office/drawing/2014/main" val="585438251"/>
                  </a:ext>
                </a:extLst>
              </a:tr>
            </a:tbl>
          </a:graphicData>
        </a:graphic>
      </p:graphicFrame>
      <p:sp>
        <p:nvSpPr>
          <p:cNvPr id="12" name="TextBox 11">
            <a:extLst>
              <a:ext uri="{FF2B5EF4-FFF2-40B4-BE49-F238E27FC236}">
                <a16:creationId xmlns:a16="http://schemas.microsoft.com/office/drawing/2014/main" id="{A8CF6BD3-B074-52D0-5874-CFE1D9AB0B96}"/>
              </a:ext>
            </a:extLst>
          </p:cNvPr>
          <p:cNvSpPr txBox="1"/>
          <p:nvPr/>
        </p:nvSpPr>
        <p:spPr>
          <a:xfrm>
            <a:off x="1437665" y="5607001"/>
            <a:ext cx="9917723" cy="923330"/>
          </a:xfrm>
          <a:prstGeom prst="rect">
            <a:avLst/>
          </a:prstGeom>
          <a:noFill/>
        </p:spPr>
        <p:txBody>
          <a:bodyPr wrap="square" rtlCol="0">
            <a:spAutoFit/>
          </a:bodyPr>
          <a:lstStyle/>
          <a:p>
            <a:r>
              <a:rPr lang="en-US" dirty="0"/>
              <a:t>2/5 of the top cities are in the United States, and lifetime customers are found in Asia and North America. This is in line with the previous slide, with the highest number of customers residing in India, China, and the United States.</a:t>
            </a:r>
          </a:p>
        </p:txBody>
      </p:sp>
    </p:spTree>
    <p:extLst>
      <p:ext uri="{BB962C8B-B14F-4D97-AF65-F5344CB8AC3E}">
        <p14:creationId xmlns:p14="http://schemas.microsoft.com/office/powerpoint/2010/main" val="341375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p:txBody>
          <a:bodyPr>
            <a:normAutofit/>
          </a:bodyPr>
          <a:lstStyle/>
          <a:p>
            <a:r>
              <a:rPr lang="en-US" dirty="0"/>
              <a:t>Recommendations</a:t>
            </a:r>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p:txBody>
          <a:bodyPr>
            <a:normAutofit/>
          </a:bodyPr>
          <a:lstStyle/>
          <a:p>
            <a:pPr marL="514350" indent="-514350">
              <a:buFont typeface="+mj-lt"/>
              <a:buAutoNum type="arabicPeriod"/>
            </a:pPr>
            <a:r>
              <a:rPr lang="en-US" sz="3000" dirty="0"/>
              <a:t>Maintain and increase number of movie licenses for Sci-Fi, Comedy and Drama genre movies and launch streaming services with these genres highlighted in the Philippines, Brazil, and the United States</a:t>
            </a:r>
          </a:p>
          <a:p>
            <a:pPr marL="514350" indent="-514350">
              <a:buFont typeface="+mj-lt"/>
              <a:buAutoNum type="arabicPeriod"/>
            </a:pPr>
            <a:r>
              <a:rPr lang="en-US" sz="3000" dirty="0"/>
              <a:t>Focus marketing and streaming membership services in the Philippines, Brazil, and the United States before global roll out</a:t>
            </a:r>
          </a:p>
          <a:p>
            <a:pPr marL="514350" indent="-514350">
              <a:buFont typeface="+mj-lt"/>
              <a:buAutoNum type="arabicPeriod"/>
            </a:pPr>
            <a:r>
              <a:rPr lang="en-US" sz="3000" dirty="0"/>
              <a:t>Consider further analysis (next slide)</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Rockbuster Stealth</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D20181-87AD-5A0D-D2C3-C6E9EE3FD556}"/>
              </a:ext>
            </a:extLst>
          </p:cNvPr>
          <p:cNvSpPr>
            <a:spLocks noGrp="1"/>
          </p:cNvSpPr>
          <p:nvPr>
            <p:ph type="title"/>
          </p:nvPr>
        </p:nvSpPr>
        <p:spPr/>
        <p:txBody>
          <a:bodyPr/>
          <a:lstStyle/>
          <a:p>
            <a:r>
              <a:rPr lang="en-US" dirty="0"/>
              <a:t>Further analysis</a:t>
            </a:r>
          </a:p>
        </p:txBody>
      </p:sp>
      <p:sp>
        <p:nvSpPr>
          <p:cNvPr id="8" name="Content Placeholder 7">
            <a:extLst>
              <a:ext uri="{FF2B5EF4-FFF2-40B4-BE49-F238E27FC236}">
                <a16:creationId xmlns:a16="http://schemas.microsoft.com/office/drawing/2014/main" id="{67C5FB0C-3698-A385-52EE-36BD9DDDCAF5}"/>
              </a:ext>
            </a:extLst>
          </p:cNvPr>
          <p:cNvSpPr>
            <a:spLocks noGrp="1"/>
          </p:cNvSpPr>
          <p:nvPr>
            <p:ph idx="1"/>
          </p:nvPr>
        </p:nvSpPr>
        <p:spPr>
          <a:xfrm>
            <a:off x="576072" y="1825625"/>
            <a:ext cx="10771632" cy="4667250"/>
          </a:xfrm>
        </p:spPr>
        <p:txBody>
          <a:bodyPr>
            <a:normAutofit/>
          </a:bodyPr>
          <a:lstStyle/>
          <a:p>
            <a:r>
              <a:rPr lang="en-US" dirty="0"/>
              <a:t>The payment data is from 2007 and rental dates span 2005-2006. It would be important to do further analysis on more current data if possible, as the launch date for online streaming services is in 2020</a:t>
            </a:r>
          </a:p>
          <a:p>
            <a:r>
              <a:rPr lang="en-US" dirty="0"/>
              <a:t>This data is based on physical rentals, meaning films rented from a store. Further analysis on competitor streaming data is necessary.</a:t>
            </a:r>
          </a:p>
          <a:p>
            <a:pPr lvl="1"/>
            <a:r>
              <a:rPr lang="en-US" dirty="0"/>
              <a:t>For example, recent data shows that more than half of Netflix’s subscribers are in Europe, the Middle East, and Africa</a:t>
            </a:r>
          </a:p>
          <a:p>
            <a:r>
              <a:rPr lang="en-US" dirty="0"/>
              <a:t>Further analysis of “bingeable” TV series data can lead to including in launch and boost revenue</a:t>
            </a:r>
          </a:p>
          <a:p>
            <a:endParaRPr lang="en-US" dirty="0"/>
          </a:p>
        </p:txBody>
      </p:sp>
      <p:sp>
        <p:nvSpPr>
          <p:cNvPr id="4" name="Footer Placeholder 3">
            <a:extLst>
              <a:ext uri="{FF2B5EF4-FFF2-40B4-BE49-F238E27FC236}">
                <a16:creationId xmlns:a16="http://schemas.microsoft.com/office/drawing/2014/main" id="{DA62A65C-20CA-CE7C-D817-421EE3AF8A9F}"/>
              </a:ext>
            </a:extLst>
          </p:cNvPr>
          <p:cNvSpPr>
            <a:spLocks noGrp="1"/>
          </p:cNvSpPr>
          <p:nvPr>
            <p:ph type="ftr" sz="quarter" idx="11"/>
          </p:nvPr>
        </p:nvSpPr>
        <p:spPr/>
        <p:txBody>
          <a:bodyPr/>
          <a:lstStyle/>
          <a:p>
            <a:r>
              <a:rPr lang="en-US" dirty="0"/>
              <a:t>Rockbuster stealth</a:t>
            </a:r>
          </a:p>
        </p:txBody>
      </p:sp>
      <p:sp>
        <p:nvSpPr>
          <p:cNvPr id="5" name="Slide Number Placeholder 4">
            <a:extLst>
              <a:ext uri="{FF2B5EF4-FFF2-40B4-BE49-F238E27FC236}">
                <a16:creationId xmlns:a16="http://schemas.microsoft.com/office/drawing/2014/main" id="{5B3F6EBB-D6CC-4987-F4F2-63BA729ECF2D}"/>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126977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Rockbuster Stealth</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Nicole Chiu</a:t>
            </a:r>
          </a:p>
          <a:p>
            <a:r>
              <a:rPr lang="en-US" dirty="0"/>
              <a:t>nchiu8@gmail.com</a:t>
            </a:r>
          </a:p>
          <a:p>
            <a:r>
              <a:rPr lang="en-US" dirty="0">
                <a:hlinkClick r:id="rId5"/>
              </a:rPr>
              <a:t>Visualizations</a:t>
            </a:r>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normAutofit fontScale="90000"/>
          </a:bodyPr>
          <a:lstStyle/>
          <a:p>
            <a:r>
              <a:rPr lang="en-US" dirty="0"/>
              <a:t>Objective </a:t>
            </a:r>
            <a:br>
              <a:rPr lang="en-US" dirty="0"/>
            </a:br>
            <a:r>
              <a:rPr lang="en-US" dirty="0"/>
              <a:t>&amp; key questions</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4335879" y="3127248"/>
            <a:ext cx="6700929" cy="3118104"/>
          </a:xfrm>
        </p:spPr>
        <p:txBody>
          <a:bodyPr>
            <a:normAutofit lnSpcReduction="10000"/>
          </a:bodyPr>
          <a:lstStyle/>
          <a:p>
            <a:r>
              <a:rPr lang="en-US" sz="2200" dirty="0"/>
              <a:t>Analyze the data to inform launch strategy for new online video service</a:t>
            </a:r>
          </a:p>
          <a:p>
            <a:endParaRPr lang="en-US" dirty="0"/>
          </a:p>
          <a:p>
            <a:pPr marL="285750" indent="-285750">
              <a:buFont typeface="Arial" panose="020B0604020202020204" pitchFamily="34" charset="0"/>
              <a:buChar char="•"/>
            </a:pPr>
            <a:r>
              <a:rPr lang="en-US" dirty="0"/>
              <a:t>What was the average rental duration for all videos?</a:t>
            </a:r>
          </a:p>
          <a:p>
            <a:pPr marL="285750" indent="-285750">
              <a:buFont typeface="Arial" panose="020B0604020202020204" pitchFamily="34" charset="0"/>
              <a:buChar char="•"/>
            </a:pPr>
            <a:r>
              <a:rPr lang="en-US" dirty="0"/>
              <a:t>Which movies contributed the most/least to revenue gain?</a:t>
            </a:r>
          </a:p>
          <a:p>
            <a:pPr marL="285750" indent="-285750">
              <a:buFont typeface="Arial" panose="020B0604020202020204" pitchFamily="34" charset="0"/>
              <a:buChar char="•"/>
            </a:pPr>
            <a:r>
              <a:rPr lang="en-US" dirty="0"/>
              <a:t>Which countries are Rockbuster customers based in?</a:t>
            </a:r>
          </a:p>
          <a:p>
            <a:pPr marL="285750" indent="-285750">
              <a:buFont typeface="Arial" panose="020B0604020202020204" pitchFamily="34" charset="0"/>
              <a:buChar char="•"/>
            </a:pPr>
            <a:r>
              <a:rPr lang="en-US" dirty="0"/>
              <a:t>Where are customers with a high lifetime value based?</a:t>
            </a:r>
          </a:p>
          <a:p>
            <a:pPr marL="285750" indent="-285750">
              <a:buFont typeface="Arial" panose="020B0604020202020204" pitchFamily="34" charset="0"/>
              <a:buChar char="•"/>
            </a:pPr>
            <a:r>
              <a:rPr lang="en-US" dirty="0"/>
              <a:t>Do sales figures vary between geographic regions?</a:t>
            </a:r>
          </a:p>
          <a:p>
            <a:pPr marL="285750" indent="-285750">
              <a:buFont typeface="Arial" panose="020B0604020202020204" pitchFamily="34" charset="0"/>
              <a:buChar char="•"/>
            </a:pPr>
            <a:endParaRPr lang="en-US" dirty="0"/>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a:xfrm>
            <a:off x="1525316" y="2767070"/>
            <a:ext cx="3180687" cy="3180686"/>
          </a:xfrm>
        </p:spPr>
      </p:pic>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Rockbuster stealth</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759-5EAA-3F27-61F3-4DE3A573DEBB}"/>
              </a:ext>
            </a:extLst>
          </p:cNvPr>
          <p:cNvSpPr>
            <a:spLocks noGrp="1"/>
          </p:cNvSpPr>
          <p:nvPr>
            <p:ph type="ctrTitle"/>
          </p:nvPr>
        </p:nvSpPr>
        <p:spPr>
          <a:xfrm>
            <a:off x="1524000" y="-64009"/>
            <a:ext cx="9144000" cy="2340864"/>
          </a:xfrm>
        </p:spPr>
        <p:txBody>
          <a:bodyPr>
            <a:normAutofit/>
          </a:bodyPr>
          <a:lstStyle/>
          <a:p>
            <a:r>
              <a:rPr lang="en-US" sz="3600" dirty="0"/>
              <a:t>Goals for today’s presentation</a:t>
            </a:r>
          </a:p>
        </p:txBody>
      </p:sp>
      <p:sp>
        <p:nvSpPr>
          <p:cNvPr id="3" name="Subtitle 2">
            <a:extLst>
              <a:ext uri="{FF2B5EF4-FFF2-40B4-BE49-F238E27FC236}">
                <a16:creationId xmlns:a16="http://schemas.microsoft.com/office/drawing/2014/main" id="{B3D3658C-691A-0C63-D3AC-CF5B47B8FA92}"/>
              </a:ext>
            </a:extLst>
          </p:cNvPr>
          <p:cNvSpPr>
            <a:spLocks noGrp="1"/>
          </p:cNvSpPr>
          <p:nvPr>
            <p:ph type="subTitle" idx="1"/>
          </p:nvPr>
        </p:nvSpPr>
        <p:spPr>
          <a:xfrm>
            <a:off x="1524000" y="2719284"/>
            <a:ext cx="9144000" cy="2907793"/>
          </a:xfrm>
        </p:spPr>
        <p:txBody>
          <a:bodyPr>
            <a:normAutofit fontScale="92500"/>
          </a:bodyPr>
          <a:lstStyle/>
          <a:p>
            <a:r>
              <a:rPr lang="en-US" sz="4000" dirty="0"/>
              <a:t>Understand how revenue is generated from the current movie selection and worldwide impact of Rockbuster Stealth to inform the launch of new online streaming services</a:t>
            </a:r>
          </a:p>
        </p:txBody>
      </p:sp>
    </p:spTree>
    <p:extLst>
      <p:ext uri="{BB962C8B-B14F-4D97-AF65-F5344CB8AC3E}">
        <p14:creationId xmlns:p14="http://schemas.microsoft.com/office/powerpoint/2010/main" val="377368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C552-EB3E-8796-B001-EB975FFB57EA}"/>
              </a:ext>
            </a:extLst>
          </p:cNvPr>
          <p:cNvSpPr>
            <a:spLocks noGrp="1"/>
          </p:cNvSpPr>
          <p:nvPr>
            <p:ph type="ctrTitle"/>
          </p:nvPr>
        </p:nvSpPr>
        <p:spPr>
          <a:xfrm>
            <a:off x="1524000" y="2258568"/>
            <a:ext cx="9144000" cy="2340864"/>
          </a:xfrm>
        </p:spPr>
        <p:txBody>
          <a:bodyPr>
            <a:normAutofit fontScale="90000"/>
          </a:bodyPr>
          <a:lstStyle/>
          <a:p>
            <a:r>
              <a:rPr lang="en-US" dirty="0"/>
              <a:t>Revenue analysis of rockbuster’s movie selection</a:t>
            </a:r>
          </a:p>
        </p:txBody>
      </p:sp>
    </p:spTree>
    <p:extLst>
      <p:ext uri="{BB962C8B-B14F-4D97-AF65-F5344CB8AC3E}">
        <p14:creationId xmlns:p14="http://schemas.microsoft.com/office/powerpoint/2010/main" val="158724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7CCE-6B29-48D5-1E30-27CF6B2CBA8E}"/>
              </a:ext>
            </a:extLst>
          </p:cNvPr>
          <p:cNvSpPr>
            <a:spLocks noGrp="1"/>
          </p:cNvSpPr>
          <p:nvPr>
            <p:ph type="title"/>
          </p:nvPr>
        </p:nvSpPr>
        <p:spPr>
          <a:xfrm>
            <a:off x="838200" y="367357"/>
            <a:ext cx="10515600" cy="1325563"/>
          </a:xfrm>
        </p:spPr>
        <p:txBody>
          <a:bodyPr/>
          <a:lstStyle/>
          <a:p>
            <a:r>
              <a:rPr lang="en-US" dirty="0"/>
              <a:t>Movie &amp; Rental Overview</a:t>
            </a:r>
          </a:p>
        </p:txBody>
      </p:sp>
      <p:graphicFrame>
        <p:nvGraphicFramePr>
          <p:cNvPr id="6" name="Content Placeholder 5">
            <a:extLst>
              <a:ext uri="{FF2B5EF4-FFF2-40B4-BE49-F238E27FC236}">
                <a16:creationId xmlns:a16="http://schemas.microsoft.com/office/drawing/2014/main" id="{B8EE70BF-8B31-5B0E-321B-CDC770020808}"/>
              </a:ext>
            </a:extLst>
          </p:cNvPr>
          <p:cNvGraphicFramePr>
            <a:graphicFrameLocks noGrp="1"/>
          </p:cNvGraphicFramePr>
          <p:nvPr>
            <p:ph idx="1"/>
            <p:extLst>
              <p:ext uri="{D42A27DB-BD31-4B8C-83A1-F6EECF244321}">
                <p14:modId xmlns:p14="http://schemas.microsoft.com/office/powerpoint/2010/main" val="3219367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97A89EB-B01C-87E0-EFEA-F44203FAF1C9}"/>
              </a:ext>
            </a:extLst>
          </p:cNvPr>
          <p:cNvSpPr>
            <a:spLocks noGrp="1"/>
          </p:cNvSpPr>
          <p:nvPr>
            <p:ph type="sldNum" sz="quarter" idx="12"/>
          </p:nvPr>
        </p:nvSpPr>
        <p:spPr/>
        <p:txBody>
          <a:bodyPr/>
          <a:lstStyle/>
          <a:p>
            <a:fld id="{D8DA9DAA-006C-4F4B-980E-E3DF019B24E2}" type="slidenum">
              <a:rPr lang="en-US" smtClean="0"/>
              <a:t>5</a:t>
            </a:fld>
            <a:endParaRPr lang="en-US" dirty="0"/>
          </a:p>
        </p:txBody>
      </p:sp>
      <p:sp>
        <p:nvSpPr>
          <p:cNvPr id="7" name="TextBox 6">
            <a:extLst>
              <a:ext uri="{FF2B5EF4-FFF2-40B4-BE49-F238E27FC236}">
                <a16:creationId xmlns:a16="http://schemas.microsoft.com/office/drawing/2014/main" id="{0E0F9E5F-E80F-D1BA-0416-7A3EE500E61F}"/>
              </a:ext>
            </a:extLst>
          </p:cNvPr>
          <p:cNvSpPr txBox="1"/>
          <p:nvPr/>
        </p:nvSpPr>
        <p:spPr>
          <a:xfrm>
            <a:off x="880404" y="1273459"/>
            <a:ext cx="3802644" cy="461665"/>
          </a:xfrm>
          <a:prstGeom prst="rect">
            <a:avLst/>
          </a:prstGeom>
          <a:noFill/>
        </p:spPr>
        <p:txBody>
          <a:bodyPr wrap="none" rtlCol="0">
            <a:spAutoFit/>
          </a:bodyPr>
          <a:lstStyle/>
          <a:p>
            <a:r>
              <a:rPr lang="en-US" sz="2400" dirty="0"/>
              <a:t>Minimums &amp; Maximums</a:t>
            </a:r>
          </a:p>
        </p:txBody>
      </p:sp>
      <p:sp>
        <p:nvSpPr>
          <p:cNvPr id="3" name="TextBox 2">
            <a:extLst>
              <a:ext uri="{FF2B5EF4-FFF2-40B4-BE49-F238E27FC236}">
                <a16:creationId xmlns:a16="http://schemas.microsoft.com/office/drawing/2014/main" id="{0DE21495-9EBB-1C7B-3B20-32C8730BFCD2}"/>
              </a:ext>
            </a:extLst>
          </p:cNvPr>
          <p:cNvSpPr txBox="1"/>
          <p:nvPr/>
        </p:nvSpPr>
        <p:spPr>
          <a:xfrm>
            <a:off x="1035148" y="6356350"/>
            <a:ext cx="9905276" cy="369332"/>
          </a:xfrm>
          <a:prstGeom prst="rect">
            <a:avLst/>
          </a:prstGeom>
          <a:noFill/>
        </p:spPr>
        <p:txBody>
          <a:bodyPr wrap="none" rtlCol="0">
            <a:spAutoFit/>
          </a:bodyPr>
          <a:lstStyle/>
          <a:p>
            <a:r>
              <a:rPr lang="en-US" dirty="0"/>
              <a:t>No outliers present. Video rental rates fell into one of three buckets: $0.99, $2.99, or $4.99.</a:t>
            </a:r>
          </a:p>
        </p:txBody>
      </p:sp>
    </p:spTree>
    <p:extLst>
      <p:ext uri="{BB962C8B-B14F-4D97-AF65-F5344CB8AC3E}">
        <p14:creationId xmlns:p14="http://schemas.microsoft.com/office/powerpoint/2010/main" val="220103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4D7B-B2EA-7DB7-BF40-CB8ED34085E8}"/>
              </a:ext>
            </a:extLst>
          </p:cNvPr>
          <p:cNvSpPr>
            <a:spLocks noGrp="1"/>
          </p:cNvSpPr>
          <p:nvPr>
            <p:ph type="ctrTitle"/>
          </p:nvPr>
        </p:nvSpPr>
        <p:spPr>
          <a:xfrm>
            <a:off x="1524000" y="717452"/>
            <a:ext cx="9144000" cy="2340864"/>
          </a:xfrm>
        </p:spPr>
        <p:txBody>
          <a:bodyPr/>
          <a:lstStyle/>
          <a:p>
            <a:r>
              <a:rPr lang="en-US" dirty="0"/>
              <a:t>5 days</a:t>
            </a:r>
          </a:p>
        </p:txBody>
      </p:sp>
      <p:sp>
        <p:nvSpPr>
          <p:cNvPr id="3" name="Subtitle 2">
            <a:extLst>
              <a:ext uri="{FF2B5EF4-FFF2-40B4-BE49-F238E27FC236}">
                <a16:creationId xmlns:a16="http://schemas.microsoft.com/office/drawing/2014/main" id="{C28D41FA-721F-5F1A-7ADB-29F6C02815CB}"/>
              </a:ext>
            </a:extLst>
          </p:cNvPr>
          <p:cNvSpPr>
            <a:spLocks noGrp="1"/>
          </p:cNvSpPr>
          <p:nvPr>
            <p:ph type="subTitle" idx="1"/>
          </p:nvPr>
        </p:nvSpPr>
        <p:spPr>
          <a:xfrm>
            <a:off x="1527048" y="3113179"/>
            <a:ext cx="9144000" cy="2340864"/>
          </a:xfrm>
        </p:spPr>
        <p:txBody>
          <a:bodyPr>
            <a:normAutofit fontScale="92500" lnSpcReduction="10000"/>
          </a:bodyPr>
          <a:lstStyle/>
          <a:p>
            <a:r>
              <a:rPr lang="en-US" dirty="0"/>
              <a:t>Average Rental Duration</a:t>
            </a:r>
          </a:p>
          <a:p>
            <a:endParaRPr lang="en-US" dirty="0"/>
          </a:p>
          <a:p>
            <a:r>
              <a:rPr lang="en-US" dirty="0"/>
              <a:t>Recommendation: </a:t>
            </a:r>
          </a:p>
          <a:p>
            <a:pPr marL="342900" indent="-342900">
              <a:buFont typeface="Arial" panose="020B0604020202020204" pitchFamily="34" charset="0"/>
              <a:buChar char="•"/>
            </a:pPr>
            <a:r>
              <a:rPr lang="en-US" dirty="0"/>
              <a:t>If pursuing pay-per-view payment model, configure film availability for customer for 5 days globally</a:t>
            </a:r>
          </a:p>
          <a:p>
            <a:pPr marL="342900" indent="-342900">
              <a:buFont typeface="Arial" panose="020B0604020202020204" pitchFamily="34" charset="0"/>
              <a:buChar char="•"/>
            </a:pPr>
            <a:r>
              <a:rPr lang="en-US" dirty="0"/>
              <a:t>If pursuing subscription-based payment model, consider further analysis to determine turnover of film availability</a:t>
            </a:r>
          </a:p>
        </p:txBody>
      </p:sp>
      <p:sp>
        <p:nvSpPr>
          <p:cNvPr id="4" name="TextBox 3">
            <a:extLst>
              <a:ext uri="{FF2B5EF4-FFF2-40B4-BE49-F238E27FC236}">
                <a16:creationId xmlns:a16="http://schemas.microsoft.com/office/drawing/2014/main" id="{886F9FC7-94C2-4B3E-374B-763279E79B55}"/>
              </a:ext>
            </a:extLst>
          </p:cNvPr>
          <p:cNvSpPr txBox="1"/>
          <p:nvPr/>
        </p:nvSpPr>
        <p:spPr>
          <a:xfrm>
            <a:off x="5961413" y="6222670"/>
            <a:ext cx="5878532" cy="369332"/>
          </a:xfrm>
          <a:prstGeom prst="rect">
            <a:avLst/>
          </a:prstGeom>
          <a:noFill/>
        </p:spPr>
        <p:txBody>
          <a:bodyPr wrap="none" rtlCol="0">
            <a:spAutoFit/>
          </a:bodyPr>
          <a:lstStyle/>
          <a:p>
            <a:r>
              <a:rPr lang="en-US" dirty="0">
                <a:solidFill>
                  <a:schemeClr val="bg1"/>
                </a:solidFill>
              </a:rPr>
              <a:t>What was the average rental duration for all videos?</a:t>
            </a:r>
          </a:p>
        </p:txBody>
      </p:sp>
    </p:spTree>
    <p:extLst>
      <p:ext uri="{BB962C8B-B14F-4D97-AF65-F5344CB8AC3E}">
        <p14:creationId xmlns:p14="http://schemas.microsoft.com/office/powerpoint/2010/main" val="58230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199" y="698643"/>
            <a:ext cx="5426785" cy="2225532"/>
          </a:xfrm>
        </p:spPr>
        <p:txBody>
          <a:bodyPr vert="horz" lIns="91440" tIns="45720" rIns="91440" bIns="45720" rtlCol="0" anchor="t">
            <a:normAutofit/>
          </a:bodyPr>
          <a:lstStyle/>
          <a:p>
            <a:r>
              <a:rPr lang="en-US" sz="5100" kern="1200" dirty="0">
                <a:solidFill>
                  <a:schemeClr val="tx1"/>
                </a:solidFill>
                <a:latin typeface="+mj-lt"/>
                <a:ea typeface="+mj-ea"/>
                <a:cs typeface="+mj-cs"/>
              </a:rPr>
              <a:t>Revenue Gain by Movie: Top &amp; Bottom 5</a:t>
            </a: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14" name="Content Placeholder 13" descr="Chart&#10;&#10;Description automatically generated with medium confidence">
            <a:extLst>
              <a:ext uri="{FF2B5EF4-FFF2-40B4-BE49-F238E27FC236}">
                <a16:creationId xmlns:a16="http://schemas.microsoft.com/office/drawing/2014/main" id="{37CBF965-FCAC-1DB8-B95D-45E76E92294B}"/>
              </a:ext>
            </a:extLst>
          </p:cNvPr>
          <p:cNvPicPr>
            <a:picLocks noChangeAspect="1"/>
          </p:cNvPicPr>
          <p:nvPr/>
        </p:nvPicPr>
        <p:blipFill>
          <a:blip r:embed="rId2"/>
          <a:stretch>
            <a:fillRect/>
          </a:stretch>
        </p:blipFill>
        <p:spPr>
          <a:xfrm>
            <a:off x="715890" y="3447670"/>
            <a:ext cx="10704706" cy="2809983"/>
          </a:xfrm>
          <a:prstGeom prst="rect">
            <a:avLst/>
          </a:prstGeom>
        </p:spPr>
      </p:pic>
      <p:sp>
        <p:nvSpPr>
          <p:cNvPr id="18" name="Content Placeholder 17">
            <a:extLst>
              <a:ext uri="{FF2B5EF4-FFF2-40B4-BE49-F238E27FC236}">
                <a16:creationId xmlns:a16="http://schemas.microsoft.com/office/drawing/2014/main" id="{F2B50D6D-5ADD-029B-5BAE-79DC37FA21D7}"/>
              </a:ext>
            </a:extLst>
          </p:cNvPr>
          <p:cNvSpPr>
            <a:spLocks noGrp="1"/>
          </p:cNvSpPr>
          <p:nvPr>
            <p:ph idx="1"/>
          </p:nvPr>
        </p:nvSpPr>
        <p:spPr>
          <a:xfrm>
            <a:off x="7229042" y="581151"/>
            <a:ext cx="4124758" cy="5120755"/>
          </a:xfrm>
        </p:spPr>
        <p:txBody>
          <a:bodyPr vert="horz" lIns="91440" tIns="45720" rIns="91440" bIns="45720" rtlCol="0" anchor="t">
            <a:normAutofit/>
          </a:bodyPr>
          <a:lstStyle/>
          <a:p>
            <a:pPr>
              <a:lnSpc>
                <a:spcPct val="90000"/>
              </a:lnSpc>
            </a:pPr>
            <a:r>
              <a:rPr lang="en-US" sz="2400" dirty="0"/>
              <a:t>Customers had 958 total movies to choose from.</a:t>
            </a:r>
          </a:p>
          <a:p>
            <a:pPr>
              <a:lnSpc>
                <a:spcPct val="90000"/>
              </a:lnSpc>
            </a:pPr>
            <a:r>
              <a:rPr lang="en-US" sz="2400" dirty="0"/>
              <a:t>Around one third of those movies (the top 300 movies) made up 54% of the revenue gains from payments made in stores in 2007.</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3389554" y="6368171"/>
            <a:ext cx="5611825" cy="365125"/>
          </a:xfrm>
        </p:spPr>
        <p:txBody>
          <a:bodyPr vert="horz" lIns="91440" tIns="45720" rIns="91440" bIns="45720" rtlCol="0" anchor="ctr">
            <a:normAutofit fontScale="92500"/>
          </a:bodyPr>
          <a:lstStyle/>
          <a:p>
            <a:pPr>
              <a:spcAft>
                <a:spcPts val="600"/>
              </a:spcAft>
            </a:pPr>
            <a:r>
              <a:rPr lang="en-US" b="1" i="0" kern="1200" cap="all" spc="100" baseline="0" dirty="0">
                <a:latin typeface="+mn-lt"/>
                <a:ea typeface="+mn-ea"/>
                <a:cs typeface="+mn-cs"/>
              </a:rPr>
              <a:t>Which movies contributed most/least to revenue gain?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spTree>
    <p:extLst>
      <p:ext uri="{BB962C8B-B14F-4D97-AF65-F5344CB8AC3E}">
        <p14:creationId xmlns:p14="http://schemas.microsoft.com/office/powerpoint/2010/main" val="36533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111620"/>
            <a:ext cx="5426785" cy="2225532"/>
          </a:xfrm>
        </p:spPr>
        <p:txBody>
          <a:bodyPr vert="horz" lIns="91440" tIns="45720" rIns="91440" bIns="45720" rtlCol="0" anchor="t">
            <a:normAutofit/>
          </a:bodyPr>
          <a:lstStyle/>
          <a:p>
            <a:r>
              <a:rPr lang="en-US" sz="5100" kern="1200" dirty="0">
                <a:solidFill>
                  <a:schemeClr val="tx1"/>
                </a:solidFill>
                <a:latin typeface="+mj-lt"/>
                <a:ea typeface="+mj-ea"/>
                <a:cs typeface="+mj-cs"/>
              </a:rPr>
              <a:t>Revenue Gain by Genre</a:t>
            </a:r>
          </a:p>
        </p:txBody>
      </p:sp>
      <p:sp>
        <p:nvSpPr>
          <p:cNvPr id="18" name="Content Placeholder 17">
            <a:extLst>
              <a:ext uri="{FF2B5EF4-FFF2-40B4-BE49-F238E27FC236}">
                <a16:creationId xmlns:a16="http://schemas.microsoft.com/office/drawing/2014/main" id="{F2B50D6D-5ADD-029B-5BAE-79DC37FA21D7}"/>
              </a:ext>
            </a:extLst>
          </p:cNvPr>
          <p:cNvSpPr>
            <a:spLocks noGrp="1"/>
          </p:cNvSpPr>
          <p:nvPr>
            <p:ph idx="1"/>
          </p:nvPr>
        </p:nvSpPr>
        <p:spPr>
          <a:xfrm>
            <a:off x="6503957" y="894112"/>
            <a:ext cx="5426785" cy="5120755"/>
          </a:xfrm>
        </p:spPr>
        <p:txBody>
          <a:bodyPr vert="horz" lIns="91440" tIns="45720" rIns="91440" bIns="45720" rtlCol="0" anchor="t">
            <a:normAutofit/>
          </a:bodyPr>
          <a:lstStyle/>
          <a:p>
            <a:pPr>
              <a:lnSpc>
                <a:spcPct val="90000"/>
              </a:lnSpc>
            </a:pPr>
            <a:r>
              <a:rPr lang="en-US" sz="2400" dirty="0"/>
              <a:t>A more helpful analysis is analyzing revenue gain by genre. Of 17 genres, the top three genres that generated the most revenue are: Sports, Sci-Fi, and Animation.</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3389554" y="6484283"/>
            <a:ext cx="5611825" cy="365125"/>
          </a:xfrm>
        </p:spPr>
        <p:txBody>
          <a:bodyPr vert="horz" lIns="91440" tIns="45720" rIns="91440" bIns="45720" rtlCol="0" anchor="ctr">
            <a:normAutofit fontScale="92500"/>
          </a:bodyPr>
          <a:lstStyle/>
          <a:p>
            <a:pPr>
              <a:spcAft>
                <a:spcPts val="600"/>
              </a:spcAft>
            </a:pPr>
            <a:r>
              <a:rPr lang="en-US" b="1" i="0" kern="1200" cap="all" spc="100" baseline="0" dirty="0">
                <a:latin typeface="+mn-lt"/>
                <a:ea typeface="+mn-ea"/>
                <a:cs typeface="+mn-cs"/>
              </a:rPr>
              <a:t>Which movies contributed most/least to revenue gain?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8</a:t>
            </a:fld>
            <a:endParaRPr lang="en-US"/>
          </a:p>
        </p:txBody>
      </p:sp>
      <p:pic>
        <p:nvPicPr>
          <p:cNvPr id="4" name="Picture 3" descr="Background pattern&#10;&#10;Description automatically generated">
            <a:extLst>
              <a:ext uri="{FF2B5EF4-FFF2-40B4-BE49-F238E27FC236}">
                <a16:creationId xmlns:a16="http://schemas.microsoft.com/office/drawing/2014/main" id="{DC76E852-53F5-43DB-397E-487419988769}"/>
              </a:ext>
            </a:extLst>
          </p:cNvPr>
          <p:cNvPicPr>
            <a:picLocks noChangeAspect="1"/>
          </p:cNvPicPr>
          <p:nvPr/>
        </p:nvPicPr>
        <p:blipFill>
          <a:blip r:embed="rId2"/>
          <a:stretch>
            <a:fillRect/>
          </a:stretch>
        </p:blipFill>
        <p:spPr>
          <a:xfrm>
            <a:off x="843642" y="2589160"/>
            <a:ext cx="9138558" cy="3895123"/>
          </a:xfrm>
          <a:prstGeom prst="rect">
            <a:avLst/>
          </a:prstGeom>
        </p:spPr>
      </p:pic>
    </p:spTree>
    <p:extLst>
      <p:ext uri="{BB962C8B-B14F-4D97-AF65-F5344CB8AC3E}">
        <p14:creationId xmlns:p14="http://schemas.microsoft.com/office/powerpoint/2010/main" val="69468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111620"/>
            <a:ext cx="5426785" cy="2225532"/>
          </a:xfrm>
        </p:spPr>
        <p:txBody>
          <a:bodyPr vert="horz" lIns="91440" tIns="45720" rIns="91440" bIns="45720" rtlCol="0" anchor="t">
            <a:normAutofit/>
          </a:bodyPr>
          <a:lstStyle/>
          <a:p>
            <a:r>
              <a:rPr lang="en-US" sz="5100" kern="1200" dirty="0">
                <a:solidFill>
                  <a:schemeClr val="tx1"/>
                </a:solidFill>
                <a:latin typeface="+mj-lt"/>
                <a:ea typeface="+mj-ea"/>
                <a:cs typeface="+mj-cs"/>
              </a:rPr>
              <a:t>Revenue Gain by </a:t>
            </a:r>
            <a:r>
              <a:rPr lang="en-US" sz="5100" dirty="0"/>
              <a:t>Film Unit </a:t>
            </a:r>
            <a:r>
              <a:rPr lang="en-US" sz="5100" kern="1200" dirty="0">
                <a:solidFill>
                  <a:schemeClr val="tx1"/>
                </a:solidFill>
                <a:latin typeface="+mj-lt"/>
                <a:ea typeface="+mj-ea"/>
                <a:cs typeface="+mj-cs"/>
              </a:rPr>
              <a:t>Genre</a:t>
            </a:r>
          </a:p>
        </p:txBody>
      </p:sp>
      <p:sp>
        <p:nvSpPr>
          <p:cNvPr id="18" name="Content Placeholder 17">
            <a:extLst>
              <a:ext uri="{FF2B5EF4-FFF2-40B4-BE49-F238E27FC236}">
                <a16:creationId xmlns:a16="http://schemas.microsoft.com/office/drawing/2014/main" id="{F2B50D6D-5ADD-029B-5BAE-79DC37FA21D7}"/>
              </a:ext>
            </a:extLst>
          </p:cNvPr>
          <p:cNvSpPr>
            <a:spLocks noGrp="1"/>
          </p:cNvSpPr>
          <p:nvPr>
            <p:ph idx="1"/>
          </p:nvPr>
        </p:nvSpPr>
        <p:spPr>
          <a:xfrm>
            <a:off x="6503957" y="894112"/>
            <a:ext cx="5426785" cy="5120755"/>
          </a:xfrm>
        </p:spPr>
        <p:txBody>
          <a:bodyPr vert="horz" lIns="91440" tIns="45720" rIns="91440" bIns="45720" rtlCol="0" anchor="t">
            <a:normAutofit/>
          </a:bodyPr>
          <a:lstStyle/>
          <a:p>
            <a:pPr>
              <a:lnSpc>
                <a:spcPct val="90000"/>
              </a:lnSpc>
            </a:pPr>
            <a:r>
              <a:rPr lang="en-US" sz="2400" dirty="0"/>
              <a:t>Still more helpful is to understand how many films of each genre were available for rental and analyze the amount of revenue one film in each genre was generating.</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3389554" y="6484283"/>
            <a:ext cx="5611825" cy="365125"/>
          </a:xfrm>
        </p:spPr>
        <p:txBody>
          <a:bodyPr vert="horz" lIns="91440" tIns="45720" rIns="91440" bIns="45720" rtlCol="0" anchor="ctr">
            <a:normAutofit fontScale="92500"/>
          </a:bodyPr>
          <a:lstStyle/>
          <a:p>
            <a:pPr>
              <a:spcAft>
                <a:spcPts val="600"/>
              </a:spcAft>
            </a:pPr>
            <a:r>
              <a:rPr lang="en-US" b="1" i="0" kern="1200" cap="all" spc="100" baseline="0" dirty="0">
                <a:latin typeface="+mn-lt"/>
                <a:ea typeface="+mn-ea"/>
                <a:cs typeface="+mn-cs"/>
              </a:rPr>
              <a:t>Which movies contributed most/least to revenue gain?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pic>
        <p:nvPicPr>
          <p:cNvPr id="5" name="Picture 4" descr="A picture containing text, screenshot&#10;&#10;Description automatically generated">
            <a:extLst>
              <a:ext uri="{FF2B5EF4-FFF2-40B4-BE49-F238E27FC236}">
                <a16:creationId xmlns:a16="http://schemas.microsoft.com/office/drawing/2014/main" id="{1F9EE931-49AC-F430-F0E4-2DED4BE36C53}"/>
              </a:ext>
            </a:extLst>
          </p:cNvPr>
          <p:cNvPicPr>
            <a:picLocks noChangeAspect="1"/>
          </p:cNvPicPr>
          <p:nvPr/>
        </p:nvPicPr>
        <p:blipFill>
          <a:blip r:embed="rId2"/>
          <a:stretch>
            <a:fillRect/>
          </a:stretch>
        </p:blipFill>
        <p:spPr>
          <a:xfrm>
            <a:off x="2181382" y="2688290"/>
            <a:ext cx="7637390" cy="3668060"/>
          </a:xfrm>
          <a:prstGeom prst="rect">
            <a:avLst/>
          </a:prstGeom>
        </p:spPr>
      </p:pic>
    </p:spTree>
    <p:extLst>
      <p:ext uri="{BB962C8B-B14F-4D97-AF65-F5344CB8AC3E}">
        <p14:creationId xmlns:p14="http://schemas.microsoft.com/office/powerpoint/2010/main" val="79905400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968</Words>
  <Application>Microsoft Macintosh PowerPoint</Application>
  <PresentationFormat>Widescreen</PresentationFormat>
  <Paragraphs>167</Paragraphs>
  <Slides>18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Univers</vt:lpstr>
      <vt:lpstr>GradientUnivers</vt:lpstr>
      <vt:lpstr>Rockbuster Stealth</vt:lpstr>
      <vt:lpstr>Objective  &amp; key questions</vt:lpstr>
      <vt:lpstr>Goals for today’s presentation</vt:lpstr>
      <vt:lpstr>Revenue analysis of rockbuster’s movie selection</vt:lpstr>
      <vt:lpstr>Movie &amp; Rental Overview</vt:lpstr>
      <vt:lpstr>5 days</vt:lpstr>
      <vt:lpstr>Revenue Gain by Movie: Top &amp; Bottom 5</vt:lpstr>
      <vt:lpstr>Revenue Gain by Genre</vt:lpstr>
      <vt:lpstr>Revenue Gain by Film Unit Genre</vt:lpstr>
      <vt:lpstr>Revenue Gain by Genre</vt:lpstr>
      <vt:lpstr>Worldwide impact of rockbuster stealth</vt:lpstr>
      <vt:lpstr>Revenue by Geographic Region</vt:lpstr>
      <vt:lpstr>Top 10 countries with the highest number of rockbuster customers</vt:lpstr>
      <vt:lpstr>Customers: Digging deeper</vt:lpstr>
      <vt:lpstr>Customers: Digging deeper</vt:lpstr>
      <vt:lpstr>Recommendations</vt:lpstr>
      <vt:lpstr>Further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2020-09-01T22:58:10Z</dcterms:created>
  <dcterms:modified xsi:type="dcterms:W3CDTF">2023-05-03T16:03:41Z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