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8" r:id="rId2"/>
  </p:sldIdLst>
  <p:sldSz cx="43891200" cy="32918400"/>
  <p:notesSz cx="6858000" cy="9144000"/>
  <p:embeddedFontLst>
    <p:embeddedFont>
      <p:font typeface="Calibri" pitchFamily="34" charset="0"/>
      <p:regular r:id="rId3"/>
      <p:bold r:id="rId4"/>
      <p:italic r:id="rId5"/>
      <p:boldItalic r:id="rId6"/>
    </p:embeddedFont>
    <p:embeddedFont>
      <p:font typeface="Bree Serif" charset="0"/>
      <p:regular r:id="rId7"/>
    </p:embeddedFont>
    <p:embeddedFont>
      <p:font typeface="Open Sans" charset="0"/>
      <p:regular r:id="rId8"/>
      <p:bold r:id="rId9"/>
      <p:italic r:id="rId10"/>
      <p:boldItalic r:id="rId11"/>
    </p:embeddedFont>
  </p:embeddedFontLst>
  <p:custDataLst>
    <p:tags r:id="rId12"/>
  </p:custDataLst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1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 Delre" initials="JD" lastIdx="0" clrIdx="0">
    <p:extLst>
      <p:ext uri="{19B8F6BF-5375-455C-9EA6-DF929625EA0E}">
        <p15:presenceInfo xmlns:p15="http://schemas.microsoft.com/office/powerpoint/2012/main" xmlns="" userId="Justin Delr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7A1C1C"/>
    <a:srgbClr val="8B1717"/>
    <a:srgbClr val="B51F1F"/>
    <a:srgbClr val="EF5757"/>
    <a:srgbClr val="F27676"/>
    <a:srgbClr val="2D3C50"/>
    <a:srgbClr val="B41E1E"/>
    <a:srgbClr val="F59696"/>
    <a:srgbClr val="0033A0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A8826D-A4CE-4192-BDCB-220907AF6A15}" v="377" dt="2019-12-09T17:00:08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" d="100"/>
          <a:sy n="20" d="100"/>
        </p:scale>
        <p:origin x="-660" y="36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viewProps" Target="view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1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1"/>
            <a:ext cx="30723839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258617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412890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1" y="1318265"/>
            <a:ext cx="9875520" cy="280873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39" cy="280873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75845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269739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1"/>
            <a:ext cx="37307521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4"/>
            <a:ext cx="37307521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1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363970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1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1" y="7680963"/>
            <a:ext cx="19385280" cy="21724621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02452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1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1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1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1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692726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273693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719570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39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1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202140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1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1" cy="19751039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1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1"/>
            <a:ext cx="26334721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1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282570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79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79" cy="21724621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272B4-7553-4446-919C-DDAC3A89012F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1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1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BA60-3297-4EF1-8725-D07B72916CF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New picture"/>
          <p:cNvPicPr/>
          <p:nvPr/>
        </p:nvPicPr>
        <p:blipFill>
          <a:blip r:embed="rId13" cstate="print"/>
          <a:stretch>
            <a:fillRect/>
          </a:stretch>
        </p:blipFill>
        <p:spPr>
          <a:xfrm rot="16200000">
            <a:off x="-11506200" y="16459200"/>
            <a:ext cx="14274800" cy="4368800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>
          <a:blip r:embed="rId13" cstate="print"/>
          <a:stretch>
            <a:fillRect/>
          </a:stretch>
        </p:blipFill>
        <p:spPr>
          <a:xfrm rot="5400000">
            <a:off x="41122600" y="16459200"/>
            <a:ext cx="14274800" cy="4368800"/>
          </a:xfrm>
          <a:prstGeom prst="rect">
            <a:avLst/>
          </a:prstGeom>
        </p:spPr>
      </p:pic>
      <p:pic>
        <p:nvPicPr>
          <p:cNvPr id="9" name="New picture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959600" y="33426400"/>
            <a:ext cx="29972000" cy="1549400"/>
          </a:xfrm>
          <a:prstGeom prst="rect">
            <a:avLst/>
          </a:prstGeom>
        </p:spPr>
      </p:pic>
      <p:sp>
        <p:nvSpPr>
          <p:cNvPr id="10" name="New shape"/>
          <p:cNvSpPr/>
          <p:nvPr/>
        </p:nvSpPr>
        <p:spPr>
          <a:xfrm>
            <a:off x="69596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880">
                <a:solidFill>
                  <a:srgbClr val="808080"/>
                </a:solidFill>
              </a:rPr>
              <a:t>Template ID: comprehensivecrimson  Size: 48x36</a:t>
            </a:r>
          </a:p>
        </p:txBody>
      </p:sp>
    </p:spTree>
    <p:extLst>
      <p:ext uri="{BB962C8B-B14F-4D97-AF65-F5344CB8AC3E}">
        <p14:creationId xmlns:p14="http://schemas.microsoft.com/office/powerpoint/2010/main" xmlns="" val="184672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39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1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1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3891200" cy="32918400"/>
          </a:xfrm>
          <a:prstGeom prst="rect">
            <a:avLst/>
          </a:prstGeom>
          <a:gradFill>
            <a:gsLst>
              <a:gs pos="100000">
                <a:srgbClr val="7A1C1C"/>
              </a:gs>
              <a:gs pos="54000">
                <a:srgbClr val="B51F1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066BA883-70C4-479B-9334-FA9BC35C9720}"/>
              </a:ext>
            </a:extLst>
          </p:cNvPr>
          <p:cNvSpPr/>
          <p:nvPr/>
        </p:nvSpPr>
        <p:spPr>
          <a:xfrm>
            <a:off x="29413200" y="28956000"/>
            <a:ext cx="13551169" cy="3282098"/>
          </a:xfrm>
          <a:prstGeom prst="rect">
            <a:avLst/>
          </a:prstGeom>
          <a:solidFill>
            <a:srgbClr val="2D3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466ACF79-3B1C-4C42-AD54-14E4A2D72181}"/>
              </a:ext>
            </a:extLst>
          </p:cNvPr>
          <p:cNvSpPr/>
          <p:nvPr/>
        </p:nvSpPr>
        <p:spPr>
          <a:xfrm>
            <a:off x="29413201" y="19278600"/>
            <a:ext cx="13580046" cy="8763000"/>
          </a:xfrm>
          <a:prstGeom prst="rect">
            <a:avLst/>
          </a:prstGeom>
          <a:solidFill>
            <a:srgbClr val="2D3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ADCA387F-85EA-452F-8565-88BCC7B8FB65}"/>
              </a:ext>
            </a:extLst>
          </p:cNvPr>
          <p:cNvSpPr/>
          <p:nvPr/>
        </p:nvSpPr>
        <p:spPr>
          <a:xfrm>
            <a:off x="29413200" y="8574219"/>
            <a:ext cx="13554430" cy="10094782"/>
          </a:xfrm>
          <a:prstGeom prst="rect">
            <a:avLst/>
          </a:prstGeom>
          <a:solidFill>
            <a:srgbClr val="2D3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D50C008-C15F-4E62-AB15-62BB4DDED8B5}"/>
              </a:ext>
            </a:extLst>
          </p:cNvPr>
          <p:cNvSpPr/>
          <p:nvPr/>
        </p:nvSpPr>
        <p:spPr>
          <a:xfrm>
            <a:off x="14906355" y="8574219"/>
            <a:ext cx="13581952" cy="4576985"/>
          </a:xfrm>
          <a:prstGeom prst="rect">
            <a:avLst/>
          </a:prstGeom>
          <a:solidFill>
            <a:srgbClr val="2D3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8E726EE8-7D6E-4606-AD07-40518050C64F}"/>
              </a:ext>
            </a:extLst>
          </p:cNvPr>
          <p:cNvSpPr/>
          <p:nvPr/>
        </p:nvSpPr>
        <p:spPr>
          <a:xfrm>
            <a:off x="889538" y="16154399"/>
            <a:ext cx="13055062" cy="15910447"/>
          </a:xfrm>
          <a:prstGeom prst="rect">
            <a:avLst/>
          </a:prstGeom>
          <a:solidFill>
            <a:srgbClr val="2D3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B3381F70-485A-4C51-9258-DAB4597CCF47}"/>
              </a:ext>
            </a:extLst>
          </p:cNvPr>
          <p:cNvGrpSpPr/>
          <p:nvPr/>
        </p:nvGrpSpPr>
        <p:grpSpPr>
          <a:xfrm>
            <a:off x="-15240" y="-14583"/>
            <a:ext cx="43906439" cy="7767560"/>
            <a:chOff x="-15240" y="-14583"/>
            <a:chExt cx="43906439" cy="6690360"/>
          </a:xfrm>
        </p:grpSpPr>
        <p:sp>
          <p:nvSpPr>
            <p:cNvPr id="9" name="Rectangle 8"/>
            <p:cNvSpPr/>
            <p:nvPr/>
          </p:nvSpPr>
          <p:spPr>
            <a:xfrm>
              <a:off x="0" y="2256177"/>
              <a:ext cx="43891200" cy="4419600"/>
            </a:xfrm>
            <a:custGeom>
              <a:avLst/>
              <a:gdLst>
                <a:gd name="connsiteX0" fmla="*/ 0 w 43891200"/>
                <a:gd name="connsiteY0" fmla="*/ 0 h 5108036"/>
                <a:gd name="connsiteX1" fmla="*/ 43891200 w 43891200"/>
                <a:gd name="connsiteY1" fmla="*/ 0 h 5108036"/>
                <a:gd name="connsiteX2" fmla="*/ 43891200 w 43891200"/>
                <a:gd name="connsiteY2" fmla="*/ 4038600 h 5108036"/>
                <a:gd name="connsiteX3" fmla="*/ 0 w 43891200"/>
                <a:gd name="connsiteY3" fmla="*/ 4038600 h 5108036"/>
                <a:gd name="connsiteX4" fmla="*/ 0 w 43891200"/>
                <a:gd name="connsiteY4" fmla="*/ 0 h 510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91200" h="5108036">
                  <a:moveTo>
                    <a:pt x="0" y="0"/>
                  </a:moveTo>
                  <a:lnTo>
                    <a:pt x="43891200" y="0"/>
                  </a:lnTo>
                  <a:lnTo>
                    <a:pt x="43891200" y="4038600"/>
                  </a:lnTo>
                  <a:cubicBezTo>
                    <a:pt x="29851350" y="7391400"/>
                    <a:pt x="13258800" y="1562100"/>
                    <a:pt x="0" y="4038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8"/>
            <p:cNvSpPr/>
            <p:nvPr/>
          </p:nvSpPr>
          <p:spPr>
            <a:xfrm>
              <a:off x="0" y="2256177"/>
              <a:ext cx="43891200" cy="4201348"/>
            </a:xfrm>
            <a:custGeom>
              <a:avLst/>
              <a:gdLst>
                <a:gd name="connsiteX0" fmla="*/ 0 w 43891200"/>
                <a:gd name="connsiteY0" fmla="*/ 0 h 5108036"/>
                <a:gd name="connsiteX1" fmla="*/ 43891200 w 43891200"/>
                <a:gd name="connsiteY1" fmla="*/ 0 h 5108036"/>
                <a:gd name="connsiteX2" fmla="*/ 43891200 w 43891200"/>
                <a:gd name="connsiteY2" fmla="*/ 4038600 h 5108036"/>
                <a:gd name="connsiteX3" fmla="*/ 0 w 43891200"/>
                <a:gd name="connsiteY3" fmla="*/ 4038600 h 5108036"/>
                <a:gd name="connsiteX4" fmla="*/ 0 w 43891200"/>
                <a:gd name="connsiteY4" fmla="*/ 0 h 510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91200" h="5108036">
                  <a:moveTo>
                    <a:pt x="0" y="0"/>
                  </a:moveTo>
                  <a:lnTo>
                    <a:pt x="43891200" y="0"/>
                  </a:lnTo>
                  <a:lnTo>
                    <a:pt x="43891200" y="4038600"/>
                  </a:lnTo>
                  <a:cubicBezTo>
                    <a:pt x="29851350" y="7391400"/>
                    <a:pt x="13258800" y="1562100"/>
                    <a:pt x="0" y="4038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8"/>
            <p:cNvSpPr/>
            <p:nvPr/>
          </p:nvSpPr>
          <p:spPr>
            <a:xfrm>
              <a:off x="-15240" y="-14583"/>
              <a:ext cx="43906439" cy="6253856"/>
            </a:xfrm>
            <a:custGeom>
              <a:avLst/>
              <a:gdLst>
                <a:gd name="connsiteX0" fmla="*/ 0 w 43906440"/>
                <a:gd name="connsiteY0" fmla="*/ 19544 h 8020124"/>
                <a:gd name="connsiteX1" fmla="*/ 43906440 w 43906440"/>
                <a:gd name="connsiteY1" fmla="*/ 0 h 8020124"/>
                <a:gd name="connsiteX2" fmla="*/ 43906440 w 43906440"/>
                <a:gd name="connsiteY2" fmla="*/ 6950688 h 8020124"/>
                <a:gd name="connsiteX3" fmla="*/ 15240 w 43906440"/>
                <a:gd name="connsiteY3" fmla="*/ 6950688 h 8020124"/>
                <a:gd name="connsiteX4" fmla="*/ 0 w 43906440"/>
                <a:gd name="connsiteY4" fmla="*/ 19544 h 802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06440" h="8020124">
                  <a:moveTo>
                    <a:pt x="0" y="19544"/>
                  </a:moveTo>
                  <a:lnTo>
                    <a:pt x="43906440" y="0"/>
                  </a:lnTo>
                  <a:lnTo>
                    <a:pt x="43906440" y="6950688"/>
                  </a:lnTo>
                  <a:cubicBezTo>
                    <a:pt x="29866590" y="10303488"/>
                    <a:pt x="13274040" y="4474188"/>
                    <a:pt x="15240" y="6950688"/>
                  </a:cubicBezTo>
                  <a:lnTo>
                    <a:pt x="0" y="195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 Placeholder 5">
            <a:extLst>
              <a:ext uri="{FF2B5EF4-FFF2-40B4-BE49-F238E27FC236}">
                <a16:creationId xmlns:a16="http://schemas.microsoft.com/office/drawing/2014/main" xmlns="" id="{96D93ECD-B6C6-4112-90D7-E231945E1F30}"/>
              </a:ext>
            </a:extLst>
          </p:cNvPr>
          <p:cNvSpPr txBox="1"/>
          <p:nvPr/>
        </p:nvSpPr>
        <p:spPr>
          <a:xfrm>
            <a:off x="2290914" y="587842"/>
            <a:ext cx="39309371" cy="314719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defPPr>
              <a:defRPr kern="1200" smtId="4294967295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029542">
              <a:spcBef>
                <a:spcPct val="20000"/>
              </a:spcBef>
              <a:defRPr/>
            </a:pPr>
            <a:r>
              <a:rPr lang="en-US" sz="8500" dirty="0">
                <a:solidFill>
                  <a:srgbClr val="2D3C50"/>
                </a:solidFill>
                <a:latin typeface="Bree Serif"/>
                <a:cs typeface="Calibri"/>
              </a:rPr>
              <a:t>Blood Cell Type Classification</a:t>
            </a:r>
          </a:p>
          <a:p>
            <a:pPr algn="ctr" defTabSz="4029542">
              <a:spcBef>
                <a:spcPct val="20000"/>
              </a:spcBef>
              <a:defRPr/>
            </a:pPr>
            <a:r>
              <a:rPr lang="en-US" sz="8500" dirty="0">
                <a:solidFill>
                  <a:srgbClr val="2D3C50"/>
                </a:solidFill>
                <a:latin typeface="Bree Serif"/>
                <a:cs typeface="Calibri"/>
              </a:rPr>
              <a:t>Using </a:t>
            </a:r>
            <a:r>
              <a:rPr lang="en-US" sz="8500" dirty="0" err="1">
                <a:solidFill>
                  <a:srgbClr val="2D3C50"/>
                </a:solidFill>
                <a:latin typeface="Bree Serif"/>
                <a:cs typeface="Calibri"/>
              </a:rPr>
              <a:t>DenseNet</a:t>
            </a:r>
            <a:r>
              <a:rPr lang="en-US" sz="8500" dirty="0">
                <a:solidFill>
                  <a:srgbClr val="2D3C50"/>
                </a:solidFill>
                <a:latin typeface="Bree Serif"/>
                <a:cs typeface="Calibri"/>
              </a:rPr>
              <a:t> and Genetic Algorithms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xmlns="" id="{3372A251-F0BA-4160-BA4B-E2D8E2D287AA}"/>
              </a:ext>
            </a:extLst>
          </p:cNvPr>
          <p:cNvSpPr txBox="1"/>
          <p:nvPr/>
        </p:nvSpPr>
        <p:spPr>
          <a:xfrm>
            <a:off x="2290914" y="3735034"/>
            <a:ext cx="39309371" cy="251145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defPPr>
              <a:defRPr kern="1200" smtId="4294967295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4800" dirty="0">
                <a:solidFill>
                  <a:srgbClr val="2D3C50"/>
                </a:solidFill>
                <a:latin typeface="Open Sans"/>
                <a:ea typeface="Open Sans"/>
                <a:cs typeface="Open Sans"/>
              </a:rPr>
              <a:t>Joseph Erickson, Nathan </a:t>
            </a:r>
            <a:r>
              <a:rPr lang="en-US" sz="4800" dirty="0" smtClean="0">
                <a:solidFill>
                  <a:srgbClr val="2D3C50"/>
                </a:solidFill>
                <a:latin typeface="Open Sans"/>
                <a:ea typeface="Open Sans"/>
                <a:cs typeface="Open Sans"/>
              </a:rPr>
              <a:t>Mathews, Anthony </a:t>
            </a:r>
            <a:r>
              <a:rPr lang="en-US" sz="4800" smtClean="0">
                <a:solidFill>
                  <a:srgbClr val="2D3C50"/>
                </a:solidFill>
                <a:latin typeface="Open Sans"/>
                <a:ea typeface="Open Sans"/>
                <a:cs typeface="Open Sans"/>
              </a:rPr>
              <a:t>Keaveney</a:t>
            </a:r>
            <a:endParaRPr lang="en-US" sz="4800" dirty="0">
              <a:solidFill>
                <a:srgbClr val="2D3C50"/>
              </a:solidFill>
              <a:latin typeface="Open Sans"/>
              <a:ea typeface="Open Sans"/>
              <a:cs typeface="Open Sans"/>
            </a:endParaRPr>
          </a:p>
          <a:p>
            <a:pPr algn="ctr">
              <a:defRPr/>
            </a:pPr>
            <a:r>
              <a:rPr lang="en-US" sz="4800" dirty="0">
                <a:solidFill>
                  <a:srgbClr val="2D3C50"/>
                </a:solidFill>
                <a:latin typeface="Open Sans"/>
                <a:ea typeface="Open Sans"/>
                <a:cs typeface="Open Sans"/>
              </a:rPr>
              <a:t>University of Rhode Island</a:t>
            </a:r>
          </a:p>
          <a:p>
            <a:pPr algn="ctr">
              <a:defRPr/>
            </a:pPr>
            <a:r>
              <a:rPr lang="en-US" sz="4800" dirty="0">
                <a:solidFill>
                  <a:srgbClr val="2D3C50"/>
                </a:solidFill>
                <a:latin typeface="Open Sans"/>
                <a:ea typeface="Open Sans"/>
                <a:cs typeface="Open Sans"/>
              </a:rPr>
              <a:t>DSP 461 – Fall 2019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89538" y="8718599"/>
            <a:ext cx="13055062" cy="5683201"/>
          </a:xfrm>
          <a:prstGeom prst="rect">
            <a:avLst/>
          </a:prstGeom>
          <a:solidFill>
            <a:srgbClr val="2D3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60663" y="8565086"/>
            <a:ext cx="13093674" cy="839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D3C50"/>
                </a:solidFill>
                <a:latin typeface="Bree Serif"/>
              </a:rPr>
              <a:t>Research Problem and Context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70212" y="9615691"/>
            <a:ext cx="12533245" cy="43955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,Sans-Serif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Medical science is a fast-growing field servicing an ever-growing population.</a:t>
            </a: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 algn="jus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,Sans-Serif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Reducing the time needed for lab sample processing can be crucial to administering effective treatment for patients.</a:t>
            </a: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 algn="jus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,Sans-Serif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Automation in the lab can help reduce these times and increase efficiency of patient care.</a:t>
            </a: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 algn="jus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,Sans-Serif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Our question: Can you train a neural network to distinguish between different types of blood cells?</a:t>
            </a: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30037" y="16334284"/>
            <a:ext cx="13000907" cy="49255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,Sans-Serif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We used the Blood Cell Images Kaggle dataset</a:t>
            </a:r>
            <a:r>
              <a:rPr lang="en-US" sz="3200" baseline="30000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[1]</a:t>
            </a:r>
            <a:r>
              <a:rPr lang="en-US" sz="3200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 as the foundation for our implementation.</a:t>
            </a:r>
            <a:endParaRPr lang="en-US" sz="3200" dirty="0">
              <a:solidFill>
                <a:schemeClr val="bg1"/>
              </a:solidFill>
              <a:ea typeface="Open Sans"/>
              <a:cs typeface="+mn-lt"/>
            </a:endParaRPr>
          </a:p>
          <a:p>
            <a:pPr marL="800100" lvl="1" indent="-342900" algn="jus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,Sans-Serif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320x240 color images with 4 evenly distributed classes (Eosinophil, Lymphocyte, Monocyte, and Neutrophil).</a:t>
            </a:r>
            <a:endParaRPr lang="en-US" sz="3200" dirty="0">
              <a:solidFill>
                <a:schemeClr val="bg1"/>
              </a:solidFill>
              <a:ea typeface="Open Sans"/>
              <a:cs typeface="+mn-lt"/>
            </a:endParaRPr>
          </a:p>
          <a:p>
            <a:pPr marL="800100" lvl="1" indent="-342900" algn="jus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,Sans-Serif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9957 training images and 2487 testing images.</a:t>
            </a:r>
            <a:endParaRPr lang="en-US" sz="3200" dirty="0">
              <a:solidFill>
                <a:schemeClr val="bg1"/>
              </a:solidFill>
              <a:ea typeface="Open Sans"/>
              <a:cs typeface="+mn-lt"/>
            </a:endParaRPr>
          </a:p>
          <a:p>
            <a:pPr marL="342900" indent="-342900" algn="jus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,Sans-Serif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Our model transformed the data by applying random rotations, scaling to a size of 40x30, and normalizing images.</a:t>
            </a:r>
            <a:endParaRPr lang="en-US" sz="3200" dirty="0">
              <a:solidFill>
                <a:schemeClr val="bg1"/>
              </a:solidFill>
              <a:ea typeface="Open Sans"/>
              <a:cs typeface="+mn-lt"/>
            </a:endParaRPr>
          </a:p>
          <a:p>
            <a:pPr marL="800100" lvl="1" indent="-342900" algn="jus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,Sans-Serif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99,570 training images, 9957 validation images, 2487 testing images.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95350" y="15343684"/>
            <a:ext cx="13093674" cy="839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D3C50"/>
                </a:solidFill>
                <a:latin typeface="Bree Serif"/>
              </a:rPr>
              <a:t>Data</a:t>
            </a:r>
            <a:endParaRPr lang="en-US" sz="3600" dirty="0">
              <a:solidFill>
                <a:srgbClr val="2D3C50"/>
              </a:solidFill>
              <a:latin typeface="Bree Serif" panose="02000503040000020004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11B3E59-AE53-4DED-A971-E053DEE116C7}"/>
              </a:ext>
            </a:extLst>
          </p:cNvPr>
          <p:cNvSpPr txBox="1"/>
          <p:nvPr/>
        </p:nvSpPr>
        <p:spPr>
          <a:xfrm>
            <a:off x="14916848" y="9595155"/>
            <a:ext cx="13485726" cy="3300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,Sans-Serif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Test out various approaches (regression, SVM) for initial results.</a:t>
            </a:r>
            <a:endParaRPr lang="en-US" sz="3200" dirty="0">
              <a:solidFill>
                <a:schemeClr val="bg1"/>
              </a:solidFill>
              <a:ea typeface="Open Sans"/>
              <a:cs typeface="+mn-lt"/>
            </a:endParaRPr>
          </a:p>
          <a:p>
            <a:pPr marL="342900" indent="-342900" algn="jus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,Sans-Serif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Use Google </a:t>
            </a:r>
            <a:r>
              <a:rPr lang="en-US" sz="3200" dirty="0" err="1">
                <a:solidFill>
                  <a:schemeClr val="bg1"/>
                </a:solidFill>
                <a:latin typeface="Arial"/>
                <a:ea typeface="Open Sans"/>
                <a:cs typeface="Arial"/>
              </a:rPr>
              <a:t>Colab</a:t>
            </a:r>
            <a:r>
              <a:rPr lang="en-US" sz="3200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 for quicker runtimes.</a:t>
            </a:r>
            <a:endParaRPr lang="en-US" sz="3200" dirty="0">
              <a:solidFill>
                <a:schemeClr val="bg1"/>
              </a:solidFill>
              <a:ea typeface="Open Sans"/>
              <a:cs typeface="+mn-lt"/>
            </a:endParaRPr>
          </a:p>
          <a:p>
            <a:pPr marL="342900" indent="-342900" algn="jus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,Sans-Serif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Experiment and fine-tune hyperparameters for a neural network approach (# layers, layer widths, batch sizes, # epochs, validation %).</a:t>
            </a:r>
            <a:endParaRPr lang="en-US" sz="3200" dirty="0">
              <a:solidFill>
                <a:schemeClr val="bg1"/>
              </a:solidFill>
              <a:ea typeface="Open Sans"/>
              <a:cs typeface="+mn-lt"/>
            </a:endParaRPr>
          </a:p>
          <a:p>
            <a:pPr marL="342900" indent="-342900" algn="jus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,Sans-Serif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Implement a genetic algorithm to find hyperparameters that maximize testing accuracy.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2352664-69B3-4116-8179-FBD03FBE287B}"/>
              </a:ext>
            </a:extLst>
          </p:cNvPr>
          <p:cNvSpPr/>
          <p:nvPr/>
        </p:nvSpPr>
        <p:spPr>
          <a:xfrm>
            <a:off x="14916848" y="8565086"/>
            <a:ext cx="13581952" cy="839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2D3C50"/>
                </a:solidFill>
                <a:latin typeface="Bree Serif" panose="02000503040000020004" pitchFamily="2" charset="0"/>
              </a:rPr>
              <a:t>Methodology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5ECDD11-8FA4-4EBC-9A33-A65B12940149}"/>
              </a:ext>
            </a:extLst>
          </p:cNvPr>
          <p:cNvSpPr txBox="1"/>
          <p:nvPr/>
        </p:nvSpPr>
        <p:spPr>
          <a:xfrm>
            <a:off x="29413200" y="9595155"/>
            <a:ext cx="13532327" cy="2758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,Sans-Serif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Best-performing model with this technique had 95% training accuracy, 48% testing accuracy.</a:t>
            </a:r>
            <a:endParaRPr lang="en-US" sz="3200" dirty="0">
              <a:solidFill>
                <a:schemeClr val="bg1"/>
              </a:solidFill>
              <a:ea typeface="Open Sans"/>
              <a:cs typeface="+mn-lt"/>
            </a:endParaRPr>
          </a:p>
          <a:p>
            <a:pPr marL="800100" lvl="1" indent="-342900" algn="jus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,Sans-Serif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For all methods tested: ~60% testing accuracy.</a:t>
            </a:r>
            <a:endParaRPr lang="en-US" sz="3200" dirty="0">
              <a:solidFill>
                <a:schemeClr val="bg1"/>
              </a:solidFill>
              <a:ea typeface="Open Sans"/>
              <a:cs typeface="+mn-lt"/>
            </a:endParaRPr>
          </a:p>
          <a:p>
            <a:pPr marL="342900" indent="-342900" algn="jus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,Sans-Serif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Low training / validation loss, high testing loss (overtraining).</a:t>
            </a:r>
            <a:endParaRPr lang="en-US" sz="3200" dirty="0">
              <a:solidFill>
                <a:schemeClr val="bg1"/>
              </a:solidFill>
              <a:ea typeface="Open Sans"/>
              <a:cs typeface="+mn-lt"/>
            </a:endParaRPr>
          </a:p>
          <a:p>
            <a:pPr marL="342900" indent="-342900" algn="jus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,Sans-Serif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Genetic algorithm proved to do little better than random weight values.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C59F2BED-4EC3-48A3-AA9E-8C76922558DA}"/>
              </a:ext>
            </a:extLst>
          </p:cNvPr>
          <p:cNvSpPr/>
          <p:nvPr/>
        </p:nvSpPr>
        <p:spPr>
          <a:xfrm>
            <a:off x="29413200" y="8565086"/>
            <a:ext cx="13546543" cy="839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2D3C50"/>
                </a:solidFill>
                <a:latin typeface="Bree Serif" panose="02000503040000020004" pitchFamily="2" charset="0"/>
              </a:rPr>
              <a:t>Results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D0C73EF-79B2-4B79-A795-62DA7C25D937}"/>
              </a:ext>
            </a:extLst>
          </p:cNvPr>
          <p:cNvSpPr txBox="1"/>
          <p:nvPr/>
        </p:nvSpPr>
        <p:spPr>
          <a:xfrm>
            <a:off x="29413201" y="20319717"/>
            <a:ext cx="13547966" cy="76456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,Sans-Serif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Shrinking images drastically increased computation speed but lowered testing accuracy ~10%.</a:t>
            </a:r>
            <a:endParaRPr lang="en-US" sz="3200" dirty="0">
              <a:solidFill>
                <a:schemeClr val="bg1"/>
              </a:solidFill>
              <a:ea typeface="Open Sans"/>
              <a:cs typeface="+mn-lt"/>
            </a:endParaRPr>
          </a:p>
          <a:p>
            <a:pPr marL="342900" indent="-342900" algn="jus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,Sans-Serif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Increasing the number of training / validation images improved training accuracy but not testing accuracy.</a:t>
            </a:r>
            <a:endParaRPr lang="en-US" sz="3200" dirty="0">
              <a:solidFill>
                <a:schemeClr val="bg1"/>
              </a:solidFill>
              <a:ea typeface="Open Sans"/>
              <a:cs typeface="+mn-lt"/>
            </a:endParaRPr>
          </a:p>
          <a:p>
            <a:pPr marL="342900" indent="-342900" algn="jus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,Sans-Serif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Genetic algorithm hyperparameters need to be more fine-tuned for this specific problem.</a:t>
            </a:r>
            <a:endParaRPr lang="en-US" sz="3200" dirty="0">
              <a:solidFill>
                <a:schemeClr val="bg1"/>
              </a:solidFill>
              <a:ea typeface="Open Sans"/>
              <a:cs typeface="+mn-lt"/>
            </a:endParaRPr>
          </a:p>
          <a:p>
            <a:pPr marL="800100" lvl="1" indent="-342900" algn="jus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,Sans-Serif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The algorithm also likely needs to run longer to be effective.</a:t>
            </a:r>
          </a:p>
          <a:p>
            <a:pPr marL="342900" indent="-342900" algn="jus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,Sans-Serif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Optimal </a:t>
            </a:r>
            <a:r>
              <a:rPr lang="en-US" sz="3200" dirty="0" err="1">
                <a:solidFill>
                  <a:schemeClr val="bg1"/>
                </a:solidFill>
                <a:latin typeface="Arial"/>
                <a:ea typeface="Open Sans"/>
                <a:cs typeface="Arial"/>
              </a:rPr>
              <a:t>DenseNet</a:t>
            </a:r>
            <a:r>
              <a:rPr lang="en-US" sz="3200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 hyperparameters were not found for this problem, though reaching 90% testing accuracy is possible.</a:t>
            </a:r>
            <a:r>
              <a:rPr lang="en-US" sz="3200" baseline="30000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[5</a:t>
            </a:r>
            <a:r>
              <a:rPr lang="en-US" sz="3200" baseline="30000" dirty="0" smtClean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]</a:t>
            </a:r>
          </a:p>
          <a:p>
            <a:pPr marL="342900" indent="-342900" algn="jus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,Sans-Serif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Arial"/>
                <a:ea typeface="Open Sans"/>
              </a:rPr>
              <a:t>Considerations for Future Research:</a:t>
            </a:r>
            <a:endParaRPr lang="en-US" sz="3200" dirty="0" smtClean="0">
              <a:solidFill>
                <a:schemeClr val="bg1"/>
              </a:solidFill>
              <a:ea typeface="Open Sans"/>
              <a:cs typeface="+mn-lt"/>
            </a:endParaRPr>
          </a:p>
          <a:p>
            <a:pPr marL="800100" lvl="1" indent="-342900" algn="jus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,Sans-Serif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Arial"/>
                <a:ea typeface="Open Sans"/>
              </a:rPr>
              <a:t>Multi-class classification</a:t>
            </a:r>
            <a:endParaRPr lang="en-US" sz="3200" dirty="0" smtClean="0">
              <a:solidFill>
                <a:schemeClr val="bg1"/>
              </a:solidFill>
              <a:ea typeface="Open Sans"/>
              <a:cs typeface="+mn-lt"/>
            </a:endParaRPr>
          </a:p>
          <a:p>
            <a:pPr marL="800100" lvl="1" indent="-342900" algn="jus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,Sans-Serif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Arial"/>
                <a:ea typeface="Open Sans"/>
              </a:rPr>
              <a:t>Image detection</a:t>
            </a:r>
            <a:r>
              <a:rPr lang="en-US" sz="3200" baseline="30000" dirty="0" smtClean="0">
                <a:solidFill>
                  <a:schemeClr val="bg1"/>
                </a:solidFill>
                <a:latin typeface="Arial"/>
                <a:ea typeface="Open Sans"/>
              </a:rPr>
              <a:t>[1</a:t>
            </a:r>
            <a:r>
              <a:rPr lang="en-US" sz="3200" baseline="30000" dirty="0" smtClean="0">
                <a:solidFill>
                  <a:schemeClr val="bg1"/>
                </a:solidFill>
                <a:latin typeface="Arial"/>
                <a:ea typeface="Open Sans"/>
              </a:rPr>
              <a:t>]</a:t>
            </a:r>
            <a:endParaRPr lang="en-US" sz="3200" dirty="0" smtClean="0">
              <a:solidFill>
                <a:schemeClr val="bg1"/>
              </a:solidFill>
              <a:ea typeface="Open Sans"/>
              <a:cs typeface="+mn-lt"/>
            </a:endParaRPr>
          </a:p>
          <a:p>
            <a:pPr marL="800100" lvl="1" indent="-342900" algn="jus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,Sans-Serif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Arial"/>
                <a:ea typeface="Open Sans"/>
              </a:rPr>
              <a:t>SVM </a:t>
            </a:r>
            <a:r>
              <a:rPr lang="en-US" sz="3200" dirty="0" smtClean="0">
                <a:solidFill>
                  <a:schemeClr val="bg1"/>
                </a:solidFill>
                <a:latin typeface="Arial"/>
                <a:ea typeface="Open Sans"/>
              </a:rPr>
              <a:t>implementation</a:t>
            </a:r>
            <a:endParaRPr lang="en-US" sz="3200" dirty="0" smtClean="0">
              <a:solidFill>
                <a:schemeClr val="bg1"/>
              </a:solidFill>
              <a:ea typeface="Open Sans"/>
              <a:cs typeface="+mn-lt"/>
            </a:endParaRPr>
          </a:p>
          <a:p>
            <a:pPr marL="800100" lvl="1" indent="-342900" algn="jus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,Sans-Serif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Arial"/>
                <a:ea typeface="Open Sans"/>
              </a:rPr>
              <a:t>Variations on hidden layers</a:t>
            </a:r>
            <a:endParaRPr lang="en-US" sz="3200" dirty="0" smtClean="0">
              <a:solidFill>
                <a:schemeClr val="bg1"/>
              </a:solidFill>
              <a:ea typeface="Open Sans"/>
              <a:cs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9EC2338B-4C2C-41CF-9F5C-6287CBAF3E7A}"/>
              </a:ext>
            </a:extLst>
          </p:cNvPr>
          <p:cNvSpPr/>
          <p:nvPr/>
        </p:nvSpPr>
        <p:spPr>
          <a:xfrm>
            <a:off x="29413200" y="19289648"/>
            <a:ext cx="13582650" cy="839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D3C50"/>
                </a:solidFill>
                <a:latin typeface="Bree Serif"/>
              </a:rPr>
              <a:t>Discussion</a:t>
            </a:r>
            <a:endParaRPr lang="en-US" sz="3600" dirty="0">
              <a:solidFill>
                <a:srgbClr val="2D3C50"/>
              </a:solidFill>
              <a:latin typeface="Bree Serif" panose="02000503040000020004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E7FC927-124E-4EB7-9F44-39B075F9F524}"/>
              </a:ext>
            </a:extLst>
          </p:cNvPr>
          <p:cNvSpPr txBox="1"/>
          <p:nvPr/>
        </p:nvSpPr>
        <p:spPr>
          <a:xfrm>
            <a:off x="29413200" y="29878853"/>
            <a:ext cx="13532327" cy="22775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 algn="just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https://www.kaggle.com/paultimothymooney/blood-cells/kernels</a:t>
            </a:r>
            <a:endParaRPr lang="en-US" sz="2000" dirty="0">
              <a:solidFill>
                <a:schemeClr val="bg1"/>
              </a:solidFill>
              <a:ea typeface="Open Sans"/>
              <a:cs typeface="+mn-lt"/>
            </a:endParaRPr>
          </a:p>
          <a:p>
            <a:pPr marL="457200" indent="-457200" algn="just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https://pytorch.org/hub/pytorch_vision_densenet/</a:t>
            </a:r>
            <a:endParaRPr lang="en-US" sz="2000" dirty="0">
              <a:solidFill>
                <a:schemeClr val="bg1"/>
              </a:solidFill>
              <a:ea typeface="Open Sans"/>
              <a:cs typeface="+mn-lt"/>
            </a:endParaRPr>
          </a:p>
          <a:p>
            <a:pPr marL="457200" indent="-457200" algn="just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https://medium.com/udacity-pytorch-challengers/a-brief-overview-of-loss-functions-in-pytorch-c0ddb78068f7</a:t>
            </a:r>
            <a:endParaRPr lang="en-US" sz="2000" dirty="0">
              <a:solidFill>
                <a:schemeClr val="bg1"/>
              </a:solidFill>
              <a:ea typeface="Open Sans"/>
              <a:cs typeface="+mn-lt"/>
            </a:endParaRPr>
          </a:p>
          <a:p>
            <a:pPr marL="457200" indent="-457200" algn="just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https://towardsdatascience.com/genetic-algorithm-implementation-in-python-5ab67bb124a6</a:t>
            </a:r>
            <a:endParaRPr lang="en-US" sz="2000" dirty="0">
              <a:solidFill>
                <a:schemeClr val="bg1"/>
              </a:solidFill>
              <a:ea typeface="Open Sans"/>
              <a:cs typeface="+mn-lt"/>
            </a:endParaRPr>
          </a:p>
          <a:p>
            <a:pPr marL="457200" indent="-457200" algn="just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https://www.kaggle.com/drobchak1988/blood-cell-images-acc-92-val-acc-90</a:t>
            </a:r>
            <a:endParaRPr lang="en-US" sz="2000" dirty="0">
              <a:solidFill>
                <a:schemeClr val="bg1"/>
              </a:solidFill>
              <a:ea typeface="Open Sans"/>
              <a:cs typeface="+mn-lt"/>
            </a:endParaRPr>
          </a:p>
          <a:p>
            <a:pPr marL="457200" indent="-457200" algn="jus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https://pytorch.org/docs/stable.html</a:t>
            </a:r>
            <a:endParaRPr lang="en-US" sz="2000" dirty="0">
              <a:solidFill>
                <a:schemeClr val="bg1"/>
              </a:solidFill>
              <a:ea typeface="Open Sans"/>
              <a:cs typeface="+mn-lt"/>
            </a:endParaRPr>
          </a:p>
          <a:p>
            <a:pPr lvl="0"/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BBB0E07D-E054-42DE-A138-31D324E10705}"/>
              </a:ext>
            </a:extLst>
          </p:cNvPr>
          <p:cNvSpPr/>
          <p:nvPr/>
        </p:nvSpPr>
        <p:spPr>
          <a:xfrm>
            <a:off x="29413200" y="28878687"/>
            <a:ext cx="13617339" cy="839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D3C50"/>
                </a:solidFill>
                <a:latin typeface="Bree Serif"/>
              </a:rPr>
              <a:t>References</a:t>
            </a:r>
            <a:endParaRPr lang="en-US" dirty="0"/>
          </a:p>
        </p:txBody>
      </p:sp>
      <p:pic>
        <p:nvPicPr>
          <p:cNvPr id="3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4646BAFF-6ADE-4730-A8EB-87370E407DF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3469" y="25450800"/>
            <a:ext cx="9073731" cy="591455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BF832D1C-BD02-4DEF-B7DB-41026837702F}"/>
              </a:ext>
            </a:extLst>
          </p:cNvPr>
          <p:cNvSpPr/>
          <p:nvPr/>
        </p:nvSpPr>
        <p:spPr>
          <a:xfrm>
            <a:off x="14848602" y="14147245"/>
            <a:ext cx="13581952" cy="18206358"/>
          </a:xfrm>
          <a:prstGeom prst="rect">
            <a:avLst/>
          </a:prstGeom>
          <a:solidFill>
            <a:srgbClr val="2D3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93DA8D0-D151-40DD-AFB0-EAD49B25BD72}"/>
              </a:ext>
            </a:extLst>
          </p:cNvPr>
          <p:cNvSpPr txBox="1"/>
          <p:nvPr/>
        </p:nvSpPr>
        <p:spPr>
          <a:xfrm>
            <a:off x="14859096" y="15021747"/>
            <a:ext cx="13485726" cy="605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,Sans-Serif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DenseNet161</a:t>
            </a:r>
            <a:r>
              <a:rPr lang="en-US" sz="3200" baseline="30000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[2]</a:t>
            </a:r>
            <a:r>
              <a:rPr lang="en-US" sz="3200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 neural network with 5 linear hidden layers.</a:t>
            </a: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pPr marL="800100" lvl="1" indent="-342900" algn="jus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,Sans-Serif"/>
              <a:buChar char="•"/>
            </a:pPr>
            <a:r>
              <a:rPr lang="en-US" sz="3200" dirty="0" err="1">
                <a:solidFill>
                  <a:schemeClr val="bg1"/>
                </a:solidFill>
                <a:latin typeface="Arial"/>
                <a:ea typeface="Open Sans"/>
                <a:cs typeface="Arial"/>
              </a:rPr>
              <a:t>NLLLoss</a:t>
            </a:r>
            <a:r>
              <a:rPr lang="en-US" sz="3200" baseline="30000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[3]</a:t>
            </a:r>
            <a:r>
              <a:rPr lang="en-US" sz="3200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 with Adam optimizer.</a:t>
            </a: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pPr marL="800100" lvl="1" indent="-342900" algn="jus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,Sans-Serif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50 epochs, batch size 800, ~9% validation set</a:t>
            </a:r>
            <a:r>
              <a:rPr lang="en-US" sz="3200" dirty="0" smtClean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.</a:t>
            </a:r>
          </a:p>
          <a:p>
            <a:pPr marL="800100" lvl="1" indent="-342900" algn="jus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,Sans-Serif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Linear layers used in conjunction with </a:t>
            </a:r>
            <a:r>
              <a:rPr lang="en-US" sz="3200" dirty="0" err="1" smtClean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LogSoftMax</a:t>
            </a:r>
            <a:r>
              <a:rPr lang="en-US" sz="3200" dirty="0" smtClean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.</a:t>
            </a: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 algn="jus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,Sans-Serif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Genetic Algorithm</a:t>
            </a:r>
            <a:r>
              <a:rPr lang="en-US" sz="3200" baseline="30000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[4]</a:t>
            </a: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pPr marL="800100" lvl="1" indent="-342900" algn="jus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,Sans-Serif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Generations of 10, each member a set of 5 layer widths.</a:t>
            </a: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pPr marL="800100" lvl="1" indent="-342900" algn="jus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,Sans-Serif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The 3 top-performing members were carried over and used to populate the next generation.</a:t>
            </a: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pPr marL="800100" lvl="1" indent="-342900" algn="jus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,Sans-Serif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1 member of each generation generated randomly.</a:t>
            </a: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pPr marL="800100" lvl="1" indent="-342900" algn="jus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,Sans-Serif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Idea: Keep breeding the top-performing members until we reach optimal results.</a:t>
            </a: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353AB6A8-4FAA-4C22-A5F0-C18D4B5681CC}"/>
              </a:ext>
            </a:extLst>
          </p:cNvPr>
          <p:cNvSpPr/>
          <p:nvPr/>
        </p:nvSpPr>
        <p:spPr>
          <a:xfrm>
            <a:off x="14859096" y="14022611"/>
            <a:ext cx="13581952" cy="839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2D3C50"/>
                </a:solidFill>
                <a:latin typeface="Bree Serif"/>
              </a:rPr>
              <a:t>Model</a:t>
            </a:r>
            <a:endParaRPr lang="en-US" sz="3600">
              <a:solidFill>
                <a:srgbClr val="2D3C50"/>
              </a:solidFill>
              <a:latin typeface="Bree Serif" panose="02000503040000020004" pitchFamily="2" charset="0"/>
            </a:endParaRPr>
          </a:p>
        </p:txBody>
      </p:sp>
      <p:pic>
        <p:nvPicPr>
          <p:cNvPr id="8" name="Picture 11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xmlns="" id="{0F2D1391-4C1F-4515-8DB4-06100FC3FF0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544800" y="26326481"/>
            <a:ext cx="5490063" cy="4153519"/>
          </a:xfrm>
          <a:prstGeom prst="rect">
            <a:avLst/>
          </a:prstGeom>
        </p:spPr>
      </p:pic>
      <p:pic>
        <p:nvPicPr>
          <p:cNvPr id="6" name="Picture 6" descr="A close up of text on a white surface&#10;&#10;Description generated with high confidence">
            <a:extLst>
              <a:ext uri="{FF2B5EF4-FFF2-40B4-BE49-F238E27FC236}">
                <a16:creationId xmlns:a16="http://schemas.microsoft.com/office/drawing/2014/main" xmlns="" id="{4754C9A7-1437-4E47-BCB3-F1C7E3855D1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734468" y="25242082"/>
            <a:ext cx="6078532" cy="64011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B6E541CB-187A-4491-9E9E-9B4E94CF57B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308800" y="12717336"/>
            <a:ext cx="7620000" cy="53420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7" name="Picture 36" descr="eosinophil.jpe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6800" y="21869400"/>
            <a:ext cx="2844800" cy="21336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838200" y="24155400"/>
            <a:ext cx="13000907" cy="634020"/>
          </a:xfrm>
          <a:prstGeom prst="rect">
            <a:avLst/>
          </a:prstGeom>
          <a:noFill/>
        </p:spPr>
        <p:txBody>
          <a:bodyPr wrap="square" numCol="4" rtlCol="0" anchor="t">
            <a:spAutoFit/>
          </a:bodyPr>
          <a:lstStyle/>
          <a:p>
            <a:pPr marL="342900" indent="-342900" 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 err="1" smtClean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Eosinophil</a:t>
            </a:r>
            <a:endParaRPr lang="en-US" sz="3200" dirty="0" smtClean="0">
              <a:solidFill>
                <a:schemeClr val="bg1"/>
              </a:solidFill>
              <a:latin typeface="Arial"/>
              <a:ea typeface="Open Sans"/>
              <a:cs typeface="Arial"/>
            </a:endParaRPr>
          </a:p>
          <a:p>
            <a:pPr marL="342900" indent="-342900" 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Lymphocyte</a:t>
            </a:r>
          </a:p>
          <a:p>
            <a:pPr marL="342900" indent="-342900" 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 err="1" smtClean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Monocyte</a:t>
            </a:r>
            <a:endParaRPr lang="en-US" sz="3200" dirty="0" smtClean="0">
              <a:solidFill>
                <a:schemeClr val="bg1"/>
              </a:solidFill>
              <a:latin typeface="Arial"/>
              <a:ea typeface="Open Sans"/>
              <a:cs typeface="Arial"/>
            </a:endParaRPr>
          </a:p>
          <a:p>
            <a:pPr marL="342900" indent="-342900" 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 err="1" smtClean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Neutrophil</a:t>
            </a:r>
            <a:endParaRPr lang="en-US" sz="3200" dirty="0">
              <a:solidFill>
                <a:schemeClr val="bg1"/>
              </a:solidFill>
              <a:latin typeface="Arial"/>
              <a:ea typeface="Open Sans"/>
              <a:cs typeface="Arial"/>
            </a:endParaRPr>
          </a:p>
        </p:txBody>
      </p:sp>
      <p:pic>
        <p:nvPicPr>
          <p:cNvPr id="44" name="Picture 43" descr="eosinophil.jpe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67200" y="21869400"/>
            <a:ext cx="2844800" cy="2133600"/>
          </a:xfrm>
          <a:prstGeom prst="rect">
            <a:avLst/>
          </a:prstGeom>
        </p:spPr>
      </p:pic>
      <p:pic>
        <p:nvPicPr>
          <p:cNvPr id="45" name="Picture 44" descr="eosinophil.jpe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43800" y="21869400"/>
            <a:ext cx="2844800" cy="2133600"/>
          </a:xfrm>
          <a:prstGeom prst="rect">
            <a:avLst/>
          </a:prstGeom>
        </p:spPr>
      </p:pic>
      <p:pic>
        <p:nvPicPr>
          <p:cNvPr id="46" name="Picture 45" descr="eosinophil.jpe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744200" y="21945600"/>
            <a:ext cx="2844800" cy="2133600"/>
          </a:xfrm>
          <a:prstGeom prst="rect">
            <a:avLst/>
          </a:prstGeom>
        </p:spPr>
      </p:pic>
      <p:pic>
        <p:nvPicPr>
          <p:cNvPr id="1026" name="Picture 2" descr="F:\Screen Shot 2019-12-09 at 2.23.24 PM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6687800" y="23085186"/>
            <a:ext cx="9372600" cy="1679814"/>
          </a:xfrm>
          <a:prstGeom prst="rect">
            <a:avLst/>
          </a:prstGeom>
          <a:noFill/>
        </p:spPr>
      </p:pic>
      <p:pic>
        <p:nvPicPr>
          <p:cNvPr id="1027" name="Picture 3" descr="F:\NLL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624175" y="21678900"/>
            <a:ext cx="11414126" cy="952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4918079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comprehensivecrimson|09-20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483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Bree Serif</vt:lpstr>
      <vt:lpstr>Open Sans</vt:lpstr>
      <vt:lpstr>Arial,Sans-Serif</vt:lpstr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jessie</dc:creator>
  <cp:lastModifiedBy>Joseph Erickson</cp:lastModifiedBy>
  <cp:revision>206</cp:revision>
  <dcterms:created xsi:type="dcterms:W3CDTF">2015-06-02T17:01:52Z</dcterms:created>
  <dcterms:modified xsi:type="dcterms:W3CDTF">2019-12-09T19:28:37Z</dcterms:modified>
</cp:coreProperties>
</file>