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embeddedFontLst>
    <p:embeddedFont>
      <p:font typeface="Jua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9AA0A6"/>
          </p15:clr>
        </p15:guide>
        <p15:guide id="2" orient="horz" pos="21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92D865-DE91-402C-B6EF-06CFA34E0B75}">
  <a:tblStyle styleId="{0492D865-DE91-402C-B6EF-06CFA34E0B75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Jua-regular.fnt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5bea39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7a5bea39c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a5bea39c1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7a5bea39c1_8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bb24ca5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6bbb24ca5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5bea39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a5bea39c1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5bea39c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a5bea39c1_1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TgN0_GeOi2o" TargetMode="External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fg-J0MMd5DM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테이블, 음식, 플레이트, 컵이(가) 표시된 사진&#10;&#10;매우 높은 신뢰도로 생성된 설명"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 flipH="1">
            <a:off x="0" y="998175"/>
            <a:ext cx="6017172" cy="5859825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5"/>
          <p:cNvCxnSpPr/>
          <p:nvPr/>
        </p:nvCxnSpPr>
        <p:spPr>
          <a:xfrm>
            <a:off x="2287051" y="3337139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9" name="Google Shape;99;p15"/>
          <p:cNvSpPr txBox="1"/>
          <p:nvPr/>
        </p:nvSpPr>
        <p:spPr>
          <a:xfrm>
            <a:off x="832073" y="5717925"/>
            <a:ext cx="4210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2019.07.01~2019.11.29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  <a:p>
            <a:pPr indent="-254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남동해 송원석 신광식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93447" y="2838544"/>
            <a:ext cx="38607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ko-KR" sz="3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건강, 음식과 통</a:t>
            </a:r>
            <a:r>
              <a:rPr lang="ko-KR"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하다</a:t>
            </a:r>
            <a:endParaRPr sz="3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31425" y="3229250"/>
            <a:ext cx="5264700" cy="25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i="0" lang="ko-KR" sz="4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안전 </a:t>
            </a:r>
            <a:r>
              <a:rPr lang="ko-KR" sz="4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먹</a:t>
            </a:r>
            <a:r>
              <a:rPr i="0" lang="ko-KR" sz="4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거리 프로젝트</a:t>
            </a:r>
            <a:endParaRPr i="0" sz="48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ko-KR" sz="4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(新)원해 푸드</a:t>
            </a:r>
            <a:endParaRPr sz="4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3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-4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추가 기능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descr="추가기능" id="199" name="Google Shape;199;p24" title="추가기능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513" y="748121"/>
            <a:ext cx="7148975" cy="53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4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기대 효과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206" name="Google Shape;206;p25"/>
          <p:cNvGrpSpPr/>
          <p:nvPr/>
        </p:nvGrpSpPr>
        <p:grpSpPr>
          <a:xfrm>
            <a:off x="2917750" y="999957"/>
            <a:ext cx="6356480" cy="5256323"/>
            <a:chOff x="4743677" y="2181728"/>
            <a:chExt cx="2829000" cy="2423385"/>
          </a:xfrm>
        </p:grpSpPr>
        <p:pic>
          <p:nvPicPr>
            <p:cNvPr id="207" name="Google Shape;20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45554" y="2181728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5"/>
            <p:cNvSpPr txBox="1"/>
            <p:nvPr/>
          </p:nvSpPr>
          <p:spPr>
            <a:xfrm>
              <a:off x="4743677" y="3704214"/>
              <a:ext cx="2829000" cy="9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latin typeface="Jua"/>
                  <a:ea typeface="Jua"/>
                  <a:cs typeface="Jua"/>
                  <a:sym typeface="Jua"/>
                </a:rPr>
                <a:t>올바른 알러지 식품 관리</a:t>
              </a:r>
              <a:endParaRPr sz="36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latin typeface="Jua"/>
                  <a:ea typeface="Jua"/>
                  <a:cs typeface="Jua"/>
                  <a:sym typeface="Jua"/>
                </a:rPr>
                <a:t>식품 알레르기 사건 사고 예방</a:t>
              </a:r>
              <a:endParaRPr sz="36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latin typeface="Jua"/>
                  <a:ea typeface="Jua"/>
                  <a:cs typeface="Jua"/>
                  <a:sym typeface="Jua"/>
                </a:rPr>
                <a:t>식단 다이어리를 통한 건강 관리</a:t>
              </a:r>
              <a:endParaRPr sz="3600">
                <a:latin typeface="Jua"/>
                <a:ea typeface="Jua"/>
                <a:cs typeface="Jua"/>
                <a:sym typeface="Ju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5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개발 후기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15" name="Google Shape;215;p26"/>
          <p:cNvGraphicFramePr/>
          <p:nvPr/>
        </p:nvGraphicFramePr>
        <p:xfrm>
          <a:off x="1755753" y="16403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{0492D865-DE91-402C-B6EF-06CFA34E0B75}</a:tableStyleId>
              </a:tblPr>
              <a:tblGrid>
                <a:gridCol w="3747800"/>
                <a:gridCol w="5189250"/>
              </a:tblGrid>
              <a:tr h="75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이름</a:t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후기 및 소감</a:t>
                      </a:r>
                      <a:endParaRPr sz="24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99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남동해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SSAFY를 통해 프로젝트 경험을 쌓을 수 있어서 좋았고, 중간에 팀원 변동이 있었지만 협업을 통해 만족스러운 결과를 만들어 낸 것 같습니다.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송원석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기초부터 시작해서 배운 기술들을 계속 적용해가면서 구현해 볼 수 있는 값진 경험이었습니다. 또한 깃랩을 통해 협업 프로세스를 이해할 수 있어 좋았습니다.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신광식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프론트 엔드부터 백 엔드까지 구현해본 보람찬 경험이었고, 협업의 중요성을 다시 한번 느끼게 되었습니다.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6. 팀원 사진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825" y="367087"/>
            <a:ext cx="5000342" cy="61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561976" y="276227"/>
            <a:ext cx="11067900" cy="180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192273" y="2951947"/>
            <a:ext cx="3807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감   사   합   니   다</a:t>
            </a:r>
            <a:endParaRPr b="1" i="0" sz="32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Q n A</a:t>
            </a:r>
            <a:endParaRPr b="1" i="0" sz="32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ko-KR" sz="6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목차</a:t>
            </a:r>
            <a:endParaRPr sz="6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739050" y="2644525"/>
            <a:ext cx="3642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1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 기획 배경 및 목표 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  <a:p>
            <a:pPr indent="-1206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39050" y="3274545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2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추진 계획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39050" y="3899502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3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개발 결과</a:t>
            </a:r>
            <a:endParaRPr b="1" i="0" sz="2400" u="none" cap="none" strike="noStrike">
              <a:latin typeface="Jua"/>
              <a:ea typeface="Jua"/>
              <a:cs typeface="Jua"/>
              <a:sym typeface="Jua"/>
            </a:endParaRPr>
          </a:p>
          <a:p>
            <a:pPr indent="-1206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39050" y="4532225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4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기대 효과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  <a:p>
            <a:pPr indent="-1206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39050" y="5164942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5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개발 후기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913" y="711525"/>
            <a:ext cx="8642175" cy="5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1.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기획 배경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매우 높은 신뢰도로 생성된 설명"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175" y="288287"/>
            <a:ext cx="7997628" cy="628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5015975" y="839275"/>
            <a:ext cx="6734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!! </a:t>
            </a:r>
            <a:r>
              <a:rPr lang="ko-KR" sz="36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신고건만 매년 평균 300회 이상 !!</a:t>
            </a:r>
            <a:endParaRPr sz="3600">
              <a:solidFill>
                <a:srgbClr val="FF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1.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기획 배경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2. 추진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 계획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1289773" y="172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{0492D865-DE91-402C-B6EF-06CFA34E0B75}</a:tableStyleId>
              </a:tblPr>
              <a:tblGrid>
                <a:gridCol w="1278675"/>
                <a:gridCol w="1361725"/>
                <a:gridCol w="1290925"/>
                <a:gridCol w="1290925"/>
                <a:gridCol w="1463400"/>
                <a:gridCol w="2302475"/>
                <a:gridCol w="624325"/>
              </a:tblGrid>
              <a:tr h="5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7월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8월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9월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10월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11월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6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내용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Java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Html, Css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Javascript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Ajax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Servlet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Spring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Node.js &amp; Vue &amp; Boot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6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800" u="none" cap="none" strike="noStrik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구현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개발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96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800" u="none" cap="none" strike="noStrik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완료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완료보고서 </a:t>
                      </a: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&amp; </a:t>
                      </a: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평가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연이(가) 표시된 사진&#10;&#10;매우 높은 신뢰도로 생성된 설명"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402" y="3790301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담장이(가) 표시된 사진&#10;&#10;매우 높은 신뢰도로 생성된 설명" id="143" name="Google Shape;14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9356" y="3893292"/>
            <a:ext cx="2551792" cy="253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매우 높은 신뢰도로 생성된 설명" id="144" name="Google Shape;14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475" y="722626"/>
            <a:ext cx="3235601" cy="169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, 셔츠이(가) 표시된 사진&#10;&#10;매우 높은 신뢰도로 생성된 설명" id="145" name="Google Shape;145;p20"/>
          <p:cNvPicPr preferRelativeResize="0"/>
          <p:nvPr/>
        </p:nvPicPr>
        <p:blipFill rotWithShape="1">
          <a:blip r:embed="rId6">
            <a:alphaModFix/>
          </a:blip>
          <a:srcRect b="16963" l="14248" r="12037" t="8309"/>
          <a:stretch/>
        </p:blipFill>
        <p:spPr>
          <a:xfrm>
            <a:off x="8078350" y="722613"/>
            <a:ext cx="3343276" cy="1460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표지판, 방, 그리기이(가) 표시된 사진&#10;&#10;매우 높은 신뢰도로 생성된 설명" id="146" name="Google Shape;14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60028" y="1509943"/>
            <a:ext cx="4271950" cy="383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3-1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개발 환경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3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-2.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서비스 개요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55" name="Google Shape;155;p21"/>
          <p:cNvGrpSpPr/>
          <p:nvPr/>
        </p:nvGrpSpPr>
        <p:grpSpPr>
          <a:xfrm>
            <a:off x="5283301" y="2387701"/>
            <a:ext cx="1625397" cy="1631692"/>
            <a:chOff x="5283301" y="2616301"/>
            <a:chExt cx="1625397" cy="1631692"/>
          </a:xfrm>
        </p:grpSpPr>
        <p:pic>
          <p:nvPicPr>
            <p:cNvPr id="156" name="Google Shape;15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83301" y="2616301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/>
            <p:cNvSpPr txBox="1"/>
            <p:nvPr/>
          </p:nvSpPr>
          <p:spPr>
            <a:xfrm>
              <a:off x="5597201" y="3847793"/>
              <a:ext cx="97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rPr>
                <a:t>서버</a:t>
              </a:r>
              <a:endParaRPr sz="3000"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158" name="Google Shape;158;p21"/>
          <p:cNvGrpSpPr/>
          <p:nvPr/>
        </p:nvGrpSpPr>
        <p:grpSpPr>
          <a:xfrm>
            <a:off x="9668590" y="2393906"/>
            <a:ext cx="1625397" cy="1625397"/>
            <a:chOff x="898011" y="2616301"/>
            <a:chExt cx="1625397" cy="1625397"/>
          </a:xfrm>
        </p:grpSpPr>
        <p:pic>
          <p:nvPicPr>
            <p:cNvPr id="159" name="Google Shape;15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011" y="2616301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1"/>
            <p:cNvSpPr txBox="1"/>
            <p:nvPr/>
          </p:nvSpPr>
          <p:spPr>
            <a:xfrm>
              <a:off x="927671" y="3834210"/>
              <a:ext cx="152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rPr>
                <a:t>사용자</a:t>
              </a:r>
              <a:endParaRPr sz="3000"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161" name="Google Shape;161;p21"/>
          <p:cNvGrpSpPr/>
          <p:nvPr/>
        </p:nvGrpSpPr>
        <p:grpSpPr>
          <a:xfrm>
            <a:off x="898011" y="2387701"/>
            <a:ext cx="1625397" cy="1654518"/>
            <a:chOff x="9668591" y="2616301"/>
            <a:chExt cx="1625397" cy="1654518"/>
          </a:xfrm>
        </p:grpSpPr>
        <p:pic>
          <p:nvPicPr>
            <p:cNvPr id="162" name="Google Shape;16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668591" y="2616301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1"/>
            <p:cNvSpPr txBox="1"/>
            <p:nvPr/>
          </p:nvSpPr>
          <p:spPr>
            <a:xfrm>
              <a:off x="9753137" y="3870619"/>
              <a:ext cx="14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rPr>
                <a:t>관리자</a:t>
              </a:r>
              <a:endParaRPr sz="3000">
                <a:latin typeface="Jua"/>
                <a:ea typeface="Jua"/>
                <a:cs typeface="Jua"/>
                <a:sym typeface="Jua"/>
              </a:endParaRPr>
            </a:p>
          </p:txBody>
        </p:sp>
      </p:grpSp>
      <p:sp>
        <p:nvSpPr>
          <p:cNvPr id="164" name="Google Shape;164;p21"/>
          <p:cNvSpPr txBox="1"/>
          <p:nvPr/>
        </p:nvSpPr>
        <p:spPr>
          <a:xfrm>
            <a:off x="2921000" y="3756125"/>
            <a:ext cx="19647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관리자 페이지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021100" y="2574400"/>
            <a:ext cx="1829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공지사항 등록</a:t>
            </a:r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280100" y="2037124"/>
            <a:ext cx="1246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로그인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7378975" y="3661224"/>
            <a:ext cx="1733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식품</a:t>
            </a:r>
            <a:r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검색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7378967" y="2223436"/>
            <a:ext cx="17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로그인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2493750" y="2938003"/>
            <a:ext cx="2819100" cy="96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2060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835973" y="2938003"/>
            <a:ext cx="2819100" cy="96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2060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반응형 웹</a:t>
            </a:r>
            <a:endParaRPr sz="24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7004618" y="2666808"/>
            <a:ext cx="261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알레르기 등록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7103475" y="4105165"/>
            <a:ext cx="241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식단 다이어리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2930050" y="4251400"/>
            <a:ext cx="2011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등록 식품 관리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382003" y="1732800"/>
            <a:ext cx="17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회원가입</a:t>
            </a:r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7038775" y="4512375"/>
            <a:ext cx="241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섭취 정보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038775" y="4969575"/>
            <a:ext cx="241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지도 검색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06200" y="133450"/>
            <a:ext cx="3879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3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-3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기본 기능 </a:t>
            </a:r>
            <a:endParaRPr i="0" sz="2400" u="none" cap="none" strike="noStrike">
              <a:solidFill>
                <a:srgbClr val="CC00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descr="기본기능" id="183" name="Google Shape;183;p22" title="기본기능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838" y="719149"/>
            <a:ext cx="7226326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추가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 기능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275" y="2226875"/>
            <a:ext cx="1770500" cy="172700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812465" y="3609651"/>
            <a:ext cx="1558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Jua"/>
                <a:ea typeface="Jua"/>
                <a:cs typeface="Jua"/>
                <a:sym typeface="Jua"/>
              </a:rPr>
              <a:t>추가 기능</a:t>
            </a:r>
            <a:endParaRPr sz="3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2736678" y="4529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{0492D865-DE91-402C-B6EF-06CFA34E0B75}</a:tableStyleId>
              </a:tblPr>
              <a:tblGrid>
                <a:gridCol w="3747800"/>
                <a:gridCol w="5189250"/>
              </a:tblGrid>
              <a:tr h="69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개발 기능명</a:t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기능 설명</a:t>
                      </a:r>
                      <a:endParaRPr sz="24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69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식품 차트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정렬 알고리즘 사용 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인기순, 권장순, 비권장순으로 정렬한 차트 화면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랜덤 식품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랜덤 함수 사용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등록된 식품 중 하나를 랜덤으로 뽑아줌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다이어리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월별, 주간별 식단 다이어리를 작성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오늘의 운세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로그인 시 오늘의 운세를 보여줌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이미지 업로드</a:t>
                      </a:r>
                      <a:endParaRPr sz="1800" u="none" cap="none" strike="noStrik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사용자가 관리자에게 식품 이미지 등록을 요청하는 기능,   프로필 이미지 등록 기능</a:t>
                      </a:r>
                      <a:endParaRPr sz="1800" u="none" cap="none" strike="noStrik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Paging</a:t>
                      </a:r>
                      <a:endParaRPr sz="1800" u="none" cap="none" strike="noStrik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2000개가 넘는 데이터를 페이지를 나누어 화면에 보여줌</a:t>
                      </a:r>
                      <a:endParaRPr sz="1800" u="none" cap="none" strike="noStrik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Jua"/>
                          <a:ea typeface="Jua"/>
                          <a:cs typeface="Jua"/>
                          <a:sym typeface="Jua"/>
                        </a:rPr>
                        <a:t>OPEN API</a:t>
                      </a:r>
                      <a:endParaRPr sz="1800" u="none" cap="none" strike="noStrik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Jua"/>
                          <a:ea typeface="Jua"/>
                          <a:cs typeface="Jua"/>
                          <a:sym typeface="Jua"/>
                        </a:rPr>
                        <a:t>Google 지도 API 연동 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