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6858000" cx="12192000"/>
  <p:notesSz cx="6858000" cy="9144000"/>
  <p:embeddedFontLst>
    <p:embeddedFont>
      <p:font typeface="Jua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9AA0A6"/>
          </p15:clr>
        </p15:guide>
        <p15:guide id="2" orient="horz" pos="216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D1E884D-D6ED-46C9-B1CE-DBAE5F4C9D34}">
  <a:tblStyle styleId="{BD1E884D-D6ED-46C9-B1CE-DBAE5F4C9D34}" styleName="Table_0"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fill>
          <a:solidFill>
            <a:srgbClr val="4472C4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fill>
          <a:solidFill>
            <a:srgbClr val="4472C4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4472C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4472C4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schemas.openxmlformats.org/officeDocument/2006/relationships/font" Target="fonts/Jua-regular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a5bea39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7a5bea39c1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a5bea39c1_8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7a5bea39c1_8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a5bea39c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7a5bea39c1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a5bea39c1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7a5bea39c1_1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youtube.com/watch?v=TgN0_GeOi2o" TargetMode="External"/><Relationship Id="rId4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fg-J0MMd5DM" TargetMode="External"/><Relationship Id="rId4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테이블, 음식, 플레이트, 컵이(가) 표시된 사진&#10;&#10;매우 높은 신뢰도로 생성된 설명"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/>
          <p:nvPr/>
        </p:nvSpPr>
        <p:spPr>
          <a:xfrm flipH="1">
            <a:off x="0" y="998175"/>
            <a:ext cx="6017172" cy="5859825"/>
          </a:xfrm>
          <a:custGeom>
            <a:rect b="b" l="l" r="r" t="t"/>
            <a:pathLst>
              <a:path extrusionOk="0" h="1298" w="1333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p15"/>
          <p:cNvCxnSpPr/>
          <p:nvPr/>
        </p:nvCxnSpPr>
        <p:spPr>
          <a:xfrm>
            <a:off x="2287051" y="3337139"/>
            <a:ext cx="935420" cy="0"/>
          </a:xfrm>
          <a:prstGeom prst="straightConnector1">
            <a:avLst/>
          </a:prstGeom>
          <a:noFill/>
          <a:ln cap="sq" cmpd="sng" w="25400">
            <a:solidFill>
              <a:srgbClr val="262626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99" name="Google Shape;99;p15"/>
          <p:cNvSpPr txBox="1"/>
          <p:nvPr/>
        </p:nvSpPr>
        <p:spPr>
          <a:xfrm>
            <a:off x="832073" y="5717925"/>
            <a:ext cx="42102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a"/>
              <a:buChar char="•"/>
            </a:pPr>
            <a:r>
              <a:rPr i="0" lang="ko-KR" sz="2400" u="none" cap="none" strike="noStrike">
                <a:latin typeface="Jua"/>
                <a:ea typeface="Jua"/>
                <a:cs typeface="Jua"/>
                <a:sym typeface="Jua"/>
              </a:rPr>
              <a:t>2019.07.01~2019.11.29</a:t>
            </a:r>
            <a:endParaRPr i="0" sz="2400" u="none" cap="none" strike="noStrike">
              <a:latin typeface="Jua"/>
              <a:ea typeface="Jua"/>
              <a:cs typeface="Jua"/>
              <a:sym typeface="Jua"/>
            </a:endParaRPr>
          </a:p>
          <a:p>
            <a:pPr indent="-254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Jua"/>
              <a:buChar char="•"/>
            </a:pPr>
            <a:r>
              <a:rPr lang="ko-KR" sz="2400">
                <a:latin typeface="Jua"/>
                <a:ea typeface="Jua"/>
                <a:cs typeface="Jua"/>
                <a:sym typeface="Jua"/>
              </a:rPr>
              <a:t>남동해 송원석 신광식 팀</a:t>
            </a:r>
            <a:endParaRPr i="0" sz="2400" u="none" cap="none" strike="noStrike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893447" y="2838544"/>
            <a:ext cx="38607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0" lang="ko-KR" sz="3000" u="none" cap="none" strike="noStrik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건강, 음식과 통</a:t>
            </a:r>
            <a:r>
              <a:rPr lang="ko-KR" sz="3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하다</a:t>
            </a:r>
            <a:endParaRPr sz="30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 sz="2400">
                <a:solidFill>
                  <a:srgbClr val="FFFFFF"/>
                </a:solidFill>
                <a:latin typeface="Jua"/>
                <a:ea typeface="Jua"/>
                <a:cs typeface="Jua"/>
                <a:sym typeface="Jua"/>
              </a:rPr>
              <a:t>‹#›</a:t>
            </a:fld>
            <a:endParaRPr sz="2400">
              <a:solidFill>
                <a:srgbClr val="FFFFFF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831428" y="3229250"/>
            <a:ext cx="4881900" cy="25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i="0" lang="ko-KR" sz="4800" u="none" cap="none" strike="noStrik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안전 </a:t>
            </a:r>
            <a:r>
              <a:rPr lang="ko-KR" sz="4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먹</a:t>
            </a:r>
            <a:r>
              <a:rPr i="0" lang="ko-KR" sz="4800" u="none" cap="none" strike="noStrike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거리 프로젝트</a:t>
            </a:r>
            <a:endParaRPr i="0" sz="4800" u="none" cap="none" strike="noStrike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t/>
            </a:r>
            <a:endParaRPr sz="48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 sz="24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‹#›</a:t>
            </a:fld>
            <a:endParaRPr sz="24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206200" y="133458"/>
            <a:ext cx="27735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latin typeface="Jua"/>
                <a:ea typeface="Jua"/>
                <a:cs typeface="Jua"/>
                <a:sym typeface="Jua"/>
              </a:rPr>
              <a:t>3</a:t>
            </a:r>
            <a:r>
              <a:rPr lang="ko-KR" sz="2400">
                <a:latin typeface="Jua"/>
                <a:ea typeface="Jua"/>
                <a:cs typeface="Jua"/>
                <a:sym typeface="Jua"/>
              </a:rPr>
              <a:t>-4</a:t>
            </a:r>
            <a:r>
              <a:rPr i="0" lang="ko-KR" sz="2400" u="none" cap="none" strike="noStrike">
                <a:latin typeface="Jua"/>
                <a:ea typeface="Jua"/>
                <a:cs typeface="Jua"/>
                <a:sym typeface="Jua"/>
              </a:rPr>
              <a:t>. </a:t>
            </a:r>
            <a:r>
              <a:rPr lang="ko-KR" sz="2400">
                <a:latin typeface="Jua"/>
                <a:ea typeface="Jua"/>
                <a:cs typeface="Jua"/>
                <a:sym typeface="Jua"/>
              </a:rPr>
              <a:t>추가 기능</a:t>
            </a:r>
            <a:endParaRPr i="0" sz="2400" u="none" cap="none" strike="noStrike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descr="추가기능" id="199" name="Google Shape;199;p24" title="추가기능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1513" y="748121"/>
            <a:ext cx="7148975" cy="53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 sz="24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‹#›</a:t>
            </a:fld>
            <a:endParaRPr sz="24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206200" y="133458"/>
            <a:ext cx="27735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latin typeface="Jua"/>
                <a:ea typeface="Jua"/>
                <a:cs typeface="Jua"/>
                <a:sym typeface="Jua"/>
              </a:rPr>
              <a:t>4</a:t>
            </a:r>
            <a:r>
              <a:rPr i="0" lang="ko-KR" sz="2400" u="none" cap="none" strike="noStrike">
                <a:latin typeface="Jua"/>
                <a:ea typeface="Jua"/>
                <a:cs typeface="Jua"/>
                <a:sym typeface="Jua"/>
              </a:rPr>
              <a:t>. </a:t>
            </a:r>
            <a:r>
              <a:rPr lang="ko-KR" sz="2400">
                <a:latin typeface="Jua"/>
                <a:ea typeface="Jua"/>
                <a:cs typeface="Jua"/>
                <a:sym typeface="Jua"/>
              </a:rPr>
              <a:t>기대 효과</a:t>
            </a:r>
            <a:endParaRPr i="0" sz="2400" u="none" cap="none" strike="noStrike">
              <a:latin typeface="Jua"/>
              <a:ea typeface="Jua"/>
              <a:cs typeface="Jua"/>
              <a:sym typeface="Jua"/>
            </a:endParaRPr>
          </a:p>
        </p:txBody>
      </p:sp>
      <p:grpSp>
        <p:nvGrpSpPr>
          <p:cNvPr id="206" name="Google Shape;206;p25"/>
          <p:cNvGrpSpPr/>
          <p:nvPr/>
        </p:nvGrpSpPr>
        <p:grpSpPr>
          <a:xfrm>
            <a:off x="2917758" y="999957"/>
            <a:ext cx="6356480" cy="4858082"/>
            <a:chOff x="4743681" y="2181728"/>
            <a:chExt cx="2829000" cy="2239780"/>
          </a:xfrm>
        </p:grpSpPr>
        <p:pic>
          <p:nvPicPr>
            <p:cNvPr id="207" name="Google Shape;207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45554" y="2181728"/>
              <a:ext cx="1625397" cy="16253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25"/>
            <p:cNvSpPr txBox="1"/>
            <p:nvPr/>
          </p:nvSpPr>
          <p:spPr>
            <a:xfrm>
              <a:off x="4743681" y="3704208"/>
              <a:ext cx="2829000" cy="71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600">
                  <a:latin typeface="Jua"/>
                  <a:ea typeface="Jua"/>
                  <a:cs typeface="Jua"/>
                  <a:sym typeface="Jua"/>
                </a:rPr>
                <a:t>올바른 알러지 식품 관리</a:t>
              </a:r>
              <a:endParaRPr sz="3600">
                <a:latin typeface="Jua"/>
                <a:ea typeface="Jua"/>
                <a:cs typeface="Jua"/>
                <a:sym typeface="Jua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600">
                  <a:latin typeface="Jua"/>
                  <a:ea typeface="Jua"/>
                  <a:cs typeface="Jua"/>
                  <a:sym typeface="Jua"/>
                </a:rPr>
                <a:t>식품 알레르기 사건 사고 예방</a:t>
              </a:r>
              <a:endParaRPr sz="3600">
                <a:latin typeface="Jua"/>
                <a:ea typeface="Jua"/>
                <a:cs typeface="Jua"/>
                <a:sym typeface="Jua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 sz="24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‹#›</a:t>
            </a:fld>
            <a:endParaRPr sz="24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206200" y="133458"/>
            <a:ext cx="27735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latin typeface="Jua"/>
                <a:ea typeface="Jua"/>
                <a:cs typeface="Jua"/>
                <a:sym typeface="Jua"/>
              </a:rPr>
              <a:t>5</a:t>
            </a:r>
            <a:r>
              <a:rPr i="0" lang="ko-KR" sz="2400" u="none" cap="none" strike="noStrike">
                <a:latin typeface="Jua"/>
                <a:ea typeface="Jua"/>
                <a:cs typeface="Jua"/>
                <a:sym typeface="Jua"/>
              </a:rPr>
              <a:t>. </a:t>
            </a:r>
            <a:r>
              <a:rPr lang="ko-KR" sz="2400">
                <a:latin typeface="Jua"/>
                <a:ea typeface="Jua"/>
                <a:cs typeface="Jua"/>
                <a:sym typeface="Jua"/>
              </a:rPr>
              <a:t>개발 후기</a:t>
            </a:r>
            <a:endParaRPr i="0" sz="2400" u="none" cap="none" strike="noStrike">
              <a:latin typeface="Jua"/>
              <a:ea typeface="Jua"/>
              <a:cs typeface="Jua"/>
              <a:sym typeface="Jua"/>
            </a:endParaRPr>
          </a:p>
        </p:txBody>
      </p:sp>
      <p:graphicFrame>
        <p:nvGraphicFramePr>
          <p:cNvPr id="215" name="Google Shape;215;p26"/>
          <p:cNvGraphicFramePr/>
          <p:nvPr/>
        </p:nvGraphicFramePr>
        <p:xfrm>
          <a:off x="1755753" y="16403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{BD1E884D-D6ED-46C9-B1CE-DBAE5F4C9D34}</a:tableStyleId>
              </a:tblPr>
              <a:tblGrid>
                <a:gridCol w="3747800"/>
                <a:gridCol w="5189250"/>
              </a:tblGrid>
              <a:tr h="75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이름</a:t>
                      </a:r>
                      <a:endParaRPr sz="2400" u="none" cap="none" strike="noStrik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후기 및 소감</a:t>
                      </a:r>
                      <a:endParaRPr sz="24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</a:tr>
              <a:tr h="992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남동해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SSAFY를 통해 프로젝트 경험을 쌓을 수 있어서 좋았고, 중간에 팀원 변동이 있었지만 협업을 통해 만족스러운 결과를 만들어 낸 것 같습니다.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2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송원석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기초부터 시작해서 배운 기술들을 계속 적용해가면서 구현해 볼 수 있는 값진 경험이었습니다. 또한 깃랩을 통해 협업 프로세스를 이해할 수 있어 좋았습니다.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2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신광식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프론트 엔드부터 백 엔드까지 구현해본 보람찬 경험이었고, 협업의 중요성을 다시 한번 느끼게 되었습니다.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 sz="24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‹#›</a:t>
            </a:fld>
            <a:endParaRPr sz="24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206200" y="133458"/>
            <a:ext cx="27735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latin typeface="Jua"/>
                <a:ea typeface="Jua"/>
                <a:cs typeface="Jua"/>
                <a:sym typeface="Jua"/>
              </a:rPr>
              <a:t>6. 팀원 사진</a:t>
            </a:r>
            <a:endParaRPr i="0" sz="2400" u="none" cap="none" strike="noStrike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222" name="Google Shape;2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825" y="367087"/>
            <a:ext cx="5000342" cy="612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>
            <a:off x="5913121" y="-2"/>
            <a:ext cx="6278879" cy="6858002"/>
          </a:xfrm>
          <a:custGeom>
            <a:rect b="b" l="l" r="r" t="t"/>
            <a:pathLst>
              <a:path extrusionOk="0" h="6858002" w="6278879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rgbClr val="9FC5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 txBox="1"/>
          <p:nvPr>
            <p:ph type="title"/>
          </p:nvPr>
        </p:nvSpPr>
        <p:spPr>
          <a:xfrm>
            <a:off x="655320" y="365125"/>
            <a:ext cx="9013052" cy="1623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ko-KR" sz="60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목차</a:t>
            </a:r>
            <a:endParaRPr sz="60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  <p:cxnSp>
        <p:nvCxnSpPr>
          <p:cNvPr id="109" name="Google Shape;109;p16"/>
          <p:cNvCxnSpPr/>
          <p:nvPr/>
        </p:nvCxnSpPr>
        <p:spPr>
          <a:xfrm>
            <a:off x="763661" y="2316480"/>
            <a:ext cx="8229600" cy="0"/>
          </a:xfrm>
          <a:prstGeom prst="straightConnector1">
            <a:avLst/>
          </a:prstGeom>
          <a:noFill/>
          <a:ln cap="sq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p16"/>
          <p:cNvSpPr txBox="1"/>
          <p:nvPr/>
        </p:nvSpPr>
        <p:spPr>
          <a:xfrm>
            <a:off x="739050" y="2644525"/>
            <a:ext cx="36423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a"/>
              <a:buChar char="•"/>
            </a:pPr>
            <a:r>
              <a:rPr lang="ko-KR" sz="2400">
                <a:latin typeface="Jua"/>
                <a:ea typeface="Jua"/>
                <a:cs typeface="Jua"/>
                <a:sym typeface="Jua"/>
              </a:rPr>
              <a:t>1</a:t>
            </a:r>
            <a:r>
              <a:rPr i="0" lang="ko-KR" sz="2400" u="none" cap="none" strike="noStrike">
                <a:latin typeface="Jua"/>
                <a:ea typeface="Jua"/>
                <a:cs typeface="Jua"/>
                <a:sym typeface="Jua"/>
              </a:rPr>
              <a:t>. 기획 배경 및 목표 </a:t>
            </a:r>
            <a:endParaRPr i="0" sz="2400" u="none" cap="none" strike="noStrike">
              <a:latin typeface="Jua"/>
              <a:ea typeface="Jua"/>
              <a:cs typeface="Jua"/>
              <a:sym typeface="Jua"/>
            </a:endParaRPr>
          </a:p>
          <a:p>
            <a:pPr indent="-12065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t/>
            </a:r>
            <a:endParaRPr i="0" sz="2400" u="none" cap="none" strike="noStrike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739050" y="3274545"/>
            <a:ext cx="27735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a"/>
              <a:buChar char="•"/>
            </a:pPr>
            <a:r>
              <a:rPr lang="ko-KR" sz="2400">
                <a:latin typeface="Jua"/>
                <a:ea typeface="Jua"/>
                <a:cs typeface="Jua"/>
                <a:sym typeface="Jua"/>
              </a:rPr>
              <a:t>2</a:t>
            </a:r>
            <a:r>
              <a:rPr i="0" lang="ko-KR" sz="2400" u="none" cap="none" strike="noStrike">
                <a:latin typeface="Jua"/>
                <a:ea typeface="Jua"/>
                <a:cs typeface="Jua"/>
                <a:sym typeface="Jua"/>
              </a:rPr>
              <a:t>. </a:t>
            </a:r>
            <a:r>
              <a:rPr lang="ko-KR" sz="2400">
                <a:latin typeface="Jua"/>
                <a:ea typeface="Jua"/>
                <a:cs typeface="Jua"/>
                <a:sym typeface="Jua"/>
              </a:rPr>
              <a:t>추진 계획</a:t>
            </a:r>
            <a:endParaRPr i="0" sz="2400" u="none" cap="none" strike="noStrike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739050" y="3899502"/>
            <a:ext cx="27735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a"/>
              <a:buChar char="•"/>
            </a:pPr>
            <a:r>
              <a:rPr lang="ko-KR" sz="2400">
                <a:latin typeface="Jua"/>
                <a:ea typeface="Jua"/>
                <a:cs typeface="Jua"/>
                <a:sym typeface="Jua"/>
              </a:rPr>
              <a:t>3</a:t>
            </a:r>
            <a:r>
              <a:rPr i="0" lang="ko-KR" sz="2400" u="none" cap="none" strike="noStrike">
                <a:latin typeface="Jua"/>
                <a:ea typeface="Jua"/>
                <a:cs typeface="Jua"/>
                <a:sym typeface="Jua"/>
              </a:rPr>
              <a:t>. </a:t>
            </a:r>
            <a:r>
              <a:rPr lang="ko-KR" sz="2400">
                <a:latin typeface="Jua"/>
                <a:ea typeface="Jua"/>
                <a:cs typeface="Jua"/>
                <a:sym typeface="Jua"/>
              </a:rPr>
              <a:t>개발 결과</a:t>
            </a:r>
            <a:endParaRPr b="1" i="0" sz="2400" u="none" cap="none" strike="noStrike">
              <a:latin typeface="Jua"/>
              <a:ea typeface="Jua"/>
              <a:cs typeface="Jua"/>
              <a:sym typeface="Jua"/>
            </a:endParaRPr>
          </a:p>
          <a:p>
            <a:pPr indent="-12065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t/>
            </a:r>
            <a:endParaRPr i="0" sz="2400" u="none" cap="none" strike="noStrike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739050" y="4532225"/>
            <a:ext cx="27735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a"/>
              <a:buChar char="•"/>
            </a:pPr>
            <a:r>
              <a:rPr lang="ko-KR" sz="2400">
                <a:latin typeface="Jua"/>
                <a:ea typeface="Jua"/>
                <a:cs typeface="Jua"/>
                <a:sym typeface="Jua"/>
              </a:rPr>
              <a:t>4</a:t>
            </a:r>
            <a:r>
              <a:rPr i="0" lang="ko-KR" sz="2400" u="none" cap="none" strike="noStrike">
                <a:latin typeface="Jua"/>
                <a:ea typeface="Jua"/>
                <a:cs typeface="Jua"/>
                <a:sym typeface="Jua"/>
              </a:rPr>
              <a:t>. 기대 효과</a:t>
            </a:r>
            <a:endParaRPr i="0" sz="2400" u="none" cap="none" strike="noStrike">
              <a:latin typeface="Jua"/>
              <a:ea typeface="Jua"/>
              <a:cs typeface="Jua"/>
              <a:sym typeface="Jua"/>
            </a:endParaRPr>
          </a:p>
          <a:p>
            <a:pPr indent="-12065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t/>
            </a:r>
            <a:endParaRPr i="0" sz="2400" u="none" cap="none" strike="noStrike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739050" y="5164942"/>
            <a:ext cx="27735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a"/>
              <a:buChar char="•"/>
            </a:pPr>
            <a:r>
              <a:rPr lang="ko-KR" sz="2400">
                <a:latin typeface="Jua"/>
                <a:ea typeface="Jua"/>
                <a:cs typeface="Jua"/>
                <a:sym typeface="Jua"/>
              </a:rPr>
              <a:t>5</a:t>
            </a:r>
            <a:r>
              <a:rPr i="0" lang="ko-KR" sz="2400" u="none" cap="none" strike="noStrike">
                <a:latin typeface="Jua"/>
                <a:ea typeface="Jua"/>
                <a:cs typeface="Jua"/>
                <a:sym typeface="Jua"/>
              </a:rPr>
              <a:t>. 개발 후기</a:t>
            </a:r>
            <a:endParaRPr i="0" sz="2400" u="none" cap="none" strike="noStrike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 sz="24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‹#›</a:t>
            </a:fld>
            <a:endParaRPr sz="24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913" y="711525"/>
            <a:ext cx="8642175" cy="54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 sz="24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‹#›</a:t>
            </a:fld>
            <a:endParaRPr sz="24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206200" y="133458"/>
            <a:ext cx="27735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latin typeface="Jua"/>
                <a:ea typeface="Jua"/>
                <a:cs typeface="Jua"/>
                <a:sym typeface="Jua"/>
              </a:rPr>
              <a:t>1. </a:t>
            </a:r>
            <a:r>
              <a:rPr lang="ko-KR" sz="2400">
                <a:latin typeface="Jua"/>
                <a:ea typeface="Jua"/>
                <a:cs typeface="Jua"/>
                <a:sym typeface="Jua"/>
              </a:rPr>
              <a:t>기획 배경</a:t>
            </a:r>
            <a:endParaRPr i="0" sz="2400" u="none" cap="none" strike="noStrike"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매우 높은 신뢰도로 생성된 설명" id="127" name="Google Shape;12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7175" y="288287"/>
            <a:ext cx="7997628" cy="628142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5015975" y="839275"/>
            <a:ext cx="67347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FF0000"/>
                </a:solidFill>
                <a:latin typeface="Jua"/>
                <a:ea typeface="Jua"/>
                <a:cs typeface="Jua"/>
                <a:sym typeface="Jua"/>
              </a:rPr>
              <a:t>!! </a:t>
            </a:r>
            <a:r>
              <a:rPr lang="ko-KR" sz="3600">
                <a:solidFill>
                  <a:srgbClr val="FF0000"/>
                </a:solidFill>
                <a:latin typeface="Jua"/>
                <a:ea typeface="Jua"/>
                <a:cs typeface="Jua"/>
                <a:sym typeface="Jua"/>
              </a:rPr>
              <a:t>신고건만 매년 평균 300회 이상 !!</a:t>
            </a:r>
            <a:endParaRPr sz="3600">
              <a:solidFill>
                <a:srgbClr val="FF0000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 sz="24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‹#›</a:t>
            </a:fld>
            <a:endParaRPr sz="24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206200" y="133458"/>
            <a:ext cx="27735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latin typeface="Jua"/>
                <a:ea typeface="Jua"/>
                <a:cs typeface="Jua"/>
                <a:sym typeface="Jua"/>
              </a:rPr>
              <a:t>1. </a:t>
            </a:r>
            <a:r>
              <a:rPr lang="ko-KR" sz="2400">
                <a:latin typeface="Jua"/>
                <a:ea typeface="Jua"/>
                <a:cs typeface="Jua"/>
                <a:sym typeface="Jua"/>
              </a:rPr>
              <a:t>기획 배경</a:t>
            </a:r>
            <a:endParaRPr i="0" sz="2400" u="none" cap="none" strike="noStrike"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 sz="24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‹#›</a:t>
            </a:fld>
            <a:endParaRPr sz="24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206200" y="133458"/>
            <a:ext cx="27735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latin typeface="Jua"/>
                <a:ea typeface="Jua"/>
                <a:cs typeface="Jua"/>
                <a:sym typeface="Jua"/>
              </a:rPr>
              <a:t>2. 추진</a:t>
            </a:r>
            <a:r>
              <a:rPr lang="ko-KR" sz="2400">
                <a:latin typeface="Jua"/>
                <a:ea typeface="Jua"/>
                <a:cs typeface="Jua"/>
                <a:sym typeface="Jua"/>
              </a:rPr>
              <a:t> 계획</a:t>
            </a:r>
            <a:endParaRPr i="0" sz="2400" u="none" cap="none" strike="noStrike">
              <a:latin typeface="Jua"/>
              <a:ea typeface="Jua"/>
              <a:cs typeface="Jua"/>
              <a:sym typeface="Jua"/>
            </a:endParaRPr>
          </a:p>
        </p:txBody>
      </p:sp>
      <p:graphicFrame>
        <p:nvGraphicFramePr>
          <p:cNvPr id="137" name="Google Shape;137;p19"/>
          <p:cNvGraphicFramePr/>
          <p:nvPr/>
        </p:nvGraphicFramePr>
        <p:xfrm>
          <a:off x="1289773" y="1722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{BD1E884D-D6ED-46C9-B1CE-DBAE5F4C9D34}</a:tableStyleId>
              </a:tblPr>
              <a:tblGrid>
                <a:gridCol w="1278675"/>
                <a:gridCol w="1361725"/>
                <a:gridCol w="1290925"/>
                <a:gridCol w="1290925"/>
                <a:gridCol w="1463400"/>
                <a:gridCol w="2302475"/>
                <a:gridCol w="624325"/>
              </a:tblGrid>
              <a:tr h="5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800" u="none" cap="none" strike="noStrik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12850" marB="12850" marR="46500" marL="46500" anchor="ctr">
                    <a:lnL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7월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12850" marB="12850" marR="46500" marL="46500" anchor="ctr">
                    <a:lnL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8월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12850" marB="12850" marR="46500" marL="46500" anchor="ctr">
                    <a:lnL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9월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12850" marB="12850" marR="46500" marL="46500" anchor="ctr">
                    <a:lnL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10월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12850" marB="12850" marR="46500" marL="46500" anchor="ctr">
                    <a:lnL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11월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12850" marB="12850" marR="46500" marL="46500" anchor="ctr">
                    <a:lnL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96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내용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12850" marB="12850" marR="46500" marL="46500" anchor="ctr">
                    <a:lnL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Java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12850" marB="12850" marR="46500" marL="46500" anchor="ctr">
                    <a:lnL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Html, Css</a:t>
                      </a:r>
                      <a:endParaRPr i="0" sz="1800" u="none" cap="none" strike="noStrik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12850" marB="12850" marR="46500" marL="46500" anchor="ctr">
                    <a:lnL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Javascript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Ajax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Servlet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12850" marB="12850" marR="46500" marL="46500" anchor="ctr">
                    <a:lnL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Spring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12850" marB="12850" marR="46500" marL="46500" anchor="ctr">
                    <a:lnL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Node.js &amp; Vue &amp; Boot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12850" marB="12850" marR="46500" marL="46500" anchor="ctr">
                    <a:lnL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96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1800" u="none" cap="none" strike="noStrik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구현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12850" marB="12850" marR="46500" marL="46500" anchor="ctr">
                    <a:lnL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개발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12850" marB="12850" marR="46500" marL="46500" anchor="ctr">
                    <a:lnL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96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1800" u="none" cap="none" strike="noStrik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완료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12850" marB="12850" marR="46500" marL="46500" anchor="ctr">
                    <a:lnL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800" u="none" cap="none" strike="noStrik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12850" marB="12850" marR="46500" marL="46500" anchor="ctr">
                    <a:lnL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완료보고서 </a:t>
                      </a: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&amp; </a:t>
                      </a: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평가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12850" marB="12850" marR="46500" marL="46500" anchor="ctr">
                    <a:lnL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491C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D8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연이(가) 표시된 사진&#10;&#10;매우 높은 신뢰도로 생성된 설명" id="142" name="Google Shape;14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8402" y="3790301"/>
            <a:ext cx="27432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담장이(가) 표시된 사진&#10;&#10;매우 높은 신뢰도로 생성된 설명" id="143" name="Google Shape;14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9356" y="3893292"/>
            <a:ext cx="2551792" cy="2537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그리기이(가) 표시된 사진&#10;&#10;매우 높은 신뢰도로 생성된 설명" id="144" name="Google Shape;14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9675" y="722626"/>
            <a:ext cx="3235601" cy="1698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그리기, 셔츠이(가) 표시된 사진&#10;&#10;매우 높은 신뢰도로 생성된 설명" id="145" name="Google Shape;145;p20"/>
          <p:cNvPicPr preferRelativeResize="0"/>
          <p:nvPr/>
        </p:nvPicPr>
        <p:blipFill rotWithShape="1">
          <a:blip r:embed="rId6">
            <a:alphaModFix/>
          </a:blip>
          <a:srcRect b="16963" l="14248" r="12037" t="8309"/>
          <a:stretch/>
        </p:blipFill>
        <p:spPr>
          <a:xfrm>
            <a:off x="8078350" y="722613"/>
            <a:ext cx="3343276" cy="1460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표지판, 방, 그리기이(가) 표시된 사진&#10;&#10;매우 높은 신뢰도로 생성된 설명" id="146" name="Google Shape;146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60028" y="1509943"/>
            <a:ext cx="4271950" cy="383810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 sz="24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‹#›</a:t>
            </a:fld>
            <a:endParaRPr sz="24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206200" y="133458"/>
            <a:ext cx="27735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latin typeface="Jua"/>
                <a:ea typeface="Jua"/>
                <a:cs typeface="Jua"/>
                <a:sym typeface="Jua"/>
              </a:rPr>
              <a:t>3-1</a:t>
            </a:r>
            <a:r>
              <a:rPr i="0" lang="ko-KR" sz="2400" u="none" cap="none" strike="noStrike">
                <a:latin typeface="Jua"/>
                <a:ea typeface="Jua"/>
                <a:cs typeface="Jua"/>
                <a:sym typeface="Jua"/>
              </a:rPr>
              <a:t>. </a:t>
            </a:r>
            <a:r>
              <a:rPr lang="ko-KR" sz="2400">
                <a:latin typeface="Jua"/>
                <a:ea typeface="Jua"/>
                <a:cs typeface="Jua"/>
                <a:sym typeface="Jua"/>
              </a:rPr>
              <a:t>개발 환경</a:t>
            </a:r>
            <a:endParaRPr i="0" sz="2400" u="none" cap="none" strike="noStrike"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 sz="24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‹#›</a:t>
            </a:fld>
            <a:endParaRPr sz="24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206200" y="133458"/>
            <a:ext cx="27735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latin typeface="Jua"/>
                <a:ea typeface="Jua"/>
                <a:cs typeface="Jua"/>
                <a:sym typeface="Jua"/>
              </a:rPr>
              <a:t>3</a:t>
            </a:r>
            <a:r>
              <a:rPr lang="ko-KR" sz="2400">
                <a:latin typeface="Jua"/>
                <a:ea typeface="Jua"/>
                <a:cs typeface="Jua"/>
                <a:sym typeface="Jua"/>
              </a:rPr>
              <a:t>-2.</a:t>
            </a:r>
            <a:r>
              <a:rPr i="0" lang="ko-KR" sz="2400" u="none" cap="none" strike="noStrike">
                <a:latin typeface="Jua"/>
                <a:ea typeface="Jua"/>
                <a:cs typeface="Jua"/>
                <a:sym typeface="Jua"/>
              </a:rPr>
              <a:t> </a:t>
            </a:r>
            <a:r>
              <a:rPr lang="ko-KR" sz="2400">
                <a:latin typeface="Jua"/>
                <a:ea typeface="Jua"/>
                <a:cs typeface="Jua"/>
                <a:sym typeface="Jua"/>
              </a:rPr>
              <a:t>서비스 개요</a:t>
            </a:r>
            <a:endParaRPr i="0" sz="2400" u="none" cap="none" strike="noStrike">
              <a:latin typeface="Jua"/>
              <a:ea typeface="Jua"/>
              <a:cs typeface="Jua"/>
              <a:sym typeface="Jua"/>
            </a:endParaRPr>
          </a:p>
        </p:txBody>
      </p:sp>
      <p:grpSp>
        <p:nvGrpSpPr>
          <p:cNvPr id="155" name="Google Shape;155;p21"/>
          <p:cNvGrpSpPr/>
          <p:nvPr/>
        </p:nvGrpSpPr>
        <p:grpSpPr>
          <a:xfrm>
            <a:off x="5283301" y="2387701"/>
            <a:ext cx="1625397" cy="1631692"/>
            <a:chOff x="5283301" y="2616301"/>
            <a:chExt cx="1625397" cy="1631692"/>
          </a:xfrm>
        </p:grpSpPr>
        <p:pic>
          <p:nvPicPr>
            <p:cNvPr id="156" name="Google Shape;156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83301" y="2616301"/>
              <a:ext cx="1625397" cy="16253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21"/>
            <p:cNvSpPr txBox="1"/>
            <p:nvPr/>
          </p:nvSpPr>
          <p:spPr>
            <a:xfrm>
              <a:off x="5597201" y="3847793"/>
              <a:ext cx="976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000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rPr>
                <a:t>서버</a:t>
              </a:r>
              <a:endParaRPr sz="3000">
                <a:latin typeface="Jua"/>
                <a:ea typeface="Jua"/>
                <a:cs typeface="Jua"/>
                <a:sym typeface="Jua"/>
              </a:endParaRPr>
            </a:p>
          </p:txBody>
        </p:sp>
      </p:grpSp>
      <p:grpSp>
        <p:nvGrpSpPr>
          <p:cNvPr id="158" name="Google Shape;158;p21"/>
          <p:cNvGrpSpPr/>
          <p:nvPr/>
        </p:nvGrpSpPr>
        <p:grpSpPr>
          <a:xfrm>
            <a:off x="9668590" y="2393906"/>
            <a:ext cx="1625397" cy="1625397"/>
            <a:chOff x="898011" y="2616301"/>
            <a:chExt cx="1625397" cy="1625397"/>
          </a:xfrm>
        </p:grpSpPr>
        <p:pic>
          <p:nvPicPr>
            <p:cNvPr id="159" name="Google Shape;159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98011" y="2616301"/>
              <a:ext cx="1625397" cy="16253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21"/>
            <p:cNvSpPr txBox="1"/>
            <p:nvPr/>
          </p:nvSpPr>
          <p:spPr>
            <a:xfrm>
              <a:off x="927671" y="3834210"/>
              <a:ext cx="1526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000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rPr>
                <a:t>사용자</a:t>
              </a:r>
              <a:endParaRPr sz="3000">
                <a:latin typeface="Jua"/>
                <a:ea typeface="Jua"/>
                <a:cs typeface="Jua"/>
                <a:sym typeface="Jua"/>
              </a:endParaRPr>
            </a:p>
          </p:txBody>
        </p:sp>
      </p:grpSp>
      <p:grpSp>
        <p:nvGrpSpPr>
          <p:cNvPr id="161" name="Google Shape;161;p21"/>
          <p:cNvGrpSpPr/>
          <p:nvPr/>
        </p:nvGrpSpPr>
        <p:grpSpPr>
          <a:xfrm>
            <a:off x="898011" y="2387701"/>
            <a:ext cx="1625397" cy="1654518"/>
            <a:chOff x="9668591" y="2616301"/>
            <a:chExt cx="1625397" cy="1654518"/>
          </a:xfrm>
        </p:grpSpPr>
        <p:pic>
          <p:nvPicPr>
            <p:cNvPr id="162" name="Google Shape;162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668591" y="2616301"/>
              <a:ext cx="1625397" cy="16253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21"/>
            <p:cNvSpPr txBox="1"/>
            <p:nvPr/>
          </p:nvSpPr>
          <p:spPr>
            <a:xfrm>
              <a:off x="9753137" y="3870619"/>
              <a:ext cx="1481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000">
                  <a:solidFill>
                    <a:srgbClr val="000000"/>
                  </a:solidFill>
                  <a:latin typeface="Jua"/>
                  <a:ea typeface="Jua"/>
                  <a:cs typeface="Jua"/>
                  <a:sym typeface="Jua"/>
                </a:rPr>
                <a:t>관리자</a:t>
              </a:r>
              <a:endParaRPr sz="3000">
                <a:latin typeface="Jua"/>
                <a:ea typeface="Jua"/>
                <a:cs typeface="Jua"/>
                <a:sym typeface="Jua"/>
              </a:endParaRPr>
            </a:p>
          </p:txBody>
        </p:sp>
      </p:grpSp>
      <p:sp>
        <p:nvSpPr>
          <p:cNvPr id="164" name="Google Shape;164;p21"/>
          <p:cNvSpPr txBox="1"/>
          <p:nvPr/>
        </p:nvSpPr>
        <p:spPr>
          <a:xfrm>
            <a:off x="2921000" y="2536925"/>
            <a:ext cx="19647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latin typeface="Jua"/>
                <a:ea typeface="Jua"/>
                <a:cs typeface="Jua"/>
                <a:sym typeface="Jua"/>
              </a:rPr>
              <a:t>관리자 페이지</a:t>
            </a:r>
            <a:endParaRPr sz="24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3021100" y="3793600"/>
            <a:ext cx="1829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latin typeface="Jua"/>
                <a:ea typeface="Jua"/>
                <a:cs typeface="Jua"/>
                <a:sym typeface="Jua"/>
              </a:rPr>
              <a:t>공지사항 등록</a:t>
            </a:r>
            <a:endParaRPr sz="24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3280100" y="2037124"/>
            <a:ext cx="12465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로그인</a:t>
            </a:r>
            <a:endParaRPr sz="24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7378975" y="3661224"/>
            <a:ext cx="17331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latin typeface="Jua"/>
                <a:ea typeface="Jua"/>
                <a:cs typeface="Jua"/>
                <a:sym typeface="Jua"/>
              </a:rPr>
              <a:t>식품</a:t>
            </a:r>
            <a:r>
              <a:rPr lang="ko-KR" sz="24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 검색</a:t>
            </a:r>
            <a:endParaRPr sz="24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7378967" y="2223436"/>
            <a:ext cx="173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로그인</a:t>
            </a:r>
            <a:endParaRPr sz="24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2493750" y="2938003"/>
            <a:ext cx="2819100" cy="960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2060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6835973" y="2938003"/>
            <a:ext cx="2819100" cy="960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2060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FFFFFF"/>
                </a:solidFill>
                <a:latin typeface="Jua"/>
                <a:ea typeface="Jua"/>
                <a:cs typeface="Jua"/>
                <a:sym typeface="Jua"/>
              </a:rPr>
              <a:t>반응형 웹</a:t>
            </a:r>
            <a:endParaRPr sz="2400">
              <a:solidFill>
                <a:srgbClr val="FFFFFF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7004618" y="2666808"/>
            <a:ext cx="261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latin typeface="Jua"/>
                <a:ea typeface="Jua"/>
                <a:cs typeface="Jua"/>
                <a:sym typeface="Jua"/>
              </a:rPr>
              <a:t>알레르기 등록</a:t>
            </a:r>
            <a:endParaRPr sz="24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7103475" y="4105165"/>
            <a:ext cx="24135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latin typeface="Jua"/>
                <a:ea typeface="Jua"/>
                <a:cs typeface="Jua"/>
                <a:sym typeface="Jua"/>
              </a:rPr>
              <a:t>식단 다이어리</a:t>
            </a:r>
            <a:endParaRPr sz="24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2930050" y="4251400"/>
            <a:ext cx="20115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latin typeface="Jua"/>
                <a:ea typeface="Jua"/>
                <a:cs typeface="Jua"/>
                <a:sym typeface="Jua"/>
              </a:rPr>
              <a:t>등록 식품 관리</a:t>
            </a:r>
            <a:endParaRPr sz="24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7382003" y="1732800"/>
            <a:ext cx="173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회원가입</a:t>
            </a:r>
            <a:endParaRPr sz="24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7038775" y="4512375"/>
            <a:ext cx="24135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latin typeface="Jua"/>
                <a:ea typeface="Jua"/>
                <a:cs typeface="Jua"/>
                <a:sym typeface="Jua"/>
              </a:rPr>
              <a:t>섭취 정보</a:t>
            </a:r>
            <a:endParaRPr sz="24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7038775" y="4969575"/>
            <a:ext cx="24135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latin typeface="Jua"/>
                <a:ea typeface="Jua"/>
                <a:cs typeface="Jua"/>
                <a:sym typeface="Jua"/>
              </a:rPr>
              <a:t>지도 검색</a:t>
            </a:r>
            <a:endParaRPr sz="2400"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 sz="2400">
                <a:solidFill>
                  <a:srgbClr val="000000"/>
                </a:solidFill>
              </a:rPr>
              <a:t>‹#›</a:t>
            </a:fld>
            <a:endParaRPr sz="2400">
              <a:solidFill>
                <a:srgbClr val="000000"/>
              </a:solidFill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206200" y="133450"/>
            <a:ext cx="38790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latin typeface="Jua"/>
                <a:ea typeface="Jua"/>
                <a:cs typeface="Jua"/>
                <a:sym typeface="Jua"/>
              </a:rPr>
              <a:t>3</a:t>
            </a:r>
            <a:r>
              <a:rPr lang="ko-KR" sz="2400">
                <a:latin typeface="Jua"/>
                <a:ea typeface="Jua"/>
                <a:cs typeface="Jua"/>
                <a:sym typeface="Jua"/>
              </a:rPr>
              <a:t>-3</a:t>
            </a:r>
            <a:r>
              <a:rPr i="0" lang="ko-KR" sz="2400" u="none" cap="none" strike="noStrike">
                <a:latin typeface="Jua"/>
                <a:ea typeface="Jua"/>
                <a:cs typeface="Jua"/>
                <a:sym typeface="Jua"/>
              </a:rPr>
              <a:t>. </a:t>
            </a:r>
            <a:r>
              <a:rPr lang="ko-KR" sz="2400">
                <a:latin typeface="Jua"/>
                <a:ea typeface="Jua"/>
                <a:cs typeface="Jua"/>
                <a:sym typeface="Jua"/>
              </a:rPr>
              <a:t>기본 기능 </a:t>
            </a:r>
            <a:endParaRPr i="0" sz="2400" u="none" cap="none" strike="noStrike">
              <a:solidFill>
                <a:srgbClr val="CC0000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descr="기본기능" id="183" name="Google Shape;183;p22" title="기본기능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2838" y="719149"/>
            <a:ext cx="7226326" cy="54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 sz="2400">
                <a:solidFill>
                  <a:srgbClr val="000000"/>
                </a:solidFill>
                <a:latin typeface="Jua"/>
                <a:ea typeface="Jua"/>
                <a:cs typeface="Jua"/>
                <a:sym typeface="Jua"/>
              </a:rPr>
              <a:t>‹#›</a:t>
            </a:fld>
            <a:endParaRPr sz="24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206200" y="133458"/>
            <a:ext cx="27735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latin typeface="Jua"/>
                <a:ea typeface="Jua"/>
                <a:cs typeface="Jua"/>
                <a:sym typeface="Jua"/>
              </a:rPr>
              <a:t>3-4.</a:t>
            </a:r>
            <a:r>
              <a:rPr i="0" lang="ko-KR" sz="2400" u="none" cap="none" strike="noStrike">
                <a:latin typeface="Jua"/>
                <a:ea typeface="Jua"/>
                <a:cs typeface="Jua"/>
                <a:sym typeface="Jua"/>
              </a:rPr>
              <a:t> </a:t>
            </a:r>
            <a:r>
              <a:rPr lang="ko-KR" sz="2400">
                <a:latin typeface="Jua"/>
                <a:ea typeface="Jua"/>
                <a:cs typeface="Jua"/>
                <a:sym typeface="Jua"/>
              </a:rPr>
              <a:t>추가 기능</a:t>
            </a:r>
            <a:endParaRPr i="0" sz="2400" u="none" cap="none" strike="noStrike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90" name="Google Shape;19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275" y="2226875"/>
            <a:ext cx="1770500" cy="172700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3"/>
          <p:cNvSpPr txBox="1"/>
          <p:nvPr/>
        </p:nvSpPr>
        <p:spPr>
          <a:xfrm>
            <a:off x="812465" y="3609651"/>
            <a:ext cx="15582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latin typeface="Jua"/>
                <a:ea typeface="Jua"/>
                <a:cs typeface="Jua"/>
                <a:sym typeface="Jua"/>
              </a:rPr>
              <a:t>추가 기능</a:t>
            </a:r>
            <a:endParaRPr sz="3000">
              <a:solidFill>
                <a:srgbClr val="000000"/>
              </a:solidFill>
              <a:latin typeface="Jua"/>
              <a:ea typeface="Jua"/>
              <a:cs typeface="Jua"/>
              <a:sym typeface="Jua"/>
            </a:endParaRPr>
          </a:p>
        </p:txBody>
      </p:sp>
      <p:graphicFrame>
        <p:nvGraphicFramePr>
          <p:cNvPr id="192" name="Google Shape;192;p23"/>
          <p:cNvGraphicFramePr/>
          <p:nvPr/>
        </p:nvGraphicFramePr>
        <p:xfrm>
          <a:off x="2736678" y="9101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{BD1E884D-D6ED-46C9-B1CE-DBAE5F4C9D34}</a:tableStyleId>
              </a:tblPr>
              <a:tblGrid>
                <a:gridCol w="3747800"/>
                <a:gridCol w="5189250"/>
              </a:tblGrid>
              <a:tr h="695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 u="none" cap="none" strike="noStrik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개발 기능명</a:t>
                      </a:r>
                      <a:endParaRPr sz="2400" u="none" cap="none" strike="noStrike">
                        <a:solidFill>
                          <a:srgbClr val="000000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 u="none" cap="none" strike="noStrike">
                          <a:solidFill>
                            <a:srgbClr val="000000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기능 설명</a:t>
                      </a:r>
                      <a:endParaRPr sz="24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A9DB"/>
                    </a:solidFill>
                  </a:tcPr>
                </a:tc>
              </a:tr>
              <a:tr h="695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식품 차트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정렬 알고리즘 사용 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인기순, 권장순, 비권장순으로 정렬한 차트 화면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5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랜덤 식품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랜덤 함수 사용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등록된 식품 중 하나를 랜덤으로 뽑아줌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5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다이어리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월별, 주간별 식단 다이어리를 작성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오늘의 운세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로그인 시 오늘의 운세를 보여줌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이미지 업로드</a:t>
                      </a:r>
                      <a:endParaRPr sz="1800" u="none" cap="none" strike="noStrike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latin typeface="Jua"/>
                          <a:ea typeface="Jua"/>
                          <a:cs typeface="Jua"/>
                          <a:sym typeface="Jua"/>
                        </a:rPr>
                        <a:t>사용자가 관리자에게 식품 이미지 등록을 요청하는 기능,   프로필 이미지 등록 기능</a:t>
                      </a:r>
                      <a:endParaRPr sz="1800" u="none" cap="none" strike="noStrike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latin typeface="Jua"/>
                          <a:ea typeface="Jua"/>
                          <a:cs typeface="Jua"/>
                          <a:sym typeface="Jua"/>
                        </a:rPr>
                        <a:t>OPEN API</a:t>
                      </a:r>
                      <a:endParaRPr sz="1800" u="none" cap="none" strike="noStrike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latin typeface="Jua"/>
                          <a:ea typeface="Jua"/>
                          <a:cs typeface="Jua"/>
                          <a:sym typeface="Jua"/>
                        </a:rPr>
                        <a:t>Google 지도 API 연동 </a:t>
                      </a:r>
                      <a:endParaRPr sz="18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