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9" r:id="rId5"/>
    <p:sldId id="257" r:id="rId6"/>
    <p:sldId id="260" r:id="rId7"/>
    <p:sldId id="262" r:id="rId8"/>
    <p:sldId id="264" r:id="rId9"/>
    <p:sldId id="265" r:id="rId10"/>
    <p:sldId id="267" r:id="rId11"/>
    <p:sldId id="266" r:id="rId12"/>
    <p:sldId id="269" r:id="rId13"/>
    <p:sldId id="270" r:id="rId14"/>
    <p:sldId id="273" r:id="rId15"/>
    <p:sldId id="275" r:id="rId16"/>
    <p:sldId id="272" r:id="rId17"/>
    <p:sldId id="271" r:id="rId18"/>
    <p:sldId id="274" r:id="rId19"/>
    <p:sldId id="268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1230" autoAdjust="0"/>
  </p:normalViewPr>
  <p:slideViewPr>
    <p:cSldViewPr snapToGrid="0" snapToObjects="1">
      <p:cViewPr varScale="1">
        <p:scale>
          <a:sx n="87" d="100"/>
          <a:sy n="87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D68E2-4C04-F044-96A3-C854496FD00D}" type="datetimeFigureOut">
              <a:rPr lang="en-KR" smtClean="0"/>
              <a:t>2020/08/10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BFB6-1CCF-8247-BE45-29DA8ED563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53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95/covid-19-infections-in-south-kore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1100120/south-korea-coronavirus-cases-by-province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welfare.com/news/articleView.html?idxno=202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C%BD%94%EB%A1%9C%EB%82%98+19+%ED%95%9C%EA%B5%AD+%ED%99%95%EC%A7%84%EC%9E%90&amp;oq=%EC%BD%94%EB%A1%9C%EB%82%98+1&amp;aqs=chrome.0.69i59l2j69i57j69i60j69i61l2.4471j0j7&amp;sourceid=chrome&amp;ie=UTF-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https://www.statista.com/chart/21095/covid-19-infections-in-south-korea/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https://www.statista.com/statistics/1100120/south-korea-coronavirus-cases-by-province/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011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ko-KR" altLang="en-US" dirty="0"/>
              <a:t>슈퍼전파자의 거주지가 중부지방</a:t>
            </a:r>
            <a:r>
              <a:rPr lang="en-US" altLang="ko-KR" dirty="0"/>
              <a:t>(</a:t>
            </a:r>
            <a:r>
              <a:rPr lang="ko-KR" altLang="en-US" dirty="0"/>
              <a:t>경기도</a:t>
            </a:r>
            <a:r>
              <a:rPr lang="en-US" altLang="ko-KR" dirty="0"/>
              <a:t>, </a:t>
            </a:r>
            <a:r>
              <a:rPr lang="ko-KR" altLang="en-US" dirty="0"/>
              <a:t>충청남도</a:t>
            </a:r>
            <a:r>
              <a:rPr lang="en-US" altLang="ko-KR" dirty="0"/>
              <a:t>)</a:t>
            </a:r>
            <a:r>
              <a:rPr lang="ko-KR" altLang="en-US" dirty="0"/>
              <a:t>의 비중이 전체 감염자에 비해 높게 나옴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슈퍼전파자의 나이는 </a:t>
            </a:r>
            <a:r>
              <a:rPr lang="en-US" altLang="ko-KR" dirty="0"/>
              <a:t>30,40,50</a:t>
            </a:r>
            <a:r>
              <a:rPr lang="ko-KR" altLang="en-US" dirty="0"/>
              <a:t>대 여성 비중이 전체 감염자에 비해 높게 나옴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272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각 환자 마다 감염 지역이 이동 경로에 따라 달라지므로</a:t>
            </a:r>
            <a:r>
              <a:rPr lang="en-US" altLang="ko-KR" dirty="0"/>
              <a:t>, </a:t>
            </a:r>
            <a:r>
              <a:rPr lang="ko-KR" altLang="en-US" dirty="0"/>
              <a:t>거주 지역을 기반으로 네트워크를 분리하기 어려움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이동 경로에 따른 감염 지역 별 분리 필요</a:t>
            </a:r>
            <a:endParaRPr lang="en-KR" altLang="ko-KR" dirty="0"/>
          </a:p>
          <a:p>
            <a:endParaRPr lang="en-US" dirty="0"/>
          </a:p>
          <a:p>
            <a:r>
              <a:rPr lang="ko-KR" altLang="en-US" dirty="0"/>
              <a:t>대구 경북 지역은 가장 많은 감염이 발생한 지역이나</a:t>
            </a:r>
            <a:r>
              <a:rPr lang="en-US" altLang="ko-KR" dirty="0"/>
              <a:t>, </a:t>
            </a:r>
            <a:r>
              <a:rPr lang="ko-KR" altLang="en-US" dirty="0"/>
              <a:t>해당 지역 거주자만 포함하면 매우 작은 네트워크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403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감염자</a:t>
            </a:r>
            <a:r>
              <a:rPr lang="ko-KR" altLang="en-US" baseline="0" dirty="0"/>
              <a:t> 감염 경로를 확인하지 못하는 경우가 증가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코로나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감염경로 확인불가 확진 증가</a:t>
            </a:r>
            <a:endParaRPr lang="en-US" altLang="ko-KR" baseline="0" dirty="0"/>
          </a:p>
          <a:p>
            <a:r>
              <a:rPr lang="en-US" altLang="ko-KR" dirty="0">
                <a:hlinkClick r:id="rId3"/>
              </a:rPr>
              <a:t>http://www.mediwelfare.com/news/articleView.html?idxno=2026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동일</a:t>
            </a:r>
            <a:r>
              <a:rPr lang="en-US" altLang="ko-KR" dirty="0"/>
              <a:t>, </a:t>
            </a:r>
            <a:r>
              <a:rPr lang="ko-KR" altLang="en-US" dirty="0" err="1"/>
              <a:t>동장소</a:t>
            </a:r>
            <a:r>
              <a:rPr lang="ko-KR" altLang="en-US" dirty="0"/>
              <a:t> 방문 기록으로 감염경로 추정</a:t>
            </a:r>
            <a:r>
              <a:rPr lang="ko-KR" altLang="en-US" baseline="0" dirty="0"/>
              <a:t> 방법론 제시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533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한국 </a:t>
            </a:r>
            <a:r>
              <a:rPr lang="ko-KR" altLang="en-US" dirty="0" err="1"/>
              <a:t>확진자</a:t>
            </a:r>
            <a:r>
              <a:rPr lang="en-US" altLang="ko-KR" dirty="0"/>
              <a:t>”, </a:t>
            </a:r>
            <a:r>
              <a:rPr lang="ko-KR" altLang="en-US" dirty="0"/>
              <a:t>「</a:t>
            </a:r>
            <a:r>
              <a:rPr lang="en-US" altLang="ko-KR" dirty="0"/>
              <a:t>Wikipedia.org</a:t>
            </a:r>
            <a:r>
              <a:rPr lang="ko-KR" altLang="en-US" dirty="0"/>
              <a:t>」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https://www.google.com/search?q=%EC%BD%94%EB%A1%9C%EB%82%98+19+%ED%95%9C%EA%B5%AD+%ED%99%95%EC%A7%84%EC%9E%90&amp;oq=%EC%BD%94%EB%A1%9C%EB%82%98+1&amp;aqs=chrome.0.69i59l2j69i57j69i60j69i61l2.4471j0j7&amp;sourceid=chrome&amp;ie=UTF-8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294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(although difficult) please find here also some research questions that can be answered with a specific network measure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362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make sure that the research questions can be addressed with the procedure of analysis proposed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948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make sure that the measures are linked to some research questions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531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COVID-19 </a:t>
            </a:r>
            <a:r>
              <a:rPr lang="ko-KR" altLang="en-US" dirty="0"/>
              <a:t>네트워크 형태</a:t>
            </a:r>
            <a:r>
              <a:rPr lang="en-US" altLang="ko-KR" dirty="0"/>
              <a:t> : </a:t>
            </a:r>
            <a:r>
              <a:rPr lang="en-US" dirty="0"/>
              <a:t>Degree distribution </a:t>
            </a:r>
            <a:r>
              <a:rPr lang="ko-KR" altLang="en-US" dirty="0"/>
              <a:t>을 통해서 확인했을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COVID-19 </a:t>
            </a:r>
            <a:r>
              <a:rPr lang="ko-KR" altLang="en-US" dirty="0"/>
              <a:t>감염 네트워크는 </a:t>
            </a:r>
            <a:r>
              <a:rPr lang="en-US" altLang="ko-KR" dirty="0"/>
              <a:t>scale-free </a:t>
            </a:r>
            <a:r>
              <a:rPr lang="en-US" altLang="ko-KR" dirty="0" err="1"/>
              <a:t>networ</a:t>
            </a:r>
            <a:r>
              <a:rPr lang="en-US" altLang="ko-KR" dirty="0"/>
              <a:t> 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node </a:t>
            </a:r>
            <a:r>
              <a:rPr lang="ko-KR" altLang="en-US" dirty="0"/>
              <a:t>중에서 </a:t>
            </a:r>
            <a:r>
              <a:rPr lang="en-US" altLang="ko-KR" dirty="0"/>
              <a:t>centrality </a:t>
            </a:r>
            <a:r>
              <a:rPr lang="ko-KR" altLang="en-US" dirty="0"/>
              <a:t>가 높은 </a:t>
            </a:r>
            <a:r>
              <a:rPr lang="en-US" altLang="ko-KR" dirty="0"/>
              <a:t>hub (</a:t>
            </a:r>
            <a:r>
              <a:rPr lang="ko-KR" altLang="en-US" dirty="0"/>
              <a:t>주요 감염환자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확인할 수 있음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환자 간의 관련성</a:t>
            </a:r>
            <a:r>
              <a:rPr lang="en-US" altLang="ko-KR" dirty="0"/>
              <a:t>: closeness centrality distribution </a:t>
            </a:r>
            <a:r>
              <a:rPr lang="ko-KR" altLang="en-US" dirty="0"/>
              <a:t>및 </a:t>
            </a:r>
            <a:r>
              <a:rPr lang="en-US" altLang="ko-KR" dirty="0"/>
              <a:t>mean distance (1.31)</a:t>
            </a:r>
            <a:r>
              <a:rPr lang="ko-KR" altLang="en-US" dirty="0"/>
              <a:t>을 통해서 볼 때</a:t>
            </a:r>
            <a:r>
              <a:rPr lang="en-US" altLang="ko-KR" dirty="0"/>
              <a:t>, small-world effect</a:t>
            </a:r>
            <a:r>
              <a:rPr lang="ko-KR" altLang="en-US" dirty="0"/>
              <a:t>가 존재하고 따라서 환자 간 관련성이 매우 큼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051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KR" dirty="0"/>
              <a:t>Hub </a:t>
            </a:r>
            <a:r>
              <a:rPr lang="ko-KR" altLang="en-US" dirty="0"/>
              <a:t>존재</a:t>
            </a:r>
            <a:r>
              <a:rPr lang="en-US" altLang="ko-KR" dirty="0"/>
              <a:t>: degree distribution</a:t>
            </a:r>
            <a:r>
              <a:rPr lang="ko-KR" altLang="en-US" dirty="0"/>
              <a:t>이 </a:t>
            </a:r>
            <a:r>
              <a:rPr lang="en-US" altLang="ko-KR" dirty="0"/>
              <a:t>right-skewed</a:t>
            </a:r>
            <a:r>
              <a:rPr lang="ko-KR" altLang="en-US" dirty="0"/>
              <a:t>하므로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node </a:t>
            </a:r>
            <a:r>
              <a:rPr lang="ko-KR" altLang="en-US" dirty="0"/>
              <a:t>중에서 </a:t>
            </a:r>
            <a:r>
              <a:rPr lang="en-US" altLang="ko-KR" dirty="0"/>
              <a:t>centrality </a:t>
            </a:r>
            <a:r>
              <a:rPr lang="ko-KR" altLang="en-US" dirty="0"/>
              <a:t>가 높은 </a:t>
            </a:r>
            <a:r>
              <a:rPr lang="en-US" altLang="ko-KR" dirty="0"/>
              <a:t>hub (</a:t>
            </a:r>
            <a:r>
              <a:rPr lang="ko-KR" altLang="en-US" dirty="0"/>
              <a:t>주요 감염환자</a:t>
            </a:r>
            <a:r>
              <a:rPr lang="en-US" altLang="ko-KR" dirty="0"/>
              <a:t>) </a:t>
            </a:r>
            <a:r>
              <a:rPr lang="ko-KR" altLang="en-US" dirty="0"/>
              <a:t>존재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KR" dirty="0"/>
              <a:t>Centrality measure </a:t>
            </a:r>
            <a:r>
              <a:rPr lang="ko-KR" altLang="en-US" dirty="0"/>
              <a:t>비교 결과</a:t>
            </a:r>
            <a:r>
              <a:rPr lang="en-US" altLang="ko-KR" dirty="0"/>
              <a:t>: </a:t>
            </a:r>
            <a:r>
              <a:rPr lang="en-US" dirty="0"/>
              <a:t>Betweenness</a:t>
            </a:r>
            <a:r>
              <a:rPr lang="en-US" altLang="ko-KR" dirty="0"/>
              <a:t> centrality </a:t>
            </a:r>
            <a:r>
              <a:rPr lang="ko-KR" altLang="en-US" dirty="0"/>
              <a:t>가 감염 과정에서의 기여를 고려하기에 적합하다고 판단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dirty="0"/>
              <a:t>Degree centrality: </a:t>
            </a:r>
            <a:r>
              <a:rPr lang="ko-KR" altLang="en-US" dirty="0"/>
              <a:t>계산 및 의미가 단순해서 좋음</a:t>
            </a:r>
            <a:r>
              <a:rPr lang="en-US" altLang="ko-KR" dirty="0"/>
              <a:t>. </a:t>
            </a:r>
            <a:r>
              <a:rPr lang="ko-KR" altLang="en-US" dirty="0"/>
              <a:t>그러나 감염 과정에서의 기여 및 개별 환자의 잠재적 전파 위험 고려 안됨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dirty="0"/>
              <a:t>Katz centrality: beta</a:t>
            </a:r>
            <a:r>
              <a:rPr lang="ko-KR" altLang="en-US" dirty="0"/>
              <a:t>로 개별 환자의 잠재적 전파 위험 고려</a:t>
            </a:r>
            <a:r>
              <a:rPr lang="en-US" altLang="ko-KR" dirty="0"/>
              <a:t>. </a:t>
            </a:r>
            <a:r>
              <a:rPr lang="ko-KR" altLang="en-US" dirty="0"/>
              <a:t>그러나 감염 과정에서의 기여도 고려 안됨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en-US" dirty="0" err="1"/>
              <a:t>Pagerank</a:t>
            </a:r>
            <a:r>
              <a:rPr lang="en-US" dirty="0"/>
              <a:t> distribution: vertex</a:t>
            </a:r>
            <a:r>
              <a:rPr lang="ko-KR" altLang="en-US" dirty="0"/>
              <a:t>마다 </a:t>
            </a:r>
            <a:r>
              <a:rPr lang="en-US" altLang="ko-KR" dirty="0"/>
              <a:t>outgoing line</a:t>
            </a:r>
            <a:r>
              <a:rPr lang="ko-KR" altLang="en-US" dirty="0"/>
              <a:t>의</a:t>
            </a:r>
            <a:r>
              <a:rPr lang="en-US" altLang="ko-KR" dirty="0"/>
              <a:t> centrality normalize. </a:t>
            </a:r>
            <a:r>
              <a:rPr lang="ko-KR" altLang="en-US" dirty="0"/>
              <a:t>그러나 감염 과정에서의 기여도 고려 안됨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en-US" dirty="0"/>
              <a:t>Betweenness centrality: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감염 경로에서 얼마나 기여했는지 측정하기 적절함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그룹 간 전파 측정 가능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broker)</a:t>
            </a:r>
          </a:p>
          <a:p>
            <a:pPr marL="685800" lvl="1" indent="-228600">
              <a:buAutoNum type="arabicPeriod"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37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ko-KR" altLang="en-US" dirty="0"/>
              <a:t>슈퍼전파자의 감염경로는 그룹 감염</a:t>
            </a:r>
            <a:r>
              <a:rPr lang="en-US" altLang="ko-KR" dirty="0"/>
              <a:t>(</a:t>
            </a:r>
            <a:r>
              <a:rPr lang="ko-KR" altLang="en-US" dirty="0"/>
              <a:t>신천지</a:t>
            </a:r>
            <a:r>
              <a:rPr lang="en-US" altLang="ko-KR" dirty="0"/>
              <a:t>, </a:t>
            </a:r>
            <a:r>
              <a:rPr lang="ko-KR" altLang="en-US" dirty="0" err="1"/>
              <a:t>구로콜센터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이나 해외 감염 보다 개인</a:t>
            </a:r>
            <a:r>
              <a:rPr lang="ko-KR" altLang="en-US" baseline="0" dirty="0"/>
              <a:t> 접촉 감염이 많음</a:t>
            </a:r>
            <a:r>
              <a:rPr lang="en-US" altLang="ko-KR" baseline="0" dirty="0"/>
              <a:t>. </a:t>
            </a:r>
          </a:p>
          <a:p>
            <a:pPr marL="457200" lvl="1" indent="0">
              <a:buNone/>
            </a:pPr>
            <a:r>
              <a:rPr lang="en-US" altLang="ko-KR" baseline="0" dirty="0"/>
              <a:t>    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교회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오피스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공항 등에 통제는 잘되고 있으나 개인 감염의 통제가 되지 않으면 슈퍼전파자에 의한 감염이 많아짐</a:t>
            </a:r>
            <a:r>
              <a:rPr lang="en-US" altLang="ko-KR" baseline="0" dirty="0"/>
              <a:t>.</a:t>
            </a:r>
          </a:p>
          <a:p>
            <a:pPr marL="457200" lvl="1" indent="0">
              <a:buNone/>
            </a:pPr>
            <a:endParaRPr lang="en-US" altLang="ko-KR" baseline="0" dirty="0"/>
          </a:p>
          <a:p>
            <a:pPr marL="457200" lvl="1" indent="0">
              <a:buNone/>
            </a:pPr>
            <a:r>
              <a:rPr lang="en-US" altLang="ko-KR" baseline="0" dirty="0"/>
              <a:t>2. </a:t>
            </a:r>
            <a:r>
              <a:rPr lang="ko-KR" altLang="en-US" baseline="0" dirty="0"/>
              <a:t>슈퍼전파자의 감염경로에 </a:t>
            </a:r>
            <a:r>
              <a:rPr lang="en-US" altLang="ko-KR" baseline="0" dirty="0"/>
              <a:t>gym facility in </a:t>
            </a:r>
            <a:r>
              <a:rPr lang="en-US" altLang="ko-KR" baseline="0" dirty="0" err="1"/>
              <a:t>cheonan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그룹감염이</a:t>
            </a:r>
            <a:r>
              <a:rPr lang="ko-KR" altLang="en-US" baseline="0" dirty="0"/>
              <a:t> 높게 나오는데 이는 슈퍼전파자의 활동성</a:t>
            </a:r>
            <a:r>
              <a:rPr lang="en-US" altLang="ko-KR" baseline="0" dirty="0"/>
              <a:t>(?)</a:t>
            </a:r>
            <a:r>
              <a:rPr lang="ko-KR" altLang="en-US" baseline="0" dirty="0"/>
              <a:t>에 따른 것으로 추정</a:t>
            </a:r>
            <a:r>
              <a:rPr lang="en-US" altLang="ko-KR" baseline="0" dirty="0"/>
              <a:t>....</a:t>
            </a:r>
          </a:p>
          <a:p>
            <a:pPr marL="457200" lvl="1" indent="0">
              <a:buNone/>
            </a:pPr>
            <a:r>
              <a:rPr lang="en-US" altLang="ko-KR" baseline="0" dirty="0"/>
              <a:t>   </a:t>
            </a:r>
            <a:r>
              <a:rPr lang="ko-KR" altLang="en-US" baseline="0" dirty="0"/>
              <a:t>따라서 체육시설에 대한 집중 통제 필요</a:t>
            </a:r>
            <a:endParaRPr lang="en-US" altLang="ko-KR" baseline="0" dirty="0"/>
          </a:p>
          <a:p>
            <a:pPr marL="457200" lvl="1" indent="0">
              <a:buNone/>
            </a:pPr>
            <a:endParaRPr lang="en-US" altLang="ko-KR" baseline="0" dirty="0"/>
          </a:p>
          <a:p>
            <a:pPr marL="457200" lvl="1" indent="0">
              <a:buNone/>
            </a:pPr>
            <a:r>
              <a:rPr lang="en-US" altLang="ko-KR" baseline="0" dirty="0"/>
              <a:t>3. </a:t>
            </a:r>
            <a:r>
              <a:rPr lang="ko-KR" altLang="en-US" baseline="0" dirty="0"/>
              <a:t>슈퍼전파자의 이동경로와 전체 감염자의 이동경로를 비교해보면 슈퍼전파자의 이동경로 중 </a:t>
            </a:r>
            <a:r>
              <a:rPr lang="ko-KR" altLang="en-US" baseline="0" dirty="0" err="1"/>
              <a:t>일반가게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학교 등의 비중이 높게 나옴</a:t>
            </a:r>
            <a:endParaRPr lang="en-US" altLang="ko-KR" baseline="0" dirty="0"/>
          </a:p>
          <a:p>
            <a:pPr marL="457200" lvl="1" indent="0">
              <a:buNone/>
            </a:pPr>
            <a:r>
              <a:rPr lang="en-US" altLang="ko-KR" baseline="0" dirty="0"/>
              <a:t>   </a:t>
            </a:r>
            <a:r>
              <a:rPr lang="ko-KR" altLang="en-US" baseline="0" dirty="0"/>
              <a:t>따라서 일반 가게와 학교에 대한 감염 통제 필요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150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ko-KR" altLang="en-US" dirty="0"/>
              <a:t>슈퍼전파자의 감염경로는 그룹 감염</a:t>
            </a:r>
            <a:r>
              <a:rPr lang="en-US" altLang="ko-KR" dirty="0"/>
              <a:t>(</a:t>
            </a:r>
            <a:r>
              <a:rPr lang="ko-KR" altLang="en-US" dirty="0"/>
              <a:t>신천지</a:t>
            </a:r>
            <a:r>
              <a:rPr lang="en-US" altLang="ko-KR" dirty="0"/>
              <a:t>, </a:t>
            </a:r>
            <a:r>
              <a:rPr lang="ko-KR" altLang="en-US" dirty="0" err="1"/>
              <a:t>구로콜센터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이나 해외 감염 보다 개인</a:t>
            </a:r>
            <a:r>
              <a:rPr lang="ko-KR" altLang="en-US" baseline="0" dirty="0"/>
              <a:t> 접촉 감염이 많음</a:t>
            </a:r>
            <a:r>
              <a:rPr lang="en-US" altLang="ko-KR" baseline="0" dirty="0"/>
              <a:t>. </a:t>
            </a:r>
          </a:p>
          <a:p>
            <a:pPr marL="457200" lvl="1" indent="0">
              <a:buNone/>
            </a:pPr>
            <a:r>
              <a:rPr lang="en-US" altLang="ko-KR" baseline="0" dirty="0"/>
              <a:t>    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교회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오피스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공항 등에 통제는 잘되고 있으나 개인 감염의 통제가 되지 않으면 슈퍼전파자에 의한 감염이 많아짐</a:t>
            </a:r>
            <a:r>
              <a:rPr lang="en-US" altLang="ko-KR" baseline="0" dirty="0"/>
              <a:t>.</a:t>
            </a:r>
          </a:p>
          <a:p>
            <a:pPr marL="457200" lvl="1" indent="0">
              <a:buNone/>
            </a:pPr>
            <a:endParaRPr lang="en-US" altLang="ko-KR" baseline="0" dirty="0"/>
          </a:p>
          <a:p>
            <a:pPr marL="457200" lvl="1" indent="0">
              <a:buNone/>
            </a:pPr>
            <a:r>
              <a:rPr lang="en-US" altLang="ko-KR" baseline="0" dirty="0"/>
              <a:t>2. </a:t>
            </a:r>
            <a:r>
              <a:rPr lang="ko-KR" altLang="en-US" baseline="0" dirty="0"/>
              <a:t>슈퍼전파자의 감염경로에 </a:t>
            </a:r>
            <a:r>
              <a:rPr lang="en-US" altLang="ko-KR" baseline="0" dirty="0"/>
              <a:t>gym facility in </a:t>
            </a:r>
            <a:r>
              <a:rPr lang="en-US" altLang="ko-KR" baseline="0" dirty="0" err="1"/>
              <a:t>cheonan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그룹감염이</a:t>
            </a:r>
            <a:r>
              <a:rPr lang="ko-KR" altLang="en-US" baseline="0" dirty="0"/>
              <a:t> 높게 나오는데 이는 슈퍼전파자의 활동성</a:t>
            </a:r>
            <a:r>
              <a:rPr lang="en-US" altLang="ko-KR" baseline="0" dirty="0"/>
              <a:t>(?)</a:t>
            </a:r>
            <a:r>
              <a:rPr lang="ko-KR" altLang="en-US" baseline="0" dirty="0"/>
              <a:t>에 따른 것으로 추정</a:t>
            </a:r>
            <a:r>
              <a:rPr lang="en-US" altLang="ko-KR" baseline="0" dirty="0"/>
              <a:t>....</a:t>
            </a:r>
          </a:p>
          <a:p>
            <a:pPr marL="457200" lvl="1" indent="0">
              <a:buNone/>
            </a:pPr>
            <a:r>
              <a:rPr lang="en-US" altLang="ko-KR" baseline="0" dirty="0"/>
              <a:t>   </a:t>
            </a:r>
            <a:r>
              <a:rPr lang="ko-KR" altLang="en-US" baseline="0" dirty="0"/>
              <a:t>따라서 체육시설에 대한 집중 통제 필요</a:t>
            </a:r>
            <a:endParaRPr lang="en-US" altLang="ko-KR" baseline="0" dirty="0"/>
          </a:p>
          <a:p>
            <a:pPr marL="457200" lvl="1" indent="0">
              <a:buNone/>
            </a:pPr>
            <a:endParaRPr lang="en-US" altLang="ko-KR" baseline="0" dirty="0"/>
          </a:p>
          <a:p>
            <a:pPr marL="457200" lvl="1" indent="0">
              <a:buNone/>
            </a:pPr>
            <a:r>
              <a:rPr lang="en-US" altLang="ko-KR" baseline="0" dirty="0"/>
              <a:t>3. </a:t>
            </a:r>
            <a:r>
              <a:rPr lang="ko-KR" altLang="en-US" baseline="0" dirty="0"/>
              <a:t>슈퍼전파자의 이동경로와 전체 감염자의 이동경로를 비교해보면 슈퍼전파자의 이동경로 중 </a:t>
            </a:r>
            <a:r>
              <a:rPr lang="ko-KR" altLang="en-US" baseline="0" dirty="0" err="1"/>
              <a:t>일반가게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학교 등의 비중이 높게 나옴</a:t>
            </a:r>
            <a:endParaRPr lang="en-US" altLang="ko-KR" baseline="0" dirty="0"/>
          </a:p>
          <a:p>
            <a:pPr marL="457200" lvl="1" indent="0">
              <a:buNone/>
            </a:pPr>
            <a:r>
              <a:rPr lang="en-US" altLang="ko-KR" baseline="0" dirty="0"/>
              <a:t>   </a:t>
            </a:r>
            <a:r>
              <a:rPr lang="ko-KR" altLang="en-US" baseline="0" dirty="0"/>
              <a:t>따라서 일반 가게와 학교에 대한 감염 통제 필요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BFB6-1CCF-8247-BE45-29DA8ED563ED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228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EBAC-29DD-1E41-AB97-27E072792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AA2B3-0E09-BF48-8C35-FBC02E9B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0A6F-3519-6149-B350-9B8D82AF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7A3B-1E19-4B49-8254-F26DB547A3FE}" type="datetime1">
              <a:rPr lang="en-US" smtClean="0"/>
              <a:t>8/10/20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8F93-387B-6343-8DEC-0E3C0674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2825-B5C1-8B4F-8E80-2C1FE94B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934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3670-9A7A-EB45-B3DD-10D086BE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103DA-9974-7F4E-96B7-A601EE35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5C86-A1DD-9A4C-9108-A0C6D3D7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111E-AD0A-7E4E-AB57-C7189430528F}" type="datetime1">
              <a:rPr lang="en-US" smtClean="0"/>
              <a:t>8/10/20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5704-D72A-AB4F-9C95-06B09A62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A354-FA35-8D43-BE5D-7822EC43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690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A491E-EFA3-664C-B4CC-482EB3FEF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A42F-3967-D345-B490-B3D042E0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E3F0-D3DE-DB47-AFA1-20E32608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403-2434-8144-BAEF-03EF50666F5F}" type="datetime1">
              <a:rPr lang="en-US" smtClean="0"/>
              <a:t>8/10/20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6367-1AF6-AB41-AC79-34CDB2F7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6F57-D26B-D349-BE23-B182E87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955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7F72-6057-9448-A8BC-A1FD6268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DD10-54BE-1342-A040-3E078041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2F4D-0877-9C42-A151-76A3A7FA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8DA-3108-8647-A30D-5607962F6CA7}" type="datetime1">
              <a:rPr lang="en-US" smtClean="0"/>
              <a:t>8/10/20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965C-6EE7-614C-9873-B5EE7A35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8315-87F1-F146-8CC0-D6409FBD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019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7A55-4853-2C4C-8F18-DAC1A732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484-5CC8-0844-9C0B-9820373D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0F4B-197F-7F4A-A2F5-3F18ADA9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DF80-BEE0-814E-A903-CF2188772578}" type="datetime1">
              <a:rPr lang="en-US" smtClean="0"/>
              <a:t>8/10/20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0588-CA52-CA41-ABC2-8721B425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6A2A-0933-CD47-B0D9-E4DC50CA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91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5232-581E-4C47-AADE-6C387F10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887F-A38D-2B43-BD7A-A0C79DC52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73E35-14FB-A847-BC85-3CF7EFD9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FCE9-62BC-9F41-83CA-FB84EA1A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26D7-08D6-BA4C-B05C-98AAD2CF830E}" type="datetime1">
              <a:rPr lang="en-US" smtClean="0"/>
              <a:t>8/10/20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D58B1-597E-054A-B1A4-AB7BBA35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EEA3-6DCF-C642-B138-A659F1F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4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1806-7796-8141-B0C7-3F578F9A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A12DE-E6E6-2148-B2C8-F31BC658A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9062-645C-C145-9A2A-8AE4D3AE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9A0FF-1807-8340-A5DC-C7A56F737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20740-2E15-304A-B9A0-066E371B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097DE-4728-014C-8F17-57648FC8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3DB7-3EB2-8146-B71F-75ADA2868F72}" type="datetime1">
              <a:rPr lang="en-US" smtClean="0"/>
              <a:t>8/10/20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BA318-3BAD-8947-B26D-C82D22F2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A5DA-0B78-D545-B1E2-6F0EEE7E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918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C885-BC19-8841-BC36-6FE8E445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8593-09BD-654A-97DC-1BFDB345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FF61-3795-364B-9DD5-904C405B5DD6}" type="datetime1">
              <a:rPr lang="en-US" smtClean="0"/>
              <a:t>8/10/20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9CAD-C3CF-E849-9805-AADEA5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72BAA-7CB5-4A45-835B-1D5ED82B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23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FDECB-C1B3-FE4D-9008-FC8AE24A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69BD-7A96-BE48-AD4D-511CC7BD1539}" type="datetime1">
              <a:rPr lang="en-US" smtClean="0"/>
              <a:t>8/10/20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05E8F-868F-8D45-909E-CED0164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9211-89E5-294A-9CD8-92194C48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264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AD9E-3EEE-4D49-AA6A-EAB0EB08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54AC-55CF-9F46-A957-2267657F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2D215-A42B-B54D-894D-D73F7612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7C6D8-B4D6-374F-ACBE-0CEEBCB5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4EAB-0DD0-0B4D-A753-D9F7C4C76D0E}" type="datetime1">
              <a:rPr lang="en-US" smtClean="0"/>
              <a:t>8/10/20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4AE5-950C-E74C-B768-9D90E091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9238D-F13C-1746-9FCB-3CA03DE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4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1BFE-623B-C443-AA14-8C06A49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A1BAC-5D39-D242-B596-30E230988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5D81F-28AA-C344-8618-A0055BF7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6564-030A-0D47-8988-F160070B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E7EA-C5E0-B444-B37D-A1691CCB5EC9}" type="datetime1">
              <a:rPr lang="en-US" smtClean="0"/>
              <a:t>8/10/20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A93C-6A0C-3542-8486-C053400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514D3-EDB4-724C-B4F9-BDF43B3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933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92E79-FC6F-E842-BCED-D892BAB5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9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3CE9-68F1-7D40-9554-CCB6452A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7469"/>
            <a:ext cx="10515600" cy="519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8940-6BFD-C945-B77D-EBD9B4598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EA1E-E9DD-9D4E-AB72-5D7E4D3C7520}" type="datetime1">
              <a:rPr lang="en-US" smtClean="0"/>
              <a:t>8/10/20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6EA5-BB7F-1C4F-B666-BDB19631C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D823-AC9E-1349-869D-AD5EC8F00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0B0-4B5B-8148-9ED8-8C3A32276A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06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tiff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5.tiff"/><Relationship Id="rId9" Type="http://schemas.openxmlformats.org/officeDocument/2006/relationships/image" Target="../media/image1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tiff"/><Relationship Id="rId4" Type="http://schemas.openxmlformats.org/officeDocument/2006/relationships/image" Target="../media/image35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00120/south-korea-coronavirus-cases-by-province/" TargetMode="External"/><Relationship Id="rId7" Type="http://schemas.openxmlformats.org/officeDocument/2006/relationships/hyperlink" Target="http://ncov.mohw.go.kr/guidelineView.do?brdId=6&amp;brdGubun=61&amp;dataGubun=&amp;ncvContSeq=2152&amp;contSeq=2152&amp;board_id=&amp;gubun=" TargetMode="External"/><Relationship Id="rId2" Type="http://schemas.openxmlformats.org/officeDocument/2006/relationships/hyperlink" Target="https://www.statista.com/chart/21095/covid-19-infections-in-south-ko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na.co.kr/view/GYH20200511002100044" TargetMode="External"/><Relationship Id="rId5" Type="http://schemas.openxmlformats.org/officeDocument/2006/relationships/hyperlink" Target="http://m.jejudomin.co.kr/news/articleView.html?idxno=124238" TargetMode="External"/><Relationship Id="rId4" Type="http://schemas.openxmlformats.org/officeDocument/2006/relationships/hyperlink" Target="https://www.google.com/search?q=%EC%BD%94%EB%A1%9C%EB%82%98+19+%ED%95%9C%EA%B5%AD+%ED%99%95%EC%A7%84%EC%9E%90&amp;oq=%EC%BD%94%EB%A1%9C%EB%82%98+1&amp;aqs=chrome.0.69i59l2j69i57j69i60j69i61l2.4471j0j7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10.tiff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266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/>
              <a:t>Group </a:t>
            </a:r>
            <a:r>
              <a:rPr lang="en-US" sz="2000" dirty="0"/>
              <a:t>4:</a:t>
            </a:r>
          </a:p>
          <a:p>
            <a:r>
              <a:rPr lang="en-US" altLang="ko-KR" sz="2000" dirty="0"/>
              <a:t>Sangho Nam, </a:t>
            </a:r>
            <a:r>
              <a:rPr lang="en-US" altLang="ko-KR" sz="2000" dirty="0" err="1"/>
              <a:t>Seungyong</a:t>
            </a:r>
            <a:r>
              <a:rPr lang="en-US" altLang="ko-KR" sz="2000" dirty="0"/>
              <a:t> Lee, </a:t>
            </a:r>
            <a:r>
              <a:rPr lang="en-US" altLang="ko-KR" sz="2000" dirty="0" err="1"/>
              <a:t>Jieon</a:t>
            </a:r>
            <a:r>
              <a:rPr lang="en-US" altLang="ko-KR" sz="2000" dirty="0"/>
              <a:t> Park, </a:t>
            </a:r>
            <a:r>
              <a:rPr lang="en-US" altLang="ko-KR" sz="2000" dirty="0" err="1"/>
              <a:t>Seungmin</a:t>
            </a:r>
            <a:r>
              <a:rPr lang="en-US" altLang="ko-KR" sz="2000" dirty="0"/>
              <a:t> Kim</a:t>
            </a:r>
          </a:p>
          <a:p>
            <a:br>
              <a:rPr lang="en-US" altLang="ko-KR" sz="2000" dirty="0"/>
            </a:br>
            <a:endParaRPr lang="en-K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1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259976" y="2449517"/>
            <a:ext cx="11869271" cy="1730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COVID-19 infection data analysis</a:t>
            </a:r>
          </a:p>
          <a:p>
            <a:pPr algn="ctr"/>
            <a:r>
              <a:rPr lang="en-US" sz="5400" dirty="0"/>
              <a:t>: Research proposal</a:t>
            </a:r>
            <a:endParaRPr lang="en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B80C0DE-ED4B-4737-825E-5D17D3EBF9AE}"/>
              </a:ext>
            </a:extLst>
          </p:cNvPr>
          <p:cNvSpPr txBox="1">
            <a:spLocks/>
          </p:cNvSpPr>
          <p:nvPr/>
        </p:nvSpPr>
        <p:spPr>
          <a:xfrm>
            <a:off x="171450" y="26203"/>
            <a:ext cx="7467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Social Networks in Internet based ICT</a:t>
            </a:r>
          </a:p>
          <a:p>
            <a:r>
              <a:rPr lang="en-US" altLang="ko-KR" sz="2000" dirty="0"/>
              <a:t>Assignment 2: Research Proposal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299710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B4FC59-66E2-B641-A7C1-F3A89BC2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7469"/>
            <a:ext cx="10680865" cy="519888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Existence of h</a:t>
            </a:r>
            <a:r>
              <a:rPr lang="en-KR" sz="1400" b="1" dirty="0"/>
              <a:t>ub </a:t>
            </a:r>
            <a:r>
              <a:rPr lang="en-US" sz="1400" b="1" dirty="0"/>
              <a:t>confirmed</a:t>
            </a:r>
            <a:r>
              <a:rPr lang="en-US" altLang="ko-KR" sz="1400" dirty="0"/>
              <a:t>: As the degree distribution is</a:t>
            </a:r>
            <a:r>
              <a:rPr lang="ko-KR" altLang="en-US" sz="1400" dirty="0"/>
              <a:t> </a:t>
            </a:r>
            <a:r>
              <a:rPr lang="en-US" altLang="ko-KR" sz="1400" dirty="0"/>
              <a:t>right-skewed, the hub that has high centrality among the entire node exists. </a:t>
            </a:r>
          </a:p>
          <a:p>
            <a:pPr marL="342900" indent="-342900">
              <a:buAutoNum type="arabicPeriod"/>
            </a:pPr>
            <a:r>
              <a:rPr lang="en-US" sz="1400" b="1" dirty="0"/>
              <a:t>Comparison result of c</a:t>
            </a:r>
            <a:r>
              <a:rPr lang="en-KR" sz="1400" b="1" dirty="0"/>
              <a:t>entrality measure</a:t>
            </a:r>
            <a:r>
              <a:rPr lang="en-US" altLang="ko-KR" sz="1400" dirty="0"/>
              <a:t>: Concluded that betweenness centrality is appropriate in considering contribution to the infection process.</a:t>
            </a:r>
            <a:endParaRPr lang="en-KR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10</a:t>
            </a:fld>
            <a:endParaRPr lang="en-K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Analysis: </a:t>
            </a:r>
            <a:r>
              <a:rPr lang="en-US" altLang="ko-KR" sz="3600" dirty="0">
                <a:ea typeface="맑은 고딕"/>
              </a:rPr>
              <a:t>super spreaders</a:t>
            </a:r>
            <a:endParaRPr lang="en-KR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C7DD27F-0839-6D4C-91DE-477B9158D1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269" y="2207950"/>
            <a:ext cx="3157129" cy="1882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86B7CF-5ECB-4B4A-88AE-15AAD8F3E46E}"/>
              </a:ext>
            </a:extLst>
          </p:cNvPr>
          <p:cNvSpPr/>
          <p:nvPr/>
        </p:nvSpPr>
        <p:spPr>
          <a:xfrm>
            <a:off x="2054048" y="3522744"/>
            <a:ext cx="1643350" cy="465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F1F20-E4CD-634E-908F-3497263CA2C6}"/>
              </a:ext>
            </a:extLst>
          </p:cNvPr>
          <p:cNvSpPr txBox="1"/>
          <p:nvPr/>
        </p:nvSpPr>
        <p:spPr>
          <a:xfrm>
            <a:off x="2649909" y="3229025"/>
            <a:ext cx="451627" cy="291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Hub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BC6FE-BB3E-4B49-85D3-64A884C4DFF1}"/>
              </a:ext>
            </a:extLst>
          </p:cNvPr>
          <p:cNvSpPr txBox="1"/>
          <p:nvPr/>
        </p:nvSpPr>
        <p:spPr>
          <a:xfrm>
            <a:off x="795562" y="1979369"/>
            <a:ext cx="2516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Degree centrality distribution</a:t>
            </a:r>
            <a:endParaRPr lang="en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A619F-FDF0-6E4A-8C75-CA8D01054C94}"/>
              </a:ext>
            </a:extLst>
          </p:cNvPr>
          <p:cNvSpPr txBox="1"/>
          <p:nvPr/>
        </p:nvSpPr>
        <p:spPr>
          <a:xfrm>
            <a:off x="6679873" y="1979369"/>
            <a:ext cx="229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Katz centrality distribution</a:t>
            </a:r>
            <a:endParaRPr lang="en-K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4D66DD-CB6B-7243-8365-1C3F0C936A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325" y="2207950"/>
            <a:ext cx="3359766" cy="19551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F9D971-331B-634E-9CC8-F6A52BB251B6}"/>
              </a:ext>
            </a:extLst>
          </p:cNvPr>
          <p:cNvSpPr txBox="1"/>
          <p:nvPr/>
        </p:nvSpPr>
        <p:spPr>
          <a:xfrm>
            <a:off x="3847144" y="2827204"/>
            <a:ext cx="2153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KR" sz="1400" dirty="0"/>
              <a:t>ros: </a:t>
            </a:r>
            <a:r>
              <a:rPr lang="en-US" altLang="ko-KR" sz="1400" dirty="0"/>
              <a:t>Simple calculation and meanings</a:t>
            </a:r>
            <a:endParaRPr lang="en-KR" sz="1400" dirty="0"/>
          </a:p>
          <a:p>
            <a:endParaRPr lang="en-KR" sz="1400" dirty="0"/>
          </a:p>
          <a:p>
            <a:r>
              <a:rPr lang="en-KR" sz="1400" dirty="0"/>
              <a:t>Cons: </a:t>
            </a:r>
            <a:r>
              <a:rPr lang="en-US" sz="1400" dirty="0"/>
              <a:t>Need to consider the c</a:t>
            </a:r>
            <a:r>
              <a:rPr lang="en-US" altLang="ko-KR" sz="1400" dirty="0"/>
              <a:t>ontributions to the infection process, potential propagation risks, etc. </a:t>
            </a:r>
            <a:endParaRPr lang="en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71618A-44A7-0442-979F-A75DA5BC6179}"/>
                  </a:ext>
                </a:extLst>
              </p:cNvPr>
              <p:cNvSpPr txBox="1"/>
              <p:nvPr/>
            </p:nvSpPr>
            <p:spPr>
              <a:xfrm>
                <a:off x="3847144" y="2039681"/>
                <a:ext cx="119359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71618A-44A7-0442-979F-A75DA5BC6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44" y="2039681"/>
                <a:ext cx="1193595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F3B405-63B3-7B44-9B11-F96C695CBE59}"/>
                  </a:ext>
                </a:extLst>
              </p:cNvPr>
              <p:cNvSpPr txBox="1"/>
              <p:nvPr/>
            </p:nvSpPr>
            <p:spPr>
              <a:xfrm>
                <a:off x="9705630" y="2263923"/>
                <a:ext cx="2011513" cy="34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KR" dirty="0"/>
                  <a:t>,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F3B405-63B3-7B44-9B11-F96C695C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630" y="2263923"/>
                <a:ext cx="2011513" cy="347788"/>
              </a:xfrm>
              <a:prstGeom prst="rect">
                <a:avLst/>
              </a:prstGeom>
              <a:blipFill>
                <a:blip r:embed="rId6"/>
                <a:stretch>
                  <a:fillRect l="-3030" t="-128070" r="-6061" b="-20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51F210B-6AF2-4247-8B6A-0183AC1F89DA}"/>
              </a:ext>
            </a:extLst>
          </p:cNvPr>
          <p:cNvSpPr txBox="1"/>
          <p:nvPr/>
        </p:nvSpPr>
        <p:spPr>
          <a:xfrm>
            <a:off x="9705630" y="2892966"/>
            <a:ext cx="2153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KR" sz="1400" dirty="0"/>
              <a:t>ros: </a:t>
            </a:r>
            <a:r>
              <a:rPr lang="en-US" sz="1400" dirty="0"/>
              <a:t>Considering the potential risk of individual patients is possible</a:t>
            </a:r>
            <a:endParaRPr lang="en-KR" sz="1400" dirty="0"/>
          </a:p>
          <a:p>
            <a:endParaRPr lang="en-KR" sz="1400" dirty="0"/>
          </a:p>
          <a:p>
            <a:r>
              <a:rPr lang="en-KR" sz="1400" dirty="0"/>
              <a:t>Cons: </a:t>
            </a:r>
            <a:r>
              <a:rPr lang="en-US" sz="1400" dirty="0"/>
              <a:t>Contribution to the infection process is not considered</a:t>
            </a:r>
            <a:endParaRPr lang="en-KR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9FD203-9761-BB42-85AA-EAD74A6B3267}"/>
              </a:ext>
            </a:extLst>
          </p:cNvPr>
          <p:cNvSpPr/>
          <p:nvPr/>
        </p:nvSpPr>
        <p:spPr>
          <a:xfrm>
            <a:off x="7816874" y="3568464"/>
            <a:ext cx="1643350" cy="465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258FE-F199-2042-AE55-86210CBA8A75}"/>
              </a:ext>
            </a:extLst>
          </p:cNvPr>
          <p:cNvSpPr txBox="1"/>
          <p:nvPr/>
        </p:nvSpPr>
        <p:spPr>
          <a:xfrm>
            <a:off x="8412735" y="3274745"/>
            <a:ext cx="451627" cy="291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Hub</a:t>
            </a:r>
            <a:endParaRPr lang="en-KR" dirty="0">
              <a:solidFill>
                <a:srgbClr val="C0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1E3EE4-D5C3-5847-956B-B2E9968ABF0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268" y="4756847"/>
            <a:ext cx="3131167" cy="1882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64A75A-FE05-AF41-B5A2-5DEE06A73E99}"/>
              </a:ext>
            </a:extLst>
          </p:cNvPr>
          <p:cNvSpPr txBox="1"/>
          <p:nvPr/>
        </p:nvSpPr>
        <p:spPr>
          <a:xfrm>
            <a:off x="1106746" y="4490114"/>
            <a:ext cx="1972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3) Page rank distribution</a:t>
            </a:r>
            <a:endParaRPr lang="en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7BFD4-4A87-6049-A6A2-EED67389422E}"/>
              </a:ext>
            </a:extLst>
          </p:cNvPr>
          <p:cNvSpPr txBox="1"/>
          <p:nvPr/>
        </p:nvSpPr>
        <p:spPr>
          <a:xfrm>
            <a:off x="3855720" y="5217577"/>
            <a:ext cx="2153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KR" sz="1400" dirty="0"/>
              <a:t>ros: </a:t>
            </a:r>
            <a:r>
              <a:rPr lang="en-US" sz="1400" dirty="0"/>
              <a:t>Centrality normalization on each vertex</a:t>
            </a:r>
            <a:endParaRPr lang="en-KR" sz="1400" dirty="0"/>
          </a:p>
          <a:p>
            <a:endParaRPr lang="en-KR" sz="1400" dirty="0"/>
          </a:p>
          <a:p>
            <a:r>
              <a:rPr lang="en-KR" sz="1400" dirty="0"/>
              <a:t>Cons: </a:t>
            </a:r>
            <a:r>
              <a:rPr lang="en-US" altLang="ko-KR" sz="1400" dirty="0"/>
              <a:t>Contribution to the infection process is not considered</a:t>
            </a:r>
            <a:endParaRPr lang="en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8E8218-C087-224E-B6C6-C7675C9C0A96}"/>
                  </a:ext>
                </a:extLst>
              </p:cNvPr>
              <p:cNvSpPr txBox="1"/>
              <p:nvPr/>
            </p:nvSpPr>
            <p:spPr>
              <a:xfrm>
                <a:off x="3855720" y="4627777"/>
                <a:ext cx="2223301" cy="472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KR" dirty="0"/>
                  <a:t>,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8E8218-C087-224E-B6C6-C7675C9C0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720" y="4627777"/>
                <a:ext cx="2223301" cy="472373"/>
              </a:xfrm>
              <a:prstGeom prst="rect">
                <a:avLst/>
              </a:prstGeom>
              <a:blipFill>
                <a:blip r:embed="rId8"/>
                <a:stretch>
                  <a:fillRect l="-2273" t="-82051" r="-5114" b="-10769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F62126A-1DB3-8343-8289-6D76E3E6ABB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325" y="4757988"/>
            <a:ext cx="3358414" cy="188130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A10E96E-1B8D-0F49-B30E-1B77DDB62BF4}"/>
              </a:ext>
            </a:extLst>
          </p:cNvPr>
          <p:cNvSpPr/>
          <p:nvPr/>
        </p:nvSpPr>
        <p:spPr>
          <a:xfrm>
            <a:off x="1974921" y="6033919"/>
            <a:ext cx="1643350" cy="465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6DC590-31E2-1949-8374-83AE77197140}"/>
              </a:ext>
            </a:extLst>
          </p:cNvPr>
          <p:cNvSpPr txBox="1"/>
          <p:nvPr/>
        </p:nvSpPr>
        <p:spPr>
          <a:xfrm>
            <a:off x="2570782" y="5740200"/>
            <a:ext cx="451627" cy="291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Hub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7C09C-4F98-404A-8788-4C6180411482}"/>
              </a:ext>
            </a:extLst>
          </p:cNvPr>
          <p:cNvSpPr/>
          <p:nvPr/>
        </p:nvSpPr>
        <p:spPr>
          <a:xfrm>
            <a:off x="7874440" y="6041414"/>
            <a:ext cx="1643350" cy="465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92A382-F35B-7043-954A-76B99C7061E2}"/>
              </a:ext>
            </a:extLst>
          </p:cNvPr>
          <p:cNvSpPr txBox="1"/>
          <p:nvPr/>
        </p:nvSpPr>
        <p:spPr>
          <a:xfrm>
            <a:off x="8470301" y="5747695"/>
            <a:ext cx="451627" cy="291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Hub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421C9-7EFB-6B46-B773-EEF9E6199467}"/>
              </a:ext>
            </a:extLst>
          </p:cNvPr>
          <p:cNvSpPr txBox="1"/>
          <p:nvPr/>
        </p:nvSpPr>
        <p:spPr>
          <a:xfrm>
            <a:off x="6291705" y="4490114"/>
            <a:ext cx="2965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4) Betweenness centrality distribution</a:t>
            </a:r>
            <a:endParaRPr lang="en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492032-6FAD-BB40-8FE2-B2F0E049E677}"/>
                  </a:ext>
                </a:extLst>
              </p:cNvPr>
              <p:cNvSpPr txBox="1"/>
              <p:nvPr/>
            </p:nvSpPr>
            <p:spPr>
              <a:xfrm>
                <a:off x="9585357" y="4427642"/>
                <a:ext cx="1197251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492032-6FAD-BB40-8FE2-B2F0E04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357" y="4427642"/>
                <a:ext cx="1197251" cy="803233"/>
              </a:xfrm>
              <a:prstGeom prst="rect">
                <a:avLst/>
              </a:prstGeom>
              <a:blipFill>
                <a:blip r:embed="rId10"/>
                <a:stretch>
                  <a:fillRect l="-28421" t="-104688" r="-15789" b="-16718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1AF0F34-D166-FF41-91CA-77E228D47433}"/>
              </a:ext>
            </a:extLst>
          </p:cNvPr>
          <p:cNvSpPr txBox="1"/>
          <p:nvPr/>
        </p:nvSpPr>
        <p:spPr>
          <a:xfrm>
            <a:off x="9705630" y="5288827"/>
            <a:ext cx="2153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KR" sz="1400" dirty="0"/>
              <a:t>ros: </a:t>
            </a:r>
            <a:r>
              <a:rPr lang="en-US" sz="1400" dirty="0"/>
              <a:t>Appropriate in measuring c</a:t>
            </a:r>
            <a:r>
              <a:rPr lang="en-US" altLang="ko-KR" sz="1400" dirty="0"/>
              <a:t>ontribution to the infection process, appropriate in measuring the spread between different groups (</a:t>
            </a:r>
            <a:r>
              <a:rPr lang="en-US" sz="1400" dirty="0"/>
              <a:t>broker)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12812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B4FC59-66E2-B641-A7C1-F3A89BC2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7469"/>
            <a:ext cx="10680865" cy="51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Detailed </a:t>
            </a:r>
            <a:r>
              <a:rPr lang="en-US" altLang="ko-KR" sz="1400" b="1" dirty="0"/>
              <a:t>‘Keeping distance from life’ Guidance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altLang="ko-KR" sz="1400" b="1" dirty="0"/>
              <a:t>1. Need more quarantine focus on store, school and gym facility</a:t>
            </a:r>
          </a:p>
          <a:p>
            <a:pPr marL="0" indent="0">
              <a:buNone/>
            </a:pPr>
            <a:r>
              <a:rPr lang="en-US" altLang="ko-KR" sz="1400" b="1" dirty="0"/>
              <a:t>    </a:t>
            </a:r>
            <a:r>
              <a:rPr lang="en-US" altLang="ko-KR" sz="1400" dirty="0"/>
              <a:t>super-spreader infected by ‘contact with patient’ rather than group infection</a:t>
            </a:r>
          </a:p>
          <a:p>
            <a:pPr marL="0" indent="0">
              <a:buNone/>
            </a:pPr>
            <a:r>
              <a:rPr lang="en-US" altLang="ko-KR" sz="1400" dirty="0"/>
              <a:t>    super-spreader    had visited stores, school and gym facility more than all patients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Analysis: </a:t>
            </a:r>
            <a:r>
              <a:rPr lang="en-US" altLang="ko-KR" sz="3600" dirty="0">
                <a:ea typeface="맑은 고딕"/>
              </a:rPr>
              <a:t>super spreaders</a:t>
            </a:r>
            <a:endParaRPr lang="en-KR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7BFD4-4A87-6049-A6A2-EED67389422E}"/>
              </a:ext>
            </a:extLst>
          </p:cNvPr>
          <p:cNvSpPr txBox="1"/>
          <p:nvPr/>
        </p:nvSpPr>
        <p:spPr>
          <a:xfrm>
            <a:off x="4291013" y="6455800"/>
            <a:ext cx="790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54 Patients, top 5% betweenness </a:t>
            </a:r>
            <a:r>
              <a:rPr lang="en-US" altLang="ko-KR" sz="1400" dirty="0"/>
              <a:t>centrality</a:t>
            </a:r>
            <a:r>
              <a:rPr lang="en-US" sz="1400" dirty="0"/>
              <a:t> in 1073 patients, are designated as </a:t>
            </a:r>
            <a:r>
              <a:rPr lang="en-US" altLang="ko-KR" sz="1400" dirty="0"/>
              <a:t>Super-spreader</a:t>
            </a:r>
            <a:endParaRPr lang="en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8BD033-E610-4311-8CB2-15796968A542}"/>
              </a:ext>
            </a:extLst>
          </p:cNvPr>
          <p:cNvSpPr txBox="1"/>
          <p:nvPr/>
        </p:nvSpPr>
        <p:spPr>
          <a:xfrm>
            <a:off x="6740095" y="5864489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&lt;Super-spreader’s route type&gt;</a:t>
            </a:r>
            <a:endParaRPr lang="en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D2243-92C2-452F-86F0-ECC3B0E83D5B}"/>
              </a:ext>
            </a:extLst>
          </p:cNvPr>
          <p:cNvSpPr txBox="1"/>
          <p:nvPr/>
        </p:nvSpPr>
        <p:spPr>
          <a:xfrm>
            <a:off x="9801027" y="5885218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&lt;All patient’s route type&gt;</a:t>
            </a:r>
            <a:endParaRPr lang="en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9E5CB-DEEB-42C7-814B-709F25F5D6D3}"/>
              </a:ext>
            </a:extLst>
          </p:cNvPr>
          <p:cNvSpPr txBox="1"/>
          <p:nvPr/>
        </p:nvSpPr>
        <p:spPr>
          <a:xfrm>
            <a:off x="64836" y="5882072"/>
            <a:ext cx="279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&lt;Super-spreader’s infection case&gt;</a:t>
            </a:r>
            <a:endParaRPr lang="en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ED1F6-2E60-4410-815A-3418F9A5F728}"/>
              </a:ext>
            </a:extLst>
          </p:cNvPr>
          <p:cNvSpPr txBox="1"/>
          <p:nvPr/>
        </p:nvSpPr>
        <p:spPr>
          <a:xfrm>
            <a:off x="3696059" y="5882072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&lt;All patient’s infection case&gt;</a:t>
            </a:r>
            <a:endParaRPr lang="en-KR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DE0092-A5A6-49A9-8489-31B4314B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84" y="2711824"/>
            <a:ext cx="3236515" cy="30690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EE4CC3-BBE4-4F94-8312-1CDDD80B3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107" y="2690081"/>
            <a:ext cx="3252117" cy="29063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0A717C-4676-4602-B6C0-FCF691E29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4" y="2625275"/>
            <a:ext cx="3341926" cy="29711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CD71A2-5C08-438F-A1DA-7BB03BB9E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343" y="2417612"/>
            <a:ext cx="2828142" cy="31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B4FC59-66E2-B641-A7C1-F3A89BC2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7469"/>
            <a:ext cx="10680865" cy="51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Detailed </a:t>
            </a:r>
            <a:r>
              <a:rPr lang="en-US" altLang="ko-KR" sz="1400" b="1" dirty="0"/>
              <a:t>‘Keeping distance from life’ Guidance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altLang="ko-KR" sz="1400" b="1" dirty="0"/>
              <a:t>1. Need more quarantine focus on store, school and gym facility</a:t>
            </a:r>
          </a:p>
          <a:p>
            <a:pPr marL="0" indent="0">
              <a:buNone/>
            </a:pPr>
            <a:r>
              <a:rPr lang="en-US" altLang="ko-KR" sz="1400" b="1" dirty="0"/>
              <a:t>    </a:t>
            </a:r>
            <a:r>
              <a:rPr lang="en-US" altLang="ko-KR" sz="1400" dirty="0"/>
              <a:t>super-spreader infected by ‘contact with patient’ rather than group infection</a:t>
            </a:r>
          </a:p>
          <a:p>
            <a:pPr marL="0" indent="0">
              <a:buNone/>
            </a:pPr>
            <a:r>
              <a:rPr lang="en-US" altLang="ko-KR" sz="1400" dirty="0"/>
              <a:t>    super-spreader had visited stores, school and gym facility more than all patients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Analysis: </a:t>
            </a:r>
            <a:r>
              <a:rPr lang="en-US" altLang="ko-KR" sz="3600" dirty="0">
                <a:ea typeface="맑은 고딕"/>
              </a:rPr>
              <a:t>super spreaders</a:t>
            </a:r>
            <a:endParaRPr lang="en-KR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7BFD4-4A87-6049-A6A2-EED67389422E}"/>
              </a:ext>
            </a:extLst>
          </p:cNvPr>
          <p:cNvSpPr txBox="1"/>
          <p:nvPr/>
        </p:nvSpPr>
        <p:spPr>
          <a:xfrm>
            <a:off x="4291013" y="5976120"/>
            <a:ext cx="790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54 Patients, top 5% betweenness </a:t>
            </a:r>
            <a:r>
              <a:rPr lang="en-US" altLang="ko-KR" sz="1400" dirty="0"/>
              <a:t>centrality</a:t>
            </a:r>
            <a:r>
              <a:rPr lang="en-US" sz="1400" dirty="0"/>
              <a:t> in 1073 patients, are designated as </a:t>
            </a:r>
            <a:r>
              <a:rPr lang="en-US" altLang="ko-KR" sz="1400" dirty="0"/>
              <a:t>Super-spreader</a:t>
            </a:r>
            <a:endParaRPr lang="en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8BD033-E610-4311-8CB2-15796968A542}"/>
              </a:ext>
            </a:extLst>
          </p:cNvPr>
          <p:cNvSpPr txBox="1"/>
          <p:nvPr/>
        </p:nvSpPr>
        <p:spPr>
          <a:xfrm>
            <a:off x="6515836" y="5482518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&lt;Super-spreader’s route type&gt;</a:t>
            </a:r>
            <a:endParaRPr lang="en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D2243-92C2-452F-86F0-ECC3B0E83D5B}"/>
              </a:ext>
            </a:extLst>
          </p:cNvPr>
          <p:cNvSpPr txBox="1"/>
          <p:nvPr/>
        </p:nvSpPr>
        <p:spPr>
          <a:xfrm>
            <a:off x="9443803" y="5482518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&lt;All patient’s route type&gt;</a:t>
            </a:r>
            <a:endParaRPr lang="en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9E5CB-DEEB-42C7-814B-709F25F5D6D3}"/>
              </a:ext>
            </a:extLst>
          </p:cNvPr>
          <p:cNvSpPr txBox="1"/>
          <p:nvPr/>
        </p:nvSpPr>
        <p:spPr>
          <a:xfrm>
            <a:off x="34412" y="5475831"/>
            <a:ext cx="279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&lt;Super-spreader’s infection case&gt;</a:t>
            </a:r>
            <a:endParaRPr lang="en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ED1F6-2E60-4410-815A-3418F9A5F728}"/>
              </a:ext>
            </a:extLst>
          </p:cNvPr>
          <p:cNvSpPr txBox="1"/>
          <p:nvPr/>
        </p:nvSpPr>
        <p:spPr>
          <a:xfrm>
            <a:off x="3212645" y="5454434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&lt;All patient’s infection case&gt;</a:t>
            </a:r>
            <a:endParaRPr lang="en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7BD9F4-D54A-4CC4-83D8-89A0DF84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56" y="2696002"/>
            <a:ext cx="3178443" cy="28404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97DAF8-040B-4D9F-B4B0-554292E9B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190" y="2865539"/>
            <a:ext cx="3014810" cy="2490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D9022-6508-4B48-BE87-AC1A3B11F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8468"/>
            <a:ext cx="3186685" cy="2659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FCF185-ACD0-4938-9768-CDACEB5CA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645" y="2737813"/>
            <a:ext cx="2985787" cy="27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B4FC59-66E2-B641-A7C1-F3A89BC2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9"/>
            <a:ext cx="5235526" cy="51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Detailed </a:t>
            </a:r>
            <a:r>
              <a:rPr lang="en-US" altLang="ko-KR" sz="1400" b="1" dirty="0"/>
              <a:t>‘Keeping distance from life’ Guidance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2. </a:t>
            </a:r>
            <a:r>
              <a:rPr lang="en-US" altLang="ko-KR" sz="1400" b="1" dirty="0"/>
              <a:t>Need more quarantine focus on central region</a:t>
            </a:r>
          </a:p>
          <a:p>
            <a:pPr marL="0" indent="0">
              <a:buNone/>
            </a:pPr>
            <a:r>
              <a:rPr lang="en-US" altLang="ko-KR" sz="1400" b="1" dirty="0"/>
              <a:t>    </a:t>
            </a:r>
            <a:r>
              <a:rPr lang="en-US" altLang="ko-KR" sz="1400" dirty="0"/>
              <a:t> Super-spreader’s proportion of residents in the central region is high</a:t>
            </a:r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3. Need more personal quarantine for Individuals with active social activities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There are more super-spreaders in their 30s, 40s, 50s and female.</a:t>
            </a:r>
          </a:p>
          <a:p>
            <a:pPr marL="0" indent="0">
              <a:buNone/>
            </a:pPr>
            <a:r>
              <a:rPr lang="en-US" altLang="ko-KR" sz="1400" dirty="0"/>
              <a:t>     </a:t>
            </a:r>
            <a:endParaRPr lang="en-KR" altLang="ko-KR" sz="1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Analysis: </a:t>
            </a:r>
            <a:r>
              <a:rPr lang="en-US" altLang="ko-KR" sz="3600" dirty="0">
                <a:ea typeface="맑은 고딕"/>
              </a:rPr>
              <a:t>super spreaders</a:t>
            </a:r>
            <a:endParaRPr lang="en-KR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8BD033-E610-4311-8CB2-15796968A542}"/>
              </a:ext>
            </a:extLst>
          </p:cNvPr>
          <p:cNvSpPr txBox="1"/>
          <p:nvPr/>
        </p:nvSpPr>
        <p:spPr>
          <a:xfrm>
            <a:off x="1990895" y="5872523"/>
            <a:ext cx="314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&lt;Super-spreader’s age and sex&gt;</a:t>
            </a:r>
            <a:endParaRPr lang="en-KR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2D346D-46D5-4BAB-8AA5-CB3F5BA92FBD}"/>
              </a:ext>
            </a:extLst>
          </p:cNvPr>
          <p:cNvSpPr txBox="1"/>
          <p:nvPr/>
        </p:nvSpPr>
        <p:spPr>
          <a:xfrm>
            <a:off x="9171324" y="3287961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&lt;All patient’s residence&gt;</a:t>
            </a:r>
            <a:endParaRPr lang="en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6C61D-357A-4998-9B17-BDFC3C45BF37}"/>
              </a:ext>
            </a:extLst>
          </p:cNvPr>
          <p:cNvSpPr txBox="1"/>
          <p:nvPr/>
        </p:nvSpPr>
        <p:spPr>
          <a:xfrm>
            <a:off x="4291013" y="6440592"/>
            <a:ext cx="790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54 Patients, top 5% betweenness </a:t>
            </a:r>
            <a:r>
              <a:rPr lang="en-US" altLang="ko-KR" sz="1400" dirty="0"/>
              <a:t>centrality</a:t>
            </a:r>
            <a:r>
              <a:rPr lang="en-US" sz="1400" dirty="0"/>
              <a:t> in 1073 patients, are designated as </a:t>
            </a:r>
            <a:r>
              <a:rPr lang="en-US" altLang="ko-KR" sz="1400" dirty="0"/>
              <a:t>Super-spreader</a:t>
            </a:r>
            <a:endParaRPr lang="en-K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A94312-15CB-4680-ABD3-5DEBB9CD9DB9}"/>
              </a:ext>
            </a:extLst>
          </p:cNvPr>
          <p:cNvSpPr txBox="1"/>
          <p:nvPr/>
        </p:nvSpPr>
        <p:spPr>
          <a:xfrm>
            <a:off x="7916793" y="5904652"/>
            <a:ext cx="228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&lt;All patient’s age and sex&gt;</a:t>
            </a:r>
            <a:endParaRPr lang="en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A8813-7D25-47D7-9F0C-5C0AC6F68482}"/>
              </a:ext>
            </a:extLst>
          </p:cNvPr>
          <p:cNvSpPr txBox="1"/>
          <p:nvPr/>
        </p:nvSpPr>
        <p:spPr>
          <a:xfrm>
            <a:off x="6178631" y="3283501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&lt;Super spreader’s residence&gt;</a:t>
            </a:r>
            <a:endParaRPr lang="en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688811-3E5D-4FE2-ACB8-973B9DF1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991" y="1058368"/>
            <a:ext cx="2730721" cy="2301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2E9D4-A691-4DEF-A355-9BA064A2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69" y="1111024"/>
            <a:ext cx="2586582" cy="22325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204B4A-E15C-444A-A105-5DC3976CF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602" y="3376262"/>
            <a:ext cx="2975386" cy="2560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D19A13-DA3B-45AE-8313-BAD1BBF9C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324" y="3617994"/>
            <a:ext cx="2550984" cy="23983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A4EA61-B0D7-458B-9F17-5A03E8A41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105" y="3608336"/>
            <a:ext cx="2411729" cy="22714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909326-6A49-4BF2-9D07-5DEA55ED9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692" y="3397079"/>
            <a:ext cx="2608319" cy="24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2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709"/>
            <a:ext cx="10515600" cy="519888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As each patient's area of infection depends on the movement path, it is difficult to isolate the network based on the area of residence.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Separation by infected area is required according to movement path</a:t>
            </a:r>
            <a:endParaRPr lang="en-KR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14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Analysis: </a:t>
            </a:r>
            <a:r>
              <a:rPr lang="en-US" altLang="ko-KR" sz="3600" dirty="0"/>
              <a:t>Region or Location network analysis</a:t>
            </a:r>
            <a:endParaRPr lang="en-KR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8FB408B-B010-2147-AAF1-B2B54AD86E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02" y="2624447"/>
            <a:ext cx="6014823" cy="3914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213E7-E9F1-FE40-9CBA-694BF90E64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3722" y="1875433"/>
            <a:ext cx="3155348" cy="2056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617D1-A67D-4D49-8313-A156AA0BBE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9449" y="4671459"/>
            <a:ext cx="3145844" cy="2050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A8FA8-E535-FF4F-9AF6-CC4DC95586CA}"/>
              </a:ext>
            </a:extLst>
          </p:cNvPr>
          <p:cNvSpPr txBox="1"/>
          <p:nvPr/>
        </p:nvSpPr>
        <p:spPr>
          <a:xfrm>
            <a:off x="8277451" y="3935797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Daegu &amp; Gyeongsangbuk-do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3036D-9ECB-BC4A-A5C7-119DDF858AF9}"/>
              </a:ext>
            </a:extLst>
          </p:cNvPr>
          <p:cNvSpPr txBox="1"/>
          <p:nvPr/>
        </p:nvSpPr>
        <p:spPr>
          <a:xfrm>
            <a:off x="9113417" y="155318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Seoul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EE2B-6284-474D-B746-FFFBBF023CBC}"/>
              </a:ext>
            </a:extLst>
          </p:cNvPr>
          <p:cNvSpPr txBox="1"/>
          <p:nvPr/>
        </p:nvSpPr>
        <p:spPr>
          <a:xfrm>
            <a:off x="2124005" y="2276546"/>
            <a:ext cx="376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Network by different colors for different province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F9984-8690-B640-BB7A-F279BEB4D087}"/>
              </a:ext>
            </a:extLst>
          </p:cNvPr>
          <p:cNvSpPr txBox="1"/>
          <p:nvPr/>
        </p:nvSpPr>
        <p:spPr>
          <a:xfrm>
            <a:off x="7352765" y="4141581"/>
            <a:ext cx="41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Daegu and North </a:t>
            </a:r>
            <a:r>
              <a:rPr lang="en-US" altLang="ko-KR" sz="1200" dirty="0" err="1"/>
              <a:t>Gyeongsang</a:t>
            </a:r>
            <a:r>
              <a:rPr lang="en-US" altLang="ko-KR" sz="1200" dirty="0"/>
              <a:t> Province are the regions with the most infections, but is a very small network when residents in the area are included.</a:t>
            </a:r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347895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79D6B-3B47-4225-8A06-C922E09A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Analysis: visit network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0F72A-BFF4-4CAA-8EFC-47E1E94F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b="1" dirty="0"/>
              <a:t>Recently, more cases of failure to determine the path of infection</a:t>
            </a:r>
          </a:p>
          <a:p>
            <a:pPr marL="0" indent="0">
              <a:buNone/>
            </a:pPr>
            <a:r>
              <a:rPr lang="en-US" altLang="ko-KR" sz="1400" dirty="0"/>
              <a:t>      Of the 385 confirmed cases recently, 51 have unknown infection routes(</a:t>
            </a:r>
            <a:r>
              <a:rPr lang="en-US" altLang="ko-KR" sz="1400" dirty="0" err="1"/>
              <a:t>yeonhap</a:t>
            </a:r>
            <a:r>
              <a:rPr lang="en-US" altLang="ko-KR" sz="1400" dirty="0"/>
              <a:t> new, 2020-06-05)</a:t>
            </a:r>
          </a:p>
          <a:p>
            <a:pPr marL="0" indent="0">
              <a:buNone/>
            </a:pPr>
            <a:r>
              <a:rPr lang="en-US" altLang="ko-KR" sz="1400" dirty="0"/>
              <a:t>      Visit network can be one of methods to identify infection path.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D677E-19AA-49C1-8E65-25C24E63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60B0-4B5B-8148-9ED8-8C3A32276A22}" type="slidenum">
              <a:rPr lang="en-KR" smtClean="0"/>
              <a:t>15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0493A-7E3F-45DE-9367-53D0074F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9" y="2145074"/>
            <a:ext cx="4006504" cy="4047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4C4B7F-6D37-4EDE-AD18-AC9447B6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240" y="2020760"/>
            <a:ext cx="4006504" cy="4038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3C9ED-80A1-4E1C-A1A3-696EFCC8B48F}"/>
              </a:ext>
            </a:extLst>
          </p:cNvPr>
          <p:cNvSpPr txBox="1"/>
          <p:nvPr/>
        </p:nvSpPr>
        <p:spPr>
          <a:xfrm>
            <a:off x="2006780" y="6192076"/>
            <a:ext cx="24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&lt;Identified infection network&gt;</a:t>
            </a:r>
            <a:endParaRPr lang="en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AC4EA-021A-4513-A3EC-A2A54EAB9725}"/>
              </a:ext>
            </a:extLst>
          </p:cNvPr>
          <p:cNvSpPr txBox="1"/>
          <p:nvPr/>
        </p:nvSpPr>
        <p:spPr>
          <a:xfrm>
            <a:off x="7036194" y="6168397"/>
            <a:ext cx="147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&lt;Visit network&gt;</a:t>
            </a:r>
            <a:endParaRPr lang="en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C5474-DE05-4595-84BB-CAE3BE311D05}"/>
              </a:ext>
            </a:extLst>
          </p:cNvPr>
          <p:cNvSpPr txBox="1"/>
          <p:nvPr/>
        </p:nvSpPr>
        <p:spPr>
          <a:xfrm>
            <a:off x="9690951" y="497930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 : </a:t>
            </a:r>
            <a:r>
              <a:rPr lang="en-US" altLang="ko-KR" sz="1400" dirty="0"/>
              <a:t>Infection path identified</a:t>
            </a:r>
          </a:p>
          <a:p>
            <a:r>
              <a:rPr lang="en-US" sz="1400" dirty="0"/>
              <a:t>Red : Infection path unidentified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59136-773F-458E-A303-2B65F8EC1894}"/>
              </a:ext>
            </a:extLst>
          </p:cNvPr>
          <p:cNvSpPr txBox="1"/>
          <p:nvPr/>
        </p:nvSpPr>
        <p:spPr>
          <a:xfrm>
            <a:off x="5474425" y="6413698"/>
            <a:ext cx="459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records of visits to the same place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123826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94"/>
            <a:ext cx="10515600" cy="51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Niall McCarthy, “South Korea Reports No New Domestic COVID-19 Cases”, </a:t>
            </a:r>
            <a:r>
              <a:rPr lang="ko-KR" altLang="en-US" dirty="0"/>
              <a:t>「</a:t>
            </a:r>
            <a:r>
              <a:rPr lang="en-US" altLang="ko-KR" dirty="0"/>
              <a:t>Statista</a:t>
            </a:r>
            <a:r>
              <a:rPr lang="ko-KR" altLang="en-US" dirty="0"/>
              <a:t>」</a:t>
            </a:r>
            <a:r>
              <a:rPr lang="en-US" altLang="ko-KR" dirty="0"/>
              <a:t>, Apr 30. 2020, </a:t>
            </a:r>
            <a:r>
              <a:rPr lang="en-US" altLang="ko-KR" dirty="0">
                <a:hlinkClick r:id="rId2"/>
              </a:rPr>
              <a:t>https://www.statista.com/chart/21095/covid-19-infections-in-south-korea/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“Number of coronavirus (COVID-19) cases in South Korea as of May 8, 2020, by province”, </a:t>
            </a:r>
            <a:r>
              <a:rPr lang="ko-KR" altLang="en-US" dirty="0"/>
              <a:t>「</a:t>
            </a:r>
            <a:r>
              <a:rPr lang="en-US" altLang="ko-KR" dirty="0"/>
              <a:t>Statista</a:t>
            </a:r>
            <a:r>
              <a:rPr lang="ko-KR" altLang="en-US" dirty="0"/>
              <a:t>」</a:t>
            </a:r>
            <a:r>
              <a:rPr lang="en-US" altLang="ko-KR" dirty="0"/>
              <a:t>, May 2020, </a:t>
            </a:r>
            <a:r>
              <a:rPr lang="en-US" altLang="ko-KR" dirty="0">
                <a:hlinkClick r:id="rId3"/>
              </a:rPr>
              <a:t>https://www.statista.com/statistics/1100120/south-korea-coronavirus-cases-by-province/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“코로나 </a:t>
            </a:r>
            <a:r>
              <a:rPr lang="en-US" altLang="ko-KR" dirty="0"/>
              <a:t>19 </a:t>
            </a:r>
            <a:r>
              <a:rPr lang="ko-KR" altLang="en-US" dirty="0"/>
              <a:t>한국 </a:t>
            </a:r>
            <a:r>
              <a:rPr lang="ko-KR" altLang="en-US" dirty="0" err="1"/>
              <a:t>확진자</a:t>
            </a:r>
            <a:r>
              <a:rPr lang="ko-KR" altLang="en-US" dirty="0"/>
              <a:t>”</a:t>
            </a:r>
            <a:r>
              <a:rPr lang="en-US" altLang="ko-KR" dirty="0"/>
              <a:t>, </a:t>
            </a:r>
            <a:r>
              <a:rPr lang="ko-KR" altLang="en-US" dirty="0"/>
              <a:t>「</a:t>
            </a:r>
            <a:r>
              <a:rPr lang="en-US" altLang="ko-KR" dirty="0"/>
              <a:t>Wikipedia.org</a:t>
            </a:r>
            <a:r>
              <a:rPr lang="ko-KR" altLang="en-US" dirty="0"/>
              <a:t>」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https://www.google.com/search?q=%EC%BD%94%EB%A1%9C%EB%82%98+19+%ED%95%9C%EA%B5%AD+%ED%99%95%EC%A7%84%EC%9E%90&amp;oq=%EC%BD%94%EB%A1%9C%EB%82%98+1&amp;aqs=chrome.0.69i59l2j69i57j69i60j69i61l2.4471j0j7&amp;sourceid=chrome&amp;ie=UTF-8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진순현</a:t>
            </a:r>
            <a:r>
              <a:rPr lang="en-US" altLang="ko-KR" dirty="0"/>
              <a:t>, “'</a:t>
            </a:r>
            <a:r>
              <a:rPr lang="ko-KR" altLang="en-US" dirty="0"/>
              <a:t>이태원 다녀왔다’ </a:t>
            </a:r>
            <a:r>
              <a:rPr lang="en-US" altLang="ko-KR" dirty="0"/>
              <a:t>27</a:t>
            </a:r>
            <a:r>
              <a:rPr lang="ko-KR" altLang="en-US" dirty="0"/>
              <a:t>명 추가 검사</a:t>
            </a:r>
            <a:r>
              <a:rPr lang="en-US" altLang="ko-KR" dirty="0"/>
              <a:t>…</a:t>
            </a:r>
            <a:r>
              <a:rPr lang="ko-KR" altLang="en-US" dirty="0"/>
              <a:t>전원 음성</a:t>
            </a:r>
            <a:r>
              <a:rPr lang="en-US" altLang="ko-KR" dirty="0"/>
              <a:t>”, </a:t>
            </a:r>
            <a:r>
              <a:rPr lang="ko-KR" altLang="en-US" dirty="0"/>
              <a:t>「제주도민일보」</a:t>
            </a:r>
            <a:r>
              <a:rPr lang="en-US" altLang="ko-KR" dirty="0"/>
              <a:t>, May 12. 2020, </a:t>
            </a:r>
            <a:r>
              <a:rPr lang="en-US" altLang="ko-KR" dirty="0">
                <a:hlinkClick r:id="rId5"/>
              </a:rPr>
              <a:t>http://m.jejudomin.co.kr/news/articleView.html?idxno=124238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김영은</a:t>
            </a:r>
            <a:r>
              <a:rPr lang="en-US" altLang="ko-KR" dirty="0"/>
              <a:t>, “</a:t>
            </a:r>
            <a:r>
              <a:rPr lang="ko-KR" altLang="en-US" dirty="0"/>
              <a:t>이태원 클럽 관련 코로나 </a:t>
            </a:r>
            <a:r>
              <a:rPr lang="en-US" altLang="ko-KR" dirty="0"/>
              <a:t>19 </a:t>
            </a:r>
            <a:r>
              <a:rPr lang="ko-KR" altLang="en-US" dirty="0" err="1"/>
              <a:t>확진자</a:t>
            </a:r>
            <a:r>
              <a:rPr lang="ko-KR" altLang="en-US" dirty="0"/>
              <a:t> 현황</a:t>
            </a:r>
            <a:r>
              <a:rPr lang="en-US" altLang="ko-KR" dirty="0"/>
              <a:t>”, </a:t>
            </a:r>
            <a:r>
              <a:rPr lang="ko-KR" altLang="en-US" dirty="0"/>
              <a:t>「연합뉴스」</a:t>
            </a:r>
            <a:r>
              <a:rPr lang="en-US" altLang="ko-KR" dirty="0"/>
              <a:t>, May 11. 2020, </a:t>
            </a:r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https://www.yna.co.kr/view/GYH20200511002100044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보건복지부</a:t>
            </a:r>
            <a:r>
              <a:rPr lang="en-US" altLang="ko-KR" dirty="0"/>
              <a:t>, “</a:t>
            </a:r>
            <a:r>
              <a:rPr lang="ko-KR" altLang="en-US" dirty="0"/>
              <a:t>생활 속 거리 두기 기본 지침 개인방역</a:t>
            </a:r>
            <a:r>
              <a:rPr lang="en-US" altLang="ko-KR" dirty="0"/>
              <a:t>”, </a:t>
            </a:r>
            <a:r>
              <a:rPr lang="ko-KR" altLang="en-US" dirty="0"/>
              <a:t>「코로나바이러스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-19(COVID 19)</a:t>
            </a:r>
            <a:r>
              <a:rPr lang="ko-KR" altLang="en-US" dirty="0"/>
              <a:t>」</a:t>
            </a:r>
            <a:r>
              <a:rPr lang="en-US" altLang="ko-KR" dirty="0"/>
              <a:t>, May 6. 2020, </a:t>
            </a:r>
            <a:r>
              <a:rPr lang="en-US" altLang="ko-KR" dirty="0">
                <a:hlinkClick r:id="rId7"/>
              </a:rPr>
              <a:t>http://ncov.mohw.go.kr/guidelineView.do?brdId=6&amp;brdGubun=61&amp;dataGubun=&amp;ncvContSeq=2152&amp;contSeq=2152&amp;board_id=&amp;gubun=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“Data Science for COVID-19 (DS4C)”, </a:t>
            </a:r>
            <a:r>
              <a:rPr lang="ko-KR" altLang="en-US" dirty="0"/>
              <a:t>「</a:t>
            </a:r>
            <a:r>
              <a:rPr lang="en-US" altLang="ko-KR" dirty="0"/>
              <a:t>Kaggle</a:t>
            </a:r>
            <a:r>
              <a:rPr lang="ko-KR" altLang="en-US" dirty="0"/>
              <a:t>」</a:t>
            </a:r>
            <a:r>
              <a:rPr lang="en-US" altLang="ko-KR" dirty="0"/>
              <a:t>, https://www.kaggle.com/kimjihoo/coronavirusdataset#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16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References</a:t>
            </a:r>
            <a:endParaRPr lang="en-KR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8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1157469"/>
            <a:ext cx="10515600" cy="533183"/>
          </a:xfrm>
        </p:spPr>
        <p:txBody>
          <a:bodyPr>
            <a:normAutofit/>
          </a:bodyPr>
          <a:lstStyle/>
          <a:p>
            <a:r>
              <a:rPr lang="en-US" dirty="0"/>
              <a:t>After the 31</a:t>
            </a:r>
            <a:r>
              <a:rPr lang="en-US" baseline="30000" dirty="0"/>
              <a:t>st</a:t>
            </a:r>
            <a:r>
              <a:rPr lang="en-US" dirty="0"/>
              <a:t> case, the infection rate drastically soared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2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Problem description</a:t>
            </a:r>
            <a:endParaRPr lang="en-KR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art: South Korea Reports No New Domestic COVID-19 Cases | Statista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84" y="1533683"/>
            <a:ext cx="3547162" cy="354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6106" y="1533683"/>
            <a:ext cx="6438138" cy="353376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 txBox="1">
            <a:spLocks/>
          </p:cNvSpPr>
          <p:nvPr/>
        </p:nvSpPr>
        <p:spPr>
          <a:xfrm>
            <a:off x="471487" y="5367076"/>
            <a:ext cx="10515600" cy="125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Regarding the local population (Daegu =  2.5 </a:t>
            </a:r>
            <a:r>
              <a:rPr lang="en-US" dirty="0" err="1"/>
              <a:t>milion</a:t>
            </a:r>
            <a:r>
              <a:rPr lang="en-US" dirty="0"/>
              <a:t> / Seoul = 10 million), it is likely to be concluded that 31</a:t>
            </a:r>
            <a:r>
              <a:rPr lang="en-US" baseline="30000" dirty="0"/>
              <a:t>st</a:t>
            </a:r>
            <a:r>
              <a:rPr lang="en-US" dirty="0"/>
              <a:t> outbreak coupled with regional characteristic, or incident, to explode the number of infection cases</a:t>
            </a:r>
          </a:p>
          <a:p>
            <a:r>
              <a:rPr lang="en-US" dirty="0"/>
              <a:t>While obviously evidential cause, the </a:t>
            </a:r>
            <a:r>
              <a:rPr lang="en-US" dirty="0" err="1"/>
              <a:t>shincheonji</a:t>
            </a:r>
            <a:r>
              <a:rPr lang="en-US" dirty="0"/>
              <a:t> cult, was revealed the situation seemed to be extinguished eventually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25BC3-DD8E-4EE6-8584-0549D6754B80}"/>
              </a:ext>
            </a:extLst>
          </p:cNvPr>
          <p:cNvSpPr txBox="1"/>
          <p:nvPr/>
        </p:nvSpPr>
        <p:spPr>
          <a:xfrm>
            <a:off x="196088" y="6512643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 : Statista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6D60F-D977-489F-AF69-45CEE6E8E663}"/>
              </a:ext>
            </a:extLst>
          </p:cNvPr>
          <p:cNvSpPr txBox="1"/>
          <p:nvPr/>
        </p:nvSpPr>
        <p:spPr>
          <a:xfrm>
            <a:off x="697284" y="5167309"/>
            <a:ext cx="3688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&lt;Figure 1. South Korea Reports No New Domestic COVID-19 Cases&gt;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71D3A-5751-4830-8FCC-9914E9BAC678}"/>
              </a:ext>
            </a:extLst>
          </p:cNvPr>
          <p:cNvSpPr txBox="1"/>
          <p:nvPr/>
        </p:nvSpPr>
        <p:spPr>
          <a:xfrm>
            <a:off x="4656105" y="5167309"/>
            <a:ext cx="5176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2. Number of coronavirus cases in South Korea as of May 8, 2020, by province&gt;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054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782"/>
            <a:ext cx="10515600" cy="5820218"/>
          </a:xfrm>
        </p:spPr>
        <p:txBody>
          <a:bodyPr>
            <a:normAutofit/>
          </a:bodyPr>
          <a:lstStyle/>
          <a:p>
            <a:r>
              <a:rPr lang="en-US" dirty="0"/>
              <a:t>Decreasing of confirmed case of COVID-19 in South Korea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Detailed </a:t>
            </a:r>
            <a:r>
              <a:rPr lang="en-US" altLang="ko-KR" dirty="0"/>
              <a:t>‘keeping distance from life’ Guidance required</a:t>
            </a:r>
          </a:p>
          <a:p>
            <a:pPr lvl="1"/>
            <a:r>
              <a:rPr lang="en-US" altLang="ko-KR" dirty="0"/>
              <a:t>‘keeping distance from life’ Guidance contain 5 Personal prevention rules and 5 group prevention rules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Efficient detailed ‘keeping distance from life’ Guidance required</a:t>
            </a:r>
          </a:p>
          <a:p>
            <a:pPr lvl="1"/>
            <a:r>
              <a:rPr lang="en-US" altLang="ko-KR" dirty="0"/>
              <a:t>Apply differently in place, region, age etc.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3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Problem description</a:t>
            </a:r>
            <a:endParaRPr lang="en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28" y="1446352"/>
            <a:ext cx="5495185" cy="21733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 txBox="1">
            <a:spLocks/>
          </p:cNvSpPr>
          <p:nvPr/>
        </p:nvSpPr>
        <p:spPr>
          <a:xfrm>
            <a:off x="7192737" y="1086032"/>
            <a:ext cx="4256314" cy="234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On May 5, South Korea </a:t>
            </a:r>
            <a:r>
              <a:rPr lang="en-US" b="1" dirty="0"/>
              <a:t>Ends Its ‘Social Distancing’ Guidelines</a:t>
            </a:r>
          </a:p>
          <a:p>
            <a:pPr fontAlgn="base"/>
            <a:r>
              <a:rPr lang="en-US" dirty="0"/>
              <a:t>On May 6, Transition to </a:t>
            </a:r>
            <a:r>
              <a:rPr lang="en-US" b="1" dirty="0"/>
              <a:t>‘Keeping distance from life’</a:t>
            </a:r>
          </a:p>
          <a:p>
            <a:r>
              <a:rPr lang="en-US" dirty="0"/>
              <a:t>On May 11, </a:t>
            </a:r>
            <a:r>
              <a:rPr lang="en-US" b="1" dirty="0"/>
              <a:t>Infections</a:t>
            </a:r>
            <a:r>
              <a:rPr lang="en-US" dirty="0"/>
              <a:t> in </a:t>
            </a:r>
            <a:r>
              <a:rPr lang="en-US" dirty="0" err="1"/>
              <a:t>Itaewon</a:t>
            </a:r>
            <a:r>
              <a:rPr lang="en-US" dirty="0"/>
              <a:t> cluster rise to at least </a:t>
            </a:r>
            <a:r>
              <a:rPr lang="en-US" b="1" dirty="0"/>
              <a:t>86 people</a:t>
            </a:r>
            <a:endParaRPr lang="en-US" altLang="ko-KR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6710958" y="1780813"/>
            <a:ext cx="381330" cy="1233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738" y="4757695"/>
            <a:ext cx="3519488" cy="1089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764196"/>
            <a:ext cx="3706761" cy="11157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7292" y="2966875"/>
            <a:ext cx="1864308" cy="12241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2049" y="2871383"/>
            <a:ext cx="1446516" cy="13196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2828" y="3633106"/>
            <a:ext cx="4140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&lt;Figure 3.</a:t>
            </a:r>
            <a:r>
              <a:rPr lang="ko-KR" altLang="en-US" sz="1000" dirty="0"/>
              <a:t> 코로나 </a:t>
            </a:r>
            <a:r>
              <a:rPr lang="en-US" altLang="ko-KR" sz="1000" dirty="0"/>
              <a:t>19 </a:t>
            </a:r>
            <a:r>
              <a:rPr lang="ko-KR" altLang="en-US" sz="1000" dirty="0"/>
              <a:t>한국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s-ES" altLang="ko-KR" sz="1000" dirty="0"/>
              <a:t>Corona 19 Korean Confirmed Patients</a:t>
            </a:r>
            <a:r>
              <a:rPr lang="en-US" altLang="ko-KR" sz="1000" dirty="0"/>
              <a:t>) &gt;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99791" y="4154839"/>
            <a:ext cx="22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4. Itaewon COVID 19 &gt;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4112" y="5834684"/>
            <a:ext cx="3779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6.Guidance for keeping distance (Personal prevention)&gt;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60374" y="5834685"/>
            <a:ext cx="365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7. Guidance for keeping distance (Group prevention)&gt;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08244-3222-48D2-B562-00FC63E51DF5}"/>
              </a:ext>
            </a:extLst>
          </p:cNvPr>
          <p:cNvSpPr txBox="1"/>
          <p:nvPr/>
        </p:nvSpPr>
        <p:spPr>
          <a:xfrm>
            <a:off x="196086" y="6536393"/>
            <a:ext cx="5033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Source : Wikipedia.org, </a:t>
            </a:r>
            <a:r>
              <a:rPr lang="en-US" altLang="ko-KR" sz="1000" dirty="0" err="1"/>
              <a:t>Jejudomin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ilbo</a:t>
            </a:r>
            <a:r>
              <a:rPr lang="en-US" altLang="ko-KR" sz="1000" dirty="0"/>
              <a:t>, Yonhap News, Ministry of Health and Welfare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2042D-5FFD-481F-984A-44BE1EC16CB6}"/>
              </a:ext>
            </a:extLst>
          </p:cNvPr>
          <p:cNvSpPr txBox="1"/>
          <p:nvPr/>
        </p:nvSpPr>
        <p:spPr>
          <a:xfrm>
            <a:off x="9450546" y="4154838"/>
            <a:ext cx="254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5. Itaewon COVID 19 current status&gt;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77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94"/>
            <a:ext cx="10515600" cy="5198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the property of COVID-19 infected patients’ network? </a:t>
            </a:r>
            <a:endParaRPr lang="en-US" altLang="ko-KR" u="sng" dirty="0"/>
          </a:p>
          <a:p>
            <a:pPr marL="800100" lvl="1" indent="-342900">
              <a:buAutoNum type="alphaLcPeriod"/>
            </a:pPr>
            <a:r>
              <a:rPr lang="en-US" altLang="ko-KR" dirty="0"/>
              <a:t>What is the form of COVID-19’s network? Is it a scale-free network? </a:t>
            </a:r>
            <a:endParaRPr lang="en-US" altLang="ko-KR" u="sng" dirty="0"/>
          </a:p>
          <a:p>
            <a:pPr marL="800100" lvl="1" indent="-342900">
              <a:buAutoNum type="alphaLcPeriod"/>
            </a:pPr>
            <a:r>
              <a:rPr lang="en-US" altLang="ko-KR" dirty="0"/>
              <a:t>What is the relation between infected patients? Does is show a small world effect? </a:t>
            </a:r>
            <a:endParaRPr lang="en-US" altLang="ko-KR" u="sng" dirty="0"/>
          </a:p>
          <a:p>
            <a:pPr marL="457200" lvl="1" indent="0">
              <a:buNone/>
            </a:pPr>
            <a:r>
              <a:rPr lang="en-US" altLang="ko-KR" dirty="0"/>
              <a:t>(Implication)</a:t>
            </a:r>
            <a:r>
              <a:rPr lang="en-US" dirty="0"/>
              <a:t> An empirical analysis of the severity of the situation due to the close association of COVID-19 network types and infected patients</a:t>
            </a:r>
            <a:endParaRPr lang="en-US" u="sng" dirty="0"/>
          </a:p>
          <a:p>
            <a:pPr marL="457200" lvl="1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ko-KR" dirty="0"/>
              <a:t>If super spreaders exist, how can we define them?</a:t>
            </a:r>
            <a:endParaRPr lang="en-US" u="sng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/>
              <a:t>Does a</a:t>
            </a:r>
            <a:r>
              <a:rPr lang="ko-KR" altLang="en-US" dirty="0"/>
              <a:t> </a:t>
            </a:r>
            <a:r>
              <a:rPr lang="en-US" altLang="ko-KR" dirty="0"/>
              <a:t>super spreaders exist? </a:t>
            </a:r>
            <a:endParaRPr lang="en-US" altLang="ko-KR" u="sng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>
                <a:sym typeface="Wingdings" panose="05000000000000000000" pitchFamily="2" charset="2"/>
              </a:rPr>
              <a:t>What kind of measures will be eligible to define super spreaders? </a:t>
            </a:r>
            <a:endParaRPr lang="en-US" altLang="ko-KR" u="sng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/>
              <a:t>(Implication)</a:t>
            </a:r>
            <a:r>
              <a:rPr lang="en-US" dirty="0"/>
              <a:t> Prevention method of the epidemic based on detection of super spreaders and analysis of the characteristics of the patient concerned</a:t>
            </a:r>
            <a:endParaRPr lang="en-US" u="sng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ko-KR" dirty="0"/>
              <a:t>Is there any difference in the form of network depending on each area or location of infection? </a:t>
            </a:r>
            <a:endParaRPr lang="en-US" altLang="ko-KR" u="sng" dirty="0"/>
          </a:p>
          <a:p>
            <a:pPr marL="457200" lvl="1" indent="0">
              <a:buNone/>
            </a:pPr>
            <a:r>
              <a:rPr lang="en-US" altLang="ko-KR" dirty="0"/>
              <a:t>a.   Analysis on network shape differences according to each infected area or location</a:t>
            </a:r>
            <a:endParaRPr lang="en-US" altLang="ko-KR" u="sng" dirty="0"/>
          </a:p>
          <a:p>
            <a:pPr marL="457200" lvl="1" indent="0">
              <a:buNone/>
            </a:pPr>
            <a:r>
              <a:rPr lang="en-US" altLang="ko-KR" dirty="0"/>
              <a:t>(Implication)</a:t>
            </a:r>
            <a:r>
              <a:rPr lang="en-US" dirty="0"/>
              <a:t> Differentiation on the method of epidemics prevention reflecting the different characteristics found on respective infected area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4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Research question</a:t>
            </a:r>
            <a:endParaRPr lang="en-KR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" y="1170830"/>
            <a:ext cx="10515600" cy="5198881"/>
          </a:xfrm>
        </p:spPr>
        <p:txBody>
          <a:bodyPr>
            <a:normAutofit/>
          </a:bodyPr>
          <a:lstStyle/>
          <a:p>
            <a:r>
              <a:rPr lang="en-US" altLang="ko-KR" dirty="0"/>
              <a:t>The line between columns means that values of columns are partially shared.</a:t>
            </a:r>
            <a:endParaRPr lang="en-KR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5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Data: </a:t>
            </a:r>
            <a:r>
              <a:rPr lang="en-KR" altLang="ko-KR" sz="3600" dirty="0"/>
              <a:t>Table field description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3E89C7-6C73-4DAA-8A41-B7C66BE8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8323"/>
              </p:ext>
            </p:extLst>
          </p:nvPr>
        </p:nvGraphicFramePr>
        <p:xfrm>
          <a:off x="4360918" y="2289617"/>
          <a:ext cx="3490434" cy="437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478">
                  <a:extLst>
                    <a:ext uri="{9D8B030D-6E8A-4147-A177-3AD203B41FA5}">
                      <a16:colId xmlns:a16="http://schemas.microsoft.com/office/drawing/2014/main" val="348542667"/>
                    </a:ext>
                  </a:extLst>
                </a:gridCol>
                <a:gridCol w="1875544">
                  <a:extLst>
                    <a:ext uri="{9D8B030D-6E8A-4147-A177-3AD203B41FA5}">
                      <a16:colId xmlns:a16="http://schemas.microsoft.com/office/drawing/2014/main" val="3195398781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3997949238"/>
                    </a:ext>
                  </a:extLst>
                </a:gridCol>
              </a:tblGrid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93519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</a:t>
                      </a:r>
                      <a:r>
                        <a:rPr lang="en-KR" sz="800" dirty="0"/>
                        <a:t>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ID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18981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</a:t>
                      </a:r>
                      <a:r>
                        <a:rPr lang="en-KR" sz="800" dirty="0"/>
                        <a:t>nfected_by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ID of who infected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800" dirty="0"/>
                        <a:t>int</a:t>
                      </a:r>
                    </a:p>
                    <a:p>
                      <a:endParaRPr lang="en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25022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Global_num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number given by KCDC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55358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sex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13403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  <a:r>
                        <a:rPr lang="en-KR" sz="800" dirty="0"/>
                        <a:t>irth_year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birth year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98811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age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58699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country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70172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province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0028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city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42494"/>
                  </a:ext>
                </a:extLst>
              </a:tr>
              <a:tr h="279846">
                <a:tc>
                  <a:txBody>
                    <a:bodyPr/>
                    <a:lstStyle/>
                    <a:p>
                      <a:r>
                        <a:rPr lang="en-KR" sz="800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TRUE: underlying disease / FALSE: no disease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72413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  <a:r>
                        <a:rPr lang="en-KR" sz="800" dirty="0"/>
                        <a:t>nfection_order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order of infection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24745"/>
                  </a:ext>
                </a:extLst>
              </a:tr>
              <a:tr h="252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</a:t>
                      </a:r>
                      <a:r>
                        <a:rPr lang="en-KR" sz="800" dirty="0"/>
                        <a:t>nfection_case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case of infection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49537"/>
                  </a:ext>
                </a:extLst>
              </a:tr>
              <a:tr h="252591"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  <a:r>
                        <a:rPr lang="en-KR" sz="800" dirty="0"/>
                        <a:t>ontact_number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number of contacts with people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75065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KR" sz="800" dirty="0"/>
                        <a:t>ymptom_onset_date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date of symptom onset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58718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  <a:r>
                        <a:rPr lang="en-KR" sz="800" dirty="0"/>
                        <a:t>onfirmed_date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date of being confirmed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8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92126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US" sz="800" dirty="0"/>
                        <a:t>R</a:t>
                      </a:r>
                      <a:r>
                        <a:rPr lang="en-KR" sz="800" dirty="0"/>
                        <a:t>eleased_date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date of being released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8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77466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  <a:r>
                        <a:rPr lang="en-KR" sz="800" dirty="0"/>
                        <a:t>eceased_date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date of being deceased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8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47619"/>
                  </a:ext>
                </a:extLst>
              </a:tr>
              <a:tr h="178084">
                <a:tc>
                  <a:txBody>
                    <a:bodyPr/>
                    <a:lstStyle/>
                    <a:p>
                      <a:r>
                        <a:rPr lang="en-KR" sz="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isolated / released / deceased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233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9C3B13-4987-41C6-BDC4-04353E5E1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15651"/>
              </p:ext>
            </p:extLst>
          </p:nvPr>
        </p:nvGraphicFramePr>
        <p:xfrm>
          <a:off x="8438210" y="1443126"/>
          <a:ext cx="3490434" cy="224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478">
                  <a:extLst>
                    <a:ext uri="{9D8B030D-6E8A-4147-A177-3AD203B41FA5}">
                      <a16:colId xmlns:a16="http://schemas.microsoft.com/office/drawing/2014/main" val="2925999174"/>
                    </a:ext>
                  </a:extLst>
                </a:gridCol>
                <a:gridCol w="1876891">
                  <a:extLst>
                    <a:ext uri="{9D8B030D-6E8A-4147-A177-3AD203B41FA5}">
                      <a16:colId xmlns:a16="http://schemas.microsoft.com/office/drawing/2014/main" val="2028961424"/>
                    </a:ext>
                  </a:extLst>
                </a:gridCol>
                <a:gridCol w="450065">
                  <a:extLst>
                    <a:ext uri="{9D8B030D-6E8A-4147-A177-3AD203B41FA5}">
                      <a16:colId xmlns:a16="http://schemas.microsoft.com/office/drawing/2014/main" val="73563888"/>
                    </a:ext>
                  </a:extLst>
                </a:gridCol>
              </a:tblGrid>
              <a:tr h="198168">
                <a:tc>
                  <a:txBody>
                    <a:bodyPr/>
                    <a:lstStyle/>
                    <a:p>
                      <a:r>
                        <a:rPr lang="en-KR" sz="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70218"/>
                  </a:ext>
                </a:extLst>
              </a:tr>
              <a:tr h="198168"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  <a:r>
                        <a:rPr lang="en-KR" sz="800" dirty="0"/>
                        <a:t>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ID of the patient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22115"/>
                  </a:ext>
                </a:extLst>
              </a:tr>
              <a:tr h="198168">
                <a:tc>
                  <a:txBody>
                    <a:bodyPr/>
                    <a:lstStyle/>
                    <a:p>
                      <a:r>
                        <a:rPr lang="en-US" sz="800" dirty="0"/>
                        <a:t>G</a:t>
                      </a:r>
                      <a:r>
                        <a:rPr lang="en-KR" sz="800" dirty="0"/>
                        <a:t>lobal_num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given by KCDC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87257"/>
                  </a:ext>
                </a:extLst>
              </a:tr>
              <a:tr h="198168">
                <a:tc>
                  <a:txBody>
                    <a:bodyPr/>
                    <a:lstStyle/>
                    <a:p>
                      <a:r>
                        <a:rPr lang="en-KR" sz="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52937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n-KR" sz="8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City / Metropolitan City / Province(-do)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9235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n-KR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City(-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Country (-gun) / District (-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07766"/>
                  </a:ext>
                </a:extLst>
              </a:tr>
              <a:tr h="198168">
                <a:tc>
                  <a:txBody>
                    <a:bodyPr/>
                    <a:lstStyle/>
                    <a:p>
                      <a:r>
                        <a:rPr lang="en-KR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type of the visit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60163"/>
                  </a:ext>
                </a:extLst>
              </a:tr>
              <a:tr h="198168">
                <a:tc>
                  <a:txBody>
                    <a:bodyPr/>
                    <a:lstStyle/>
                    <a:p>
                      <a:r>
                        <a:rPr lang="en-KR" sz="8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latitude of the visit (WGS84)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54128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n-KR" sz="8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longitude of the visit (WGS84)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925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709C28-4927-4683-A266-0DA5638B2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72198"/>
              </p:ext>
            </p:extLst>
          </p:nvPr>
        </p:nvGraphicFramePr>
        <p:xfrm>
          <a:off x="8438210" y="3980413"/>
          <a:ext cx="3490434" cy="251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478">
                  <a:extLst>
                    <a:ext uri="{9D8B030D-6E8A-4147-A177-3AD203B41FA5}">
                      <a16:colId xmlns:a16="http://schemas.microsoft.com/office/drawing/2014/main" val="331915237"/>
                    </a:ext>
                  </a:extLst>
                </a:gridCol>
                <a:gridCol w="1876891">
                  <a:extLst>
                    <a:ext uri="{9D8B030D-6E8A-4147-A177-3AD203B41FA5}">
                      <a16:colId xmlns:a16="http://schemas.microsoft.com/office/drawing/2014/main" val="2532654126"/>
                    </a:ext>
                  </a:extLst>
                </a:gridCol>
                <a:gridCol w="450065">
                  <a:extLst>
                    <a:ext uri="{9D8B030D-6E8A-4147-A177-3AD203B41FA5}">
                      <a16:colId xmlns:a16="http://schemas.microsoft.com/office/drawing/2014/main" val="1517627563"/>
                    </a:ext>
                  </a:extLst>
                </a:gridCol>
              </a:tblGrid>
              <a:tr h="206446">
                <a:tc>
                  <a:txBody>
                    <a:bodyPr/>
                    <a:lstStyle/>
                    <a:p>
                      <a:r>
                        <a:rPr lang="en-KR" sz="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6003"/>
                  </a:ext>
                </a:extLst>
              </a:tr>
              <a:tr h="206446"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  <a:r>
                        <a:rPr lang="en-KR" sz="800" dirty="0"/>
                        <a:t>ase_id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infection case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52905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r>
                        <a:rPr lang="en-KR" sz="8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City / Metropolitan City / Province(-do)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00922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r>
                        <a:rPr lang="en-KR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City(-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Country (-gun) / District (-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9694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r>
                        <a:rPr lang="en-KR" sz="8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TRUE: group infection / FALSE: not group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75104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  <a:r>
                        <a:rPr lang="en-KR" sz="800" dirty="0"/>
                        <a:t>nfection_case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infection case (the name of group or other cases)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96874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r>
                        <a:rPr lang="en-KR" sz="800" dirty="0"/>
                        <a:t>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accumulated number of the confirmed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16907"/>
                  </a:ext>
                </a:extLst>
              </a:tr>
              <a:tr h="209287">
                <a:tc>
                  <a:txBody>
                    <a:bodyPr/>
                    <a:lstStyle/>
                    <a:p>
                      <a:r>
                        <a:rPr lang="en-KR" sz="8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latitude of the group (WGS84)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64627"/>
                  </a:ext>
                </a:extLst>
              </a:tr>
              <a:tr h="209287">
                <a:tc>
                  <a:txBody>
                    <a:bodyPr/>
                    <a:lstStyle/>
                    <a:p>
                      <a:r>
                        <a:rPr lang="en-KR" sz="8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longitude of the group (WGS84)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672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F619F-B2B6-4FB0-A43D-1FDA6585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55"/>
              </p:ext>
            </p:extLst>
          </p:nvPr>
        </p:nvGraphicFramePr>
        <p:xfrm>
          <a:off x="303364" y="2289617"/>
          <a:ext cx="3490434" cy="36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478">
                  <a:extLst>
                    <a:ext uri="{9D8B030D-6E8A-4147-A177-3AD203B41FA5}">
                      <a16:colId xmlns:a16="http://schemas.microsoft.com/office/drawing/2014/main" val="661156042"/>
                    </a:ext>
                  </a:extLst>
                </a:gridCol>
                <a:gridCol w="1876809">
                  <a:extLst>
                    <a:ext uri="{9D8B030D-6E8A-4147-A177-3AD203B41FA5}">
                      <a16:colId xmlns:a16="http://schemas.microsoft.com/office/drawing/2014/main" val="3340408566"/>
                    </a:ext>
                  </a:extLst>
                </a:gridCol>
                <a:gridCol w="450147">
                  <a:extLst>
                    <a:ext uri="{9D8B030D-6E8A-4147-A177-3AD203B41FA5}">
                      <a16:colId xmlns:a16="http://schemas.microsoft.com/office/drawing/2014/main" val="2065627867"/>
                    </a:ext>
                  </a:extLst>
                </a:gridCol>
              </a:tblGrid>
              <a:tr h="242917">
                <a:tc>
                  <a:txBody>
                    <a:bodyPr/>
                    <a:lstStyle/>
                    <a:p>
                      <a:r>
                        <a:rPr lang="en-KR" sz="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6751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r>
                        <a:rPr lang="en-KR" sz="8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code of the region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63893"/>
                  </a:ext>
                </a:extLst>
              </a:tr>
              <a:tr h="319291">
                <a:tc>
                  <a:txBody>
                    <a:bodyPr/>
                    <a:lstStyle/>
                    <a:p>
                      <a:r>
                        <a:rPr lang="en-KR" sz="8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City / Metropolitan City / Province(-do)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5438"/>
                  </a:ext>
                </a:extLst>
              </a:tr>
              <a:tr h="319291">
                <a:tc>
                  <a:txBody>
                    <a:bodyPr/>
                    <a:lstStyle/>
                    <a:p>
                      <a:r>
                        <a:rPr lang="en-KR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City(-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Country (-gun) / District (-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82324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r>
                        <a:rPr lang="en-KR" sz="8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latitude of the visit (WGS84)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28683"/>
                  </a:ext>
                </a:extLst>
              </a:tr>
              <a:tr h="319291">
                <a:tc>
                  <a:txBody>
                    <a:bodyPr/>
                    <a:lstStyle/>
                    <a:p>
                      <a:r>
                        <a:rPr lang="en-KR" sz="8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longitude of the visit (WGS84)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14578"/>
                  </a:ext>
                </a:extLst>
              </a:tr>
              <a:tr h="319291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elementary_school_count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elementary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7884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kindergarten_count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kindergartens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43573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university_count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universities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73688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academy_ratio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ratio of academies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4364"/>
                  </a:ext>
                </a:extLst>
              </a:tr>
              <a:tr h="319291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elderly_population_ratio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ratio of the elderly population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47901"/>
                  </a:ext>
                </a:extLst>
              </a:tr>
              <a:tr h="319291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elderly_alone_ratio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ratio of elderly households living alone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8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47504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nursing_home_count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nursing homes</a:t>
                      </a:r>
                      <a:endParaRPr lang="en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8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53261"/>
                  </a:ext>
                </a:extLst>
              </a:tr>
            </a:tbl>
          </a:graphicData>
        </a:graphic>
      </p:graphicFrame>
      <p:cxnSp>
        <p:nvCxnSpPr>
          <p:cNvPr id="10" name="Elbow Connector 19">
            <a:extLst>
              <a:ext uri="{FF2B5EF4-FFF2-40B4-BE49-F238E27FC236}">
                <a16:creationId xmlns:a16="http://schemas.microsoft.com/office/drawing/2014/main" id="{F6A41F81-3A11-49A0-A0EE-FC255FD5E5D4}"/>
              </a:ext>
            </a:extLst>
          </p:cNvPr>
          <p:cNvCxnSpPr/>
          <p:nvPr/>
        </p:nvCxnSpPr>
        <p:spPr>
          <a:xfrm>
            <a:off x="3793798" y="2917717"/>
            <a:ext cx="567120" cy="129600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31">
            <a:extLst>
              <a:ext uri="{FF2B5EF4-FFF2-40B4-BE49-F238E27FC236}">
                <a16:creationId xmlns:a16="http://schemas.microsoft.com/office/drawing/2014/main" id="{9FE3043D-C40A-4465-B77D-AC9845B46E7C}"/>
              </a:ext>
            </a:extLst>
          </p:cNvPr>
          <p:cNvCxnSpPr/>
          <p:nvPr/>
        </p:nvCxnSpPr>
        <p:spPr>
          <a:xfrm flipV="1">
            <a:off x="7862210" y="1798068"/>
            <a:ext cx="576000" cy="108000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32">
            <a:extLst>
              <a:ext uri="{FF2B5EF4-FFF2-40B4-BE49-F238E27FC236}">
                <a16:creationId xmlns:a16="http://schemas.microsoft.com/office/drawing/2014/main" id="{DDAA7164-AE0A-47A0-9F73-264F8FDDB644}"/>
              </a:ext>
            </a:extLst>
          </p:cNvPr>
          <p:cNvCxnSpPr/>
          <p:nvPr/>
        </p:nvCxnSpPr>
        <p:spPr>
          <a:xfrm>
            <a:off x="7858657" y="5240367"/>
            <a:ext cx="567120" cy="36000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F8FFC6-DDC2-412E-8EAE-820E844CD8F5}"/>
              </a:ext>
            </a:extLst>
          </p:cNvPr>
          <p:cNvSpPr txBox="1"/>
          <p:nvPr/>
        </p:nvSpPr>
        <p:spPr>
          <a:xfrm>
            <a:off x="303364" y="1981840"/>
            <a:ext cx="694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Region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937E9-03FC-4183-AA34-223F6BA7B86D}"/>
              </a:ext>
            </a:extLst>
          </p:cNvPr>
          <p:cNvSpPr txBox="1"/>
          <p:nvPr/>
        </p:nvSpPr>
        <p:spPr>
          <a:xfrm>
            <a:off x="4364150" y="1982070"/>
            <a:ext cx="1010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PatientInfo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9A5C1-8E2C-4FBA-99B0-BA87AC2F96F5}"/>
              </a:ext>
            </a:extLst>
          </p:cNvPr>
          <p:cNvSpPr txBox="1"/>
          <p:nvPr/>
        </p:nvSpPr>
        <p:spPr>
          <a:xfrm>
            <a:off x="8425777" y="1129040"/>
            <a:ext cx="1158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PatientRoute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222E1-82B6-41AE-8BA5-72A3CC1EDB44}"/>
              </a:ext>
            </a:extLst>
          </p:cNvPr>
          <p:cNvSpPr txBox="1"/>
          <p:nvPr/>
        </p:nvSpPr>
        <p:spPr>
          <a:xfrm>
            <a:off x="8438210" y="367263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3DF19-9A6E-4D3B-85B8-F5FAC820A33A}"/>
              </a:ext>
            </a:extLst>
          </p:cNvPr>
          <p:cNvSpPr txBox="1"/>
          <p:nvPr/>
        </p:nvSpPr>
        <p:spPr>
          <a:xfrm>
            <a:off x="219441" y="6085127"/>
            <a:ext cx="365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8. Data description&gt;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F318F-B4C3-4A7F-BD0C-04DA5C4AF488}"/>
              </a:ext>
            </a:extLst>
          </p:cNvPr>
          <p:cNvSpPr txBox="1"/>
          <p:nvPr/>
        </p:nvSpPr>
        <p:spPr>
          <a:xfrm>
            <a:off x="196086" y="6292463"/>
            <a:ext cx="503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Source : </a:t>
            </a:r>
            <a:r>
              <a:rPr lang="en-KR" altLang="ko-KR" sz="1000" dirty="0"/>
              <a:t>Kaggle - </a:t>
            </a:r>
            <a:r>
              <a:rPr lang="en-US" altLang="ko-KR" sz="1000" dirty="0"/>
              <a:t>Data Science for COVID-19 (DS4C)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Data update: Up-to-date dataset until 2020-05-14</a:t>
            </a:r>
          </a:p>
        </p:txBody>
      </p:sp>
    </p:spTree>
    <p:extLst>
      <p:ext uri="{BB962C8B-B14F-4D97-AF65-F5344CB8AC3E}">
        <p14:creationId xmlns:p14="http://schemas.microsoft.com/office/powerpoint/2010/main" val="328521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94"/>
            <a:ext cx="10515600" cy="5198881"/>
          </a:xfrm>
        </p:spPr>
        <p:txBody>
          <a:bodyPr>
            <a:normAutofit/>
          </a:bodyPr>
          <a:lstStyle/>
          <a:p>
            <a:r>
              <a:rPr lang="en-US" dirty="0" err="1"/>
              <a:t>fgh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6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en-KR" altLang="ko-KR" dirty="0"/>
              <a:t>Data:</a:t>
            </a:r>
            <a:r>
              <a:rPr lang="en-KR" altLang="ko-KR" sz="3600" dirty="0"/>
              <a:t> Sanity check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9D87827-7438-4C9E-96B2-3116C7D70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212988"/>
              </p:ext>
            </p:extLst>
          </p:nvPr>
        </p:nvGraphicFramePr>
        <p:xfrm>
          <a:off x="832111" y="1434612"/>
          <a:ext cx="5120472" cy="471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27">
                  <a:extLst>
                    <a:ext uri="{9D8B030D-6E8A-4147-A177-3AD203B41FA5}">
                      <a16:colId xmlns:a16="http://schemas.microsoft.com/office/drawing/2014/main" val="2404686302"/>
                    </a:ext>
                  </a:extLst>
                </a:gridCol>
                <a:gridCol w="1996113">
                  <a:extLst>
                    <a:ext uri="{9D8B030D-6E8A-4147-A177-3AD203B41FA5}">
                      <a16:colId xmlns:a16="http://schemas.microsoft.com/office/drawing/2014/main" val="1387914068"/>
                    </a:ext>
                  </a:extLst>
                </a:gridCol>
                <a:gridCol w="2057332">
                  <a:extLst>
                    <a:ext uri="{9D8B030D-6E8A-4147-A177-3AD203B41FA5}">
                      <a16:colId xmlns:a16="http://schemas.microsoft.com/office/drawing/2014/main" val="2493582904"/>
                    </a:ext>
                  </a:extLst>
                </a:gridCol>
              </a:tblGrid>
              <a:tr h="285345">
                <a:tc>
                  <a:txBody>
                    <a:bodyPr/>
                    <a:lstStyle/>
                    <a:p>
                      <a:r>
                        <a:rPr lang="en-KR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Null value ratio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658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US" sz="1200" dirty="0"/>
                        <a:t>P</a:t>
                      </a:r>
                      <a:r>
                        <a:rPr lang="en-KR" sz="1200" dirty="0"/>
                        <a:t>at</a:t>
                      </a:r>
                      <a:r>
                        <a:rPr lang="en-US" sz="1200" dirty="0" err="1"/>
                        <a:t>i</a:t>
                      </a:r>
                      <a:r>
                        <a:rPr lang="en-KR" sz="1200" dirty="0"/>
                        <a:t>ent_info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G</a:t>
                      </a:r>
                      <a:r>
                        <a:rPr lang="en-KR" sz="1200" dirty="0"/>
                        <a:t>lobal_num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KR" sz="1200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4927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S</a:t>
                      </a:r>
                      <a:r>
                        <a:rPr lang="en-KR" sz="1200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KR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9609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KR" sz="1200" dirty="0"/>
                        <a:t>irth_year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17369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r>
                        <a:rPr lang="en-KR" sz="1200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881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KR" sz="1200" dirty="0"/>
                        <a:t>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7889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KR" sz="1200" dirty="0"/>
                        <a:t>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89658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  <a:r>
                        <a:rPr lang="en-KR" sz="1200" dirty="0"/>
                        <a:t>nfection_case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22%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53254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  <a:r>
                        <a:rPr lang="en-KR" sz="1200" dirty="0"/>
                        <a:t>nfection_order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5062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</a:t>
                      </a:r>
                      <a:r>
                        <a:rPr lang="en-KR" sz="1200" dirty="0"/>
                        <a:t>nfected_by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0412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</a:t>
                      </a:r>
                      <a:r>
                        <a:rPr lang="en-KR" sz="1200" dirty="0"/>
                        <a:t>ontact_number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74093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</a:t>
                      </a:r>
                      <a:r>
                        <a:rPr lang="en-KR" sz="1200" dirty="0"/>
                        <a:t>ymptom_onset_date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14814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r>
                        <a:rPr lang="en-KR" sz="1200" dirty="0"/>
                        <a:t>onfirmed_date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/>
                        <a:t>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7524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  <a:r>
                        <a:rPr lang="en-KR" sz="1200" dirty="0"/>
                        <a:t>eleased_date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4002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endParaRPr lang="en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</a:t>
                      </a:r>
                      <a:r>
                        <a:rPr lang="en-KR" sz="1200" dirty="0"/>
                        <a:t>eceased_date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19188"/>
                  </a:ext>
                </a:extLst>
              </a:tr>
              <a:tr h="35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</a:t>
                      </a:r>
                      <a:r>
                        <a:rPr lang="en-KR" sz="1200" dirty="0"/>
                        <a:t>tient_route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global_num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sz="1200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74869"/>
                  </a:ext>
                </a:extLst>
              </a:tr>
            </a:tbl>
          </a:graphicData>
        </a:graphic>
      </p:graphicFrame>
      <p:grpSp>
        <p:nvGrpSpPr>
          <p:cNvPr id="7" name="Group 17">
            <a:extLst>
              <a:ext uri="{FF2B5EF4-FFF2-40B4-BE49-F238E27FC236}">
                <a16:creationId xmlns:a16="http://schemas.microsoft.com/office/drawing/2014/main" id="{9F738520-3049-4500-ABD2-5A870E313086}"/>
              </a:ext>
            </a:extLst>
          </p:cNvPr>
          <p:cNvGrpSpPr/>
          <p:nvPr/>
        </p:nvGrpSpPr>
        <p:grpSpPr>
          <a:xfrm>
            <a:off x="7013103" y="4102906"/>
            <a:ext cx="4340697" cy="2700342"/>
            <a:chOff x="7013103" y="3671185"/>
            <a:chExt cx="4340697" cy="2700342"/>
          </a:xfrm>
        </p:grpSpPr>
        <p:pic>
          <p:nvPicPr>
            <p:cNvPr id="8" name="Picture 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DCA6EDB8-BAF6-41BE-A332-2B4C1365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3103" y="3671185"/>
              <a:ext cx="3699468" cy="2700342"/>
            </a:xfrm>
            <a:prstGeom prst="rect">
              <a:avLst/>
            </a:prstGeom>
          </p:spPr>
        </p:pic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A8DFC60-62B3-42A1-B556-099581B52C11}"/>
                </a:ext>
              </a:extLst>
            </p:cNvPr>
            <p:cNvSpPr/>
            <p:nvPr/>
          </p:nvSpPr>
          <p:spPr>
            <a:xfrm>
              <a:off x="10342455" y="4856395"/>
              <a:ext cx="329921" cy="32992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1FB527-04DF-4ED5-82CA-1DD9F44BC8AC}"/>
                </a:ext>
              </a:extLst>
            </p:cNvPr>
            <p:cNvSpPr txBox="1"/>
            <p:nvPr/>
          </p:nvSpPr>
          <p:spPr>
            <a:xfrm>
              <a:off x="9661029" y="5222790"/>
              <a:ext cx="1692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>
                  <a:solidFill>
                    <a:srgbClr val="FF0000"/>
                  </a:solidFill>
                </a:rPr>
                <a:t>Shincheonji Church case</a:t>
              </a: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7C75B3E7-CBCF-40F1-9481-07C9768CB5E6}"/>
              </a:ext>
            </a:extLst>
          </p:cNvPr>
          <p:cNvGrpSpPr/>
          <p:nvPr/>
        </p:nvGrpSpPr>
        <p:grpSpPr>
          <a:xfrm>
            <a:off x="7013103" y="1434612"/>
            <a:ext cx="4340697" cy="2668294"/>
            <a:chOff x="7013103" y="1002891"/>
            <a:chExt cx="4340697" cy="2668294"/>
          </a:xfrm>
        </p:grpSpPr>
        <p:pic>
          <p:nvPicPr>
            <p:cNvPr id="12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8829274-DCDA-4C4C-AF09-5EC73015B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3103" y="1002891"/>
              <a:ext cx="3699468" cy="266829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6256AD-F7C0-4BCA-9F56-4C32BF30C430}"/>
                </a:ext>
              </a:extLst>
            </p:cNvPr>
            <p:cNvSpPr/>
            <p:nvPr/>
          </p:nvSpPr>
          <p:spPr>
            <a:xfrm>
              <a:off x="10342455" y="2158838"/>
              <a:ext cx="329921" cy="32992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CA48C1-7BF5-4CF8-9846-417C7AB87F15}"/>
                </a:ext>
              </a:extLst>
            </p:cNvPr>
            <p:cNvSpPr txBox="1"/>
            <p:nvPr/>
          </p:nvSpPr>
          <p:spPr>
            <a:xfrm>
              <a:off x="9661029" y="2525233"/>
              <a:ext cx="1692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>
                  <a:solidFill>
                    <a:srgbClr val="FF0000"/>
                  </a:solidFill>
                </a:rPr>
                <a:t>Shincheonji Church case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97872F-C615-44F7-95D0-4E364078377D}"/>
                </a:ext>
              </a:extLst>
            </p:cNvPr>
            <p:cNvSpPr/>
            <p:nvPr/>
          </p:nvSpPr>
          <p:spPr>
            <a:xfrm>
              <a:off x="10012534" y="2158838"/>
              <a:ext cx="329921" cy="32992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8B88A-5635-4993-A7CC-5315442D275C}"/>
                </a:ext>
              </a:extLst>
            </p:cNvPr>
            <p:cNvSpPr txBox="1"/>
            <p:nvPr/>
          </p:nvSpPr>
          <p:spPr>
            <a:xfrm>
              <a:off x="9355434" y="1841456"/>
              <a:ext cx="1458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>
                  <a:solidFill>
                    <a:srgbClr val="FF0000"/>
                  </a:solidFill>
                </a:rPr>
                <a:t>Onchun Church case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CB3EF3-52F6-49F6-91D9-A9DBB1DDB9BB}"/>
              </a:ext>
            </a:extLst>
          </p:cNvPr>
          <p:cNvSpPr txBox="1"/>
          <p:nvPr/>
        </p:nvSpPr>
        <p:spPr>
          <a:xfrm>
            <a:off x="7013103" y="106528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Outlier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75E9F-52CF-4A07-9D16-852095C49D0E}"/>
              </a:ext>
            </a:extLst>
          </p:cNvPr>
          <p:cNvSpPr txBox="1"/>
          <p:nvPr/>
        </p:nvSpPr>
        <p:spPr>
          <a:xfrm>
            <a:off x="832111" y="1065280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Null values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0900" y="5827392"/>
            <a:ext cx="4125433" cy="26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39025" y="4948434"/>
            <a:ext cx="4125433" cy="26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E86A7-6918-4C51-A415-CE4D73AD108B}"/>
              </a:ext>
            </a:extLst>
          </p:cNvPr>
          <p:cNvSpPr txBox="1"/>
          <p:nvPr/>
        </p:nvSpPr>
        <p:spPr>
          <a:xfrm>
            <a:off x="219441" y="6329057"/>
            <a:ext cx="365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&lt;Figure 9. Sanity check for null values&gt;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6004F-8AC5-43C1-B76B-BB737F4C732C}"/>
              </a:ext>
            </a:extLst>
          </p:cNvPr>
          <p:cNvSpPr txBox="1"/>
          <p:nvPr/>
        </p:nvSpPr>
        <p:spPr>
          <a:xfrm>
            <a:off x="196086" y="6536393"/>
            <a:ext cx="5033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Source : </a:t>
            </a:r>
            <a:r>
              <a:rPr lang="en-KR" altLang="ko-KR" sz="1000" dirty="0"/>
              <a:t>Kaggle - </a:t>
            </a:r>
            <a:r>
              <a:rPr lang="en-US" altLang="ko-KR" sz="1000" dirty="0"/>
              <a:t>Data Science for COVID-19 (DS4C)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642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94"/>
            <a:ext cx="10515600" cy="5198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ea typeface="맑은 고딕"/>
                <a:cs typeface="Calibri"/>
              </a:rPr>
              <a:t>COVID-19 infection network’s characteristic analysis (Research question 1)</a:t>
            </a:r>
            <a:endParaRPr lang="ko-KR" altLang="en-US" dirty="0">
              <a:ea typeface="맑은 고딕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AutoNum type="alphaLcPeriod"/>
            </a:pPr>
            <a:r>
              <a:rPr lang="en-US" altLang="ko-KR" dirty="0"/>
              <a:t>Is it a scale-free network</a:t>
            </a:r>
            <a:r>
              <a:rPr lang="ko-KR" altLang="en-US" dirty="0"/>
              <a:t> </a:t>
            </a:r>
            <a:r>
              <a:rPr lang="en-US" altLang="ko-KR" dirty="0"/>
              <a:t>(power laws</a:t>
            </a:r>
            <a:r>
              <a:rPr lang="ko-KR" altLang="en-US" dirty="0"/>
              <a:t> </a:t>
            </a:r>
            <a:r>
              <a:rPr lang="en-US" altLang="ko-KR" dirty="0"/>
              <a:t>form)?</a:t>
            </a:r>
            <a:r>
              <a:rPr lang="ko-KR" altLang="en-US" dirty="0"/>
              <a:t> </a:t>
            </a:r>
            <a:r>
              <a:rPr lang="en-US" altLang="ko-KR" dirty="0"/>
              <a:t>Is the logarithm of the degree distribution liner? &lt;degree distribution&gt;</a:t>
            </a:r>
          </a:p>
          <a:p>
            <a:pPr marL="800100" lvl="1" indent="-342900">
              <a:buAutoNum type="alphaLcPeriod"/>
            </a:pPr>
            <a:r>
              <a:rPr lang="en-US" altLang="ko-KR" dirty="0"/>
              <a:t>Does the network show small world effect? &lt;mean distance of network&gt;</a:t>
            </a: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2. Analysis on super spreaders (</a:t>
            </a:r>
            <a:r>
              <a:rPr lang="en-US" altLang="ko-KR" dirty="0">
                <a:ea typeface="맑은 고딕"/>
                <a:cs typeface="Calibri"/>
              </a:rPr>
              <a:t>Research question 2</a:t>
            </a:r>
            <a:r>
              <a:rPr lang="en-US" altLang="ko-KR" dirty="0">
                <a:ea typeface="맑은 고딕"/>
              </a:rPr>
              <a:t>)</a:t>
            </a:r>
            <a:endParaRPr lang="en-KR" altLang="ko-KR" dirty="0">
              <a:ea typeface="맑은 고딕"/>
              <a:cs typeface="Calibri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/>
              <a:t>If it shows form of the power laws, does it have a right-shewed hub (or super spreader) ? &lt;degree distribution&gt;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>
                <a:sym typeface="Wingdings" panose="05000000000000000000" pitchFamily="2" charset="2"/>
              </a:rPr>
              <a:t>What type of degree centrality will be appropriate for defining super spreader?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(degree centrality, eigenvector centrality, </a:t>
            </a:r>
            <a:r>
              <a:rPr lang="en-US" altLang="ko-KR" dirty="0" err="1">
                <a:sym typeface="Wingdings" panose="05000000000000000000" pitchFamily="2" charset="2"/>
              </a:rPr>
              <a:t>katz</a:t>
            </a:r>
            <a:r>
              <a:rPr lang="en-US" altLang="ko-KR" dirty="0">
                <a:sym typeface="Wingdings" panose="05000000000000000000" pitchFamily="2" charset="2"/>
              </a:rPr>
              <a:t> centrality, page rank, betweenness centrality, and 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…) &lt;degree centrality&gt;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Region or Location network analysis</a:t>
            </a:r>
            <a:r>
              <a:rPr lang="ko-KR" altLang="en-US" dirty="0"/>
              <a:t> </a:t>
            </a:r>
            <a:r>
              <a:rPr lang="en-US" altLang="ko-KR" dirty="0"/>
              <a:t>(Research question 3)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/>
              <a:t>What is the degree distribution of each region’s or location’s network? &lt;degree distribution&gt;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/>
              <a:t>Is there any difference between each region’s or location’s network? &lt;degree distribution&gt;,</a:t>
            </a:r>
            <a:r>
              <a:rPr lang="ko-KR" altLang="en-US" dirty="0"/>
              <a:t> </a:t>
            </a:r>
            <a:r>
              <a:rPr lang="en-US" altLang="ko-KR" dirty="0"/>
              <a:t>&lt;number of components&gt;, &lt; KL-divergence&gt;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KR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7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Procedure of analysis</a:t>
            </a:r>
            <a:endParaRPr lang="en-KR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4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A338-5EA6-6741-AFDC-2D6C83E1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94"/>
            <a:ext cx="10515600" cy="51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>
                <a:ea typeface="맑은 고딕"/>
                <a:cs typeface="Calibri"/>
              </a:rPr>
              <a:t>COVID-19 infection network characteristic analysis</a:t>
            </a:r>
            <a:endParaRPr lang="en-KR" altLang="ko-KR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/>
              <a:t>mean distance of network: identify existence of small world effect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dirty="0"/>
              <a:t>degree distribution: check scale-free network or not </a:t>
            </a:r>
          </a:p>
          <a:p>
            <a:pPr lvl="1"/>
            <a:endParaRPr lang="en-KR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>
                <a:ea typeface="맑은 고딕"/>
              </a:rPr>
              <a:t>Analysis on super spreaders</a:t>
            </a:r>
            <a:endParaRPr lang="en-US" altLang="ko-KR" dirty="0"/>
          </a:p>
          <a:p>
            <a:pPr lvl="1"/>
            <a:r>
              <a:rPr lang="en-US" altLang="ko-KR" dirty="0"/>
              <a:t>degree distribution: identify existence of hub</a:t>
            </a:r>
            <a:endParaRPr lang="en-KR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degree centrality: What type of degree centrality will be appropriate to define super spreaders?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(degree centrality, eigenvector centrality, </a:t>
            </a:r>
            <a:r>
              <a:rPr lang="en-US" altLang="ko-KR" dirty="0" err="1">
                <a:sym typeface="Wingdings" panose="05000000000000000000" pitchFamily="2" charset="2"/>
              </a:rPr>
              <a:t>katz</a:t>
            </a:r>
            <a:r>
              <a:rPr lang="en-US" altLang="ko-KR" dirty="0">
                <a:sym typeface="Wingdings" panose="05000000000000000000" pitchFamily="2" charset="2"/>
              </a:rPr>
              <a:t> centrality, page rank, betweenness centrality </a:t>
            </a:r>
            <a:r>
              <a:rPr lang="ko-KR" altLang="en-US" dirty="0">
                <a:sym typeface="Wingdings" panose="05000000000000000000" pitchFamily="2" charset="2"/>
              </a:rPr>
              <a:t>등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Region or Location network analysis</a:t>
            </a:r>
          </a:p>
          <a:p>
            <a:pPr lvl="1"/>
            <a:r>
              <a:rPr lang="en-US" altLang="ko-KR" dirty="0"/>
              <a:t>degree distribution, number of components, KL-divergence: Is there any difference between each region’s or location’s network?</a:t>
            </a:r>
            <a:endParaRPr lang="en-KR" altLang="ko-KR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8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The measures</a:t>
            </a:r>
            <a:endParaRPr lang="en-KR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1D15-7911-E947-807B-29B746D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4C60B0-4B5B-8148-9ED8-8C3A32276A22}" type="slidenum">
              <a:rPr lang="en-KR" smtClean="0"/>
              <a:t>9</a:t>
            </a:fld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5F14F7-1A91-48D3-874E-9A1F29CDCF84}"/>
              </a:ext>
            </a:extLst>
          </p:cNvPr>
          <p:cNvSpPr txBox="1">
            <a:spLocks/>
          </p:cNvSpPr>
          <p:nvPr/>
        </p:nvSpPr>
        <p:spPr>
          <a:xfrm>
            <a:off x="838200" y="83354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Analysis: </a:t>
            </a:r>
            <a:r>
              <a:rPr lang="en-US" altLang="ko-KR" sz="3600" dirty="0">
                <a:ea typeface="맑은 고딕"/>
                <a:cs typeface="Calibri"/>
              </a:rPr>
              <a:t>network characteristic analysis</a:t>
            </a:r>
            <a:endParaRPr lang="en-KR" altLang="ko-KR" sz="3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7F904-8BDB-4173-B645-9D565D1BF37A}"/>
              </a:ext>
            </a:extLst>
          </p:cNvPr>
          <p:cNvCxnSpPr/>
          <p:nvPr/>
        </p:nvCxnSpPr>
        <p:spPr>
          <a:xfrm>
            <a:off x="0" y="1000125"/>
            <a:ext cx="1115377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DA1BE8-71E1-1344-87A2-6C56FD5384C6}"/>
              </a:ext>
            </a:extLst>
          </p:cNvPr>
          <p:cNvGrpSpPr/>
          <p:nvPr/>
        </p:nvGrpSpPr>
        <p:grpSpPr>
          <a:xfrm>
            <a:off x="7214912" y="4531558"/>
            <a:ext cx="3324237" cy="1955434"/>
            <a:chOff x="7151021" y="4271597"/>
            <a:chExt cx="4002753" cy="23545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B02861-29AB-5149-9A64-1474CEB6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1021" y="4271597"/>
              <a:ext cx="4002753" cy="235456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4A5A4-DA38-744F-A5CF-638C495015A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884" y="4410623"/>
              <a:ext cx="3023419" cy="14472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4E2A17-1253-1043-9600-27CC5776F7BF}"/>
                    </a:ext>
                  </a:extLst>
                </p:cNvPr>
                <p:cNvSpPr txBox="1"/>
                <p:nvPr/>
              </p:nvSpPr>
              <p:spPr>
                <a:xfrm>
                  <a:off x="9144567" y="4410623"/>
                  <a:ext cx="19649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approximately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K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4E2A17-1253-1043-9600-27CC5776F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567" y="4410623"/>
                  <a:ext cx="1964961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7534" t="-11905" r="-3425" b="-19048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A20D3E-8233-40F5-AA2F-3BA38B9CD759}"/>
              </a:ext>
            </a:extLst>
          </p:cNvPr>
          <p:cNvGrpSpPr/>
          <p:nvPr/>
        </p:nvGrpSpPr>
        <p:grpSpPr>
          <a:xfrm>
            <a:off x="723190" y="2187586"/>
            <a:ext cx="9779213" cy="2272445"/>
            <a:chOff x="723190" y="2187586"/>
            <a:chExt cx="9779213" cy="22724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3172E6-9797-EE46-8835-2E77335B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9497" y="2187586"/>
              <a:ext cx="3362993" cy="1982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88A4E2-20C8-FE45-9CE4-BC186DDF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167" y="2187586"/>
              <a:ext cx="3324236" cy="19820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65748D-6EAB-514D-AA0B-370D979675AA}"/>
                </a:ext>
              </a:extLst>
            </p:cNvPr>
            <p:cNvSpPr txBox="1"/>
            <p:nvPr/>
          </p:nvSpPr>
          <p:spPr>
            <a:xfrm>
              <a:off x="7633526" y="4152254"/>
              <a:ext cx="2439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Degree distribution of network</a:t>
              </a:r>
              <a:endParaRPr lang="en-KR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77C9F2-7B75-B04F-B159-E8514A49AC2E}"/>
                </a:ext>
              </a:extLst>
            </p:cNvPr>
            <p:cNvSpPr txBox="1"/>
            <p:nvPr/>
          </p:nvSpPr>
          <p:spPr>
            <a:xfrm>
              <a:off x="723190" y="4152254"/>
              <a:ext cx="517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If the color of node is red, then its degree centrality is over 10. (Hub)</a:t>
              </a:r>
              <a:endParaRPr lang="en-KR" sz="1400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5A28D11-F06F-3644-9F26-3912B37845F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025" y="4536727"/>
            <a:ext cx="3324237" cy="19707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EC71BC-EA1E-114C-88A4-A7ED796F4176}"/>
              </a:ext>
            </a:extLst>
          </p:cNvPr>
          <p:cNvSpPr txBox="1"/>
          <p:nvPr/>
        </p:nvSpPr>
        <p:spPr>
          <a:xfrm>
            <a:off x="1050843" y="6513848"/>
            <a:ext cx="4414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Closeness centrality distribution of network (mean = 1.31)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E8F9E-4EE5-0343-9677-9E1C02B53832}"/>
              </a:ext>
            </a:extLst>
          </p:cNvPr>
          <p:cNvSpPr txBox="1"/>
          <p:nvPr/>
        </p:nvSpPr>
        <p:spPr>
          <a:xfrm>
            <a:off x="7076140" y="6510749"/>
            <a:ext cx="3814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Degree distribution of network (logarithmic scale)</a:t>
            </a:r>
            <a:endParaRPr lang="en-KR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C3A378-2773-2941-82EF-4B487753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531"/>
            <a:ext cx="10515600" cy="55923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400" b="1" dirty="0"/>
              <a:t>The type of COVID-19 network </a:t>
            </a:r>
            <a:r>
              <a:rPr lang="en-US" altLang="ko-KR" sz="1400" dirty="0"/>
              <a:t>: By analyzing d</a:t>
            </a:r>
            <a:r>
              <a:rPr lang="en-US" sz="1400" dirty="0"/>
              <a:t>egree distribution, we concluded that the COVID-19 infection network is a scale-free network. Therefore, we detected hubs (key infected patients) that has high centrality among the overall nodes.</a:t>
            </a:r>
            <a:endParaRPr lang="en-US" altLang="ko-KR" sz="1400" dirty="0"/>
          </a:p>
          <a:p>
            <a:pPr>
              <a:buAutoNum type="arabicPeriod"/>
            </a:pPr>
            <a:r>
              <a:rPr lang="en-US" altLang="ko-KR" sz="1400" b="1" dirty="0"/>
              <a:t>Relationships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between patients</a:t>
            </a:r>
            <a:r>
              <a:rPr lang="en-US" altLang="ko-KR" sz="1400" dirty="0"/>
              <a:t>: By analyzing closeness centrality distribution and</a:t>
            </a:r>
            <a:r>
              <a:rPr lang="ko-KR" altLang="en-US" sz="1400" dirty="0"/>
              <a:t> </a:t>
            </a:r>
            <a:r>
              <a:rPr lang="en-US" altLang="ko-KR" sz="1400" dirty="0"/>
              <a:t>mean distance (1.31), we concluded that small-world effect</a:t>
            </a:r>
            <a:r>
              <a:rPr lang="ko-KR" altLang="en-US" sz="1400" dirty="0"/>
              <a:t> </a:t>
            </a:r>
            <a:r>
              <a:rPr lang="en-US" altLang="ko-KR" sz="1400" dirty="0"/>
              <a:t>does</a:t>
            </a:r>
            <a:r>
              <a:rPr lang="ko-KR" altLang="en-US" sz="1400" dirty="0"/>
              <a:t> </a:t>
            </a:r>
            <a:r>
              <a:rPr lang="en-US" altLang="ko-KR" sz="1400" dirty="0"/>
              <a:t>exist and therefore the patients are highly relevant.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735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21F978A8C6F441A3034302BB5292B9" ma:contentTypeVersion="6" ma:contentTypeDescription="새 문서를 만듭니다." ma:contentTypeScope="" ma:versionID="3b42b1b969d4786c27100f903a95dc79">
  <xsd:schema xmlns:xsd="http://www.w3.org/2001/XMLSchema" xmlns:xs="http://www.w3.org/2001/XMLSchema" xmlns:p="http://schemas.microsoft.com/office/2006/metadata/properties" xmlns:ns3="0777c1e6-984a-4fb4-8e61-bec48b0ef065" targetNamespace="http://schemas.microsoft.com/office/2006/metadata/properties" ma:root="true" ma:fieldsID="da4eff1f2f2c7a9809659f5370748243" ns3:_="">
    <xsd:import namespace="0777c1e6-984a-4fb4-8e61-bec48b0ef0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7c1e6-984a-4fb4-8e61-bec48b0ef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B3912D-A2C2-47A2-9136-5E53901A3CBA}">
  <ds:schemaRefs>
    <ds:schemaRef ds:uri="http://purl.org/dc/terms/"/>
    <ds:schemaRef ds:uri="0777c1e6-984a-4fb4-8e61-bec48b0ef065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C3F0C4-E6C2-42E3-9344-BF20745B8C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7139E-6111-4116-B853-0BC96C601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7c1e6-984a-4fb4-8e61-bec48b0ef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2217</TotalTime>
  <Words>3209</Words>
  <Application>Microsoft Macintosh PowerPoint</Application>
  <PresentationFormat>Widescreen</PresentationFormat>
  <Paragraphs>441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Analysis: visit network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남 상호</dc:creator>
  <cp:lastModifiedBy>남 상호</cp:lastModifiedBy>
  <cp:revision>237</cp:revision>
  <dcterms:created xsi:type="dcterms:W3CDTF">2020-04-27T13:57:32Z</dcterms:created>
  <dcterms:modified xsi:type="dcterms:W3CDTF">2020-08-10T01:30:32Z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0x0101005321F978A8C6F441A3034302BB5292B9</vt:lpwstr>
  </property>
</Properties>
</file>