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28803600" cy="4462272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065" userDrawn="1">
          <p15:clr>
            <a:srgbClr val="A4A3A4"/>
          </p15:clr>
        </p15:guide>
        <p15:guide id="2" pos="9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1704" y="24"/>
      </p:cViewPr>
      <p:guideLst>
        <p:guide orient="horz" pos="14065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0" y="7302894"/>
            <a:ext cx="24483060" cy="15535428"/>
          </a:xfrm>
        </p:spPr>
        <p:txBody>
          <a:bodyPr anchor="b"/>
          <a:lstStyle>
            <a:lvl1pPr algn="ctr">
              <a:defRPr sz="18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450" y="23437428"/>
            <a:ext cx="21602700" cy="10773568"/>
          </a:xfrm>
        </p:spPr>
        <p:txBody>
          <a:bodyPr/>
          <a:lstStyle>
            <a:lvl1pPr marL="0" indent="0" algn="ctr">
              <a:buNone/>
              <a:defRPr sz="7560"/>
            </a:lvl1pPr>
            <a:lvl2pPr marL="1440180" indent="0" algn="ctr">
              <a:buNone/>
              <a:defRPr sz="6300"/>
            </a:lvl2pPr>
            <a:lvl3pPr marL="2880360" indent="0" algn="ctr">
              <a:buNone/>
              <a:defRPr sz="5670"/>
            </a:lvl3pPr>
            <a:lvl4pPr marL="4320540" indent="0" algn="ctr">
              <a:buNone/>
              <a:defRPr sz="5040"/>
            </a:lvl4pPr>
            <a:lvl5pPr marL="5760720" indent="0" algn="ctr">
              <a:buNone/>
              <a:defRPr sz="5040"/>
            </a:lvl5pPr>
            <a:lvl6pPr marL="7200900" indent="0" algn="ctr">
              <a:buNone/>
              <a:defRPr sz="5040"/>
            </a:lvl6pPr>
            <a:lvl7pPr marL="8641080" indent="0" algn="ctr">
              <a:buNone/>
              <a:defRPr sz="5040"/>
            </a:lvl7pPr>
            <a:lvl8pPr marL="10081260" indent="0" algn="ctr">
              <a:buNone/>
              <a:defRPr sz="5040"/>
            </a:lvl8pPr>
            <a:lvl9pPr marL="11521440" indent="0" algn="ctr">
              <a:buNone/>
              <a:defRPr sz="5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2578" y="2375764"/>
            <a:ext cx="6210776" cy="37815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249" y="2375764"/>
            <a:ext cx="18272284" cy="37815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247" y="11124784"/>
            <a:ext cx="24843105" cy="18561941"/>
          </a:xfrm>
        </p:spPr>
        <p:txBody>
          <a:bodyPr anchor="b"/>
          <a:lstStyle>
            <a:lvl1pPr>
              <a:defRPr sz="18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247" y="29862329"/>
            <a:ext cx="24843105" cy="9761286"/>
          </a:xfrm>
        </p:spPr>
        <p:txBody>
          <a:bodyPr/>
          <a:lstStyle>
            <a:lvl1pPr marL="0" indent="0">
              <a:buNone/>
              <a:defRPr sz="7560">
                <a:solidFill>
                  <a:schemeClr val="tx1"/>
                </a:solidFill>
              </a:defRPr>
            </a:lvl1pPr>
            <a:lvl2pPr marL="144018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2pPr>
            <a:lvl3pPr marL="288036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3pPr>
            <a:lvl4pPr marL="43205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7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9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10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12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248" y="11878818"/>
            <a:ext cx="12241530" cy="283129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1823" y="11878818"/>
            <a:ext cx="12241530" cy="283129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99" y="2375773"/>
            <a:ext cx="24843105" cy="86250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4002" y="10938845"/>
            <a:ext cx="12185271" cy="5360959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4002" y="16299804"/>
            <a:ext cx="12185271" cy="23974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1824" y="10938845"/>
            <a:ext cx="12245282" cy="5360959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1824" y="16299804"/>
            <a:ext cx="12245282" cy="23974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99" y="2974869"/>
            <a:ext cx="9289911" cy="10412042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5281" y="6424901"/>
            <a:ext cx="14581823" cy="31711279"/>
          </a:xfrm>
        </p:spPr>
        <p:txBody>
          <a:bodyPr/>
          <a:lstStyle>
            <a:lvl1pPr>
              <a:defRPr sz="10080"/>
            </a:lvl1pPr>
            <a:lvl2pPr>
              <a:defRPr sz="8820"/>
            </a:lvl2pPr>
            <a:lvl3pPr>
              <a:defRPr sz="756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999" y="13386912"/>
            <a:ext cx="9289911" cy="24800909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99" y="2974869"/>
            <a:ext cx="9289911" cy="10412042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5281" y="6424901"/>
            <a:ext cx="14581823" cy="31711279"/>
          </a:xfrm>
        </p:spPr>
        <p:txBody>
          <a:bodyPr anchor="t"/>
          <a:lstStyle>
            <a:lvl1pPr marL="0" indent="0">
              <a:buNone/>
              <a:defRPr sz="10080"/>
            </a:lvl1pPr>
            <a:lvl2pPr marL="1440180" indent="0">
              <a:buNone/>
              <a:defRPr sz="8820"/>
            </a:lvl2pPr>
            <a:lvl3pPr marL="2880360" indent="0">
              <a:buNone/>
              <a:defRPr sz="7560"/>
            </a:lvl3pPr>
            <a:lvl4pPr marL="4320540" indent="0">
              <a:buNone/>
              <a:defRPr sz="6300"/>
            </a:lvl4pPr>
            <a:lvl5pPr marL="5760720" indent="0">
              <a:buNone/>
              <a:defRPr sz="6300"/>
            </a:lvl5pPr>
            <a:lvl6pPr marL="7200900" indent="0">
              <a:buNone/>
              <a:defRPr sz="6300"/>
            </a:lvl6pPr>
            <a:lvl7pPr marL="8641080" indent="0">
              <a:buNone/>
              <a:defRPr sz="6300"/>
            </a:lvl7pPr>
            <a:lvl8pPr marL="10081260" indent="0">
              <a:buNone/>
              <a:defRPr sz="6300"/>
            </a:lvl8pPr>
            <a:lvl9pPr marL="11521440" indent="0">
              <a:buNone/>
              <a:defRPr sz="6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999" y="13386912"/>
            <a:ext cx="9289911" cy="24800909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248" y="2375773"/>
            <a:ext cx="24843105" cy="862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248" y="11878818"/>
            <a:ext cx="24843105" cy="2831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248" y="41358955"/>
            <a:ext cx="6480810" cy="2375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511AC-980B-485A-851E-DBD0B8F4CB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1193" y="41358955"/>
            <a:ext cx="9721215" cy="2375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2543" y="41358955"/>
            <a:ext cx="6480810" cy="2375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BFA2-7CEB-4D76-9663-917F13DE4B1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0360" rtl="0" eaLnBrk="1" latinLnBrk="0" hangingPunct="1">
        <a:lnSpc>
          <a:spcPct val="90000"/>
        </a:lnSpc>
        <a:spcBef>
          <a:spcPct val="0"/>
        </a:spcBef>
        <a:buNone/>
        <a:defRPr sz="1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0" indent="-720090" algn="l" defTabSz="2880360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2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247460" y="5865849"/>
            <a:ext cx="25923875" cy="1968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28803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 err="1">
                <a:latin typeface="Times New Roman" panose="02020603050405020304" charset="0"/>
                <a:cs typeface="Times New Roman" panose="02020603050405020304" charset="0"/>
              </a:rPr>
              <a:t>Xây dựng hệ thống cảnh báo phát hiện người lạ</a:t>
            </a:r>
            <a:endParaRPr lang="en-US" sz="6600" b="1" dirty="0" err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91511" y="9826667"/>
            <a:ext cx="19256188" cy="5930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latin typeface="Times New Roman" panose="02020603050405020304" charset="0"/>
                <a:cs typeface="Times New Roman" panose="02020603050405020304" charset="0"/>
              </a:rPr>
              <a:t>Nguyễn Văn Nam, Phạm Quyết Thắng, Phạm Ngọc Minh, Hoàng Hải Quân</a:t>
            </a:r>
            <a:endParaRPr lang="en-US" sz="3200" b="1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00000"/>
              </a:lnSpc>
            </a:pPr>
            <a:endParaRPr lang="en-US" sz="3200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en-US" sz="3200" i="1" dirty="0">
                <a:latin typeface="Times New Roman" panose="02020603050405020304" charset="0"/>
                <a:cs typeface="Times New Roman" panose="02020603050405020304" charset="0"/>
              </a:rPr>
              <a:t>Dainam University, Hanoi, Vietnam</a:t>
            </a:r>
            <a:endParaRPr lang="en-US" altLang="en-US" sz="3200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40000"/>
              </a:lnSpc>
            </a:pPr>
            <a:endParaRPr lang="en-US" sz="3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40000"/>
              </a:lnSpc>
            </a:pPr>
            <a:endParaRPr lang="en-US" sz="3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2405" y="9518681"/>
            <a:ext cx="19256188" cy="19685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i="1"/>
              <a:t> </a:t>
            </a:r>
            <a:endParaRPr lang="en-US" sz="3200" i="1" dirty="0"/>
          </a:p>
        </p:txBody>
      </p:sp>
      <p:sp>
        <p:nvSpPr>
          <p:cNvPr id="16" name="Text Box 189"/>
          <p:cNvSpPr txBox="1">
            <a:spLocks noChangeArrowheads="1"/>
          </p:cNvSpPr>
          <p:nvPr/>
        </p:nvSpPr>
        <p:spPr bwMode="auto">
          <a:xfrm>
            <a:off x="510761" y="12668070"/>
            <a:ext cx="9074187" cy="7540781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wrap="square"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1" dirty="0">
                <a:latin typeface="Times New Roman" panose="02020603050405020304" charset="0"/>
                <a:cs typeface="Times New Roman" panose="02020603050405020304" charset="0"/>
              </a:rPr>
              <a:t>1. Mục tiêu</a:t>
            </a:r>
            <a:endParaRPr lang="en-US" altLang="en-US" sz="3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Phát hiện khuôn mặt lạ</a:t>
            </a:r>
            <a:endParaRPr lang="en-US" altLang="en-US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ề xuất các phư</a:t>
            </a: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ơng pháp xử lý</a:t>
            </a: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 đ</a:t>
            </a: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ối với khuôn mặt không có trong dữ liệu</a:t>
            </a:r>
            <a:endParaRPr lang="en-US" altLang="en-US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eaLnBrk="1" hangingPunct="1">
              <a:buNone/>
            </a:pPr>
            <a:r>
              <a:rPr lang="en-US" altLang="en-US" sz="3000" b="1" dirty="0">
                <a:latin typeface="Times New Roman" panose="02020603050405020304" charset="0"/>
                <a:cs typeface="Times New Roman" panose="02020603050405020304" charset="0"/>
              </a:rPr>
              <a:t>2. Lợi ích</a:t>
            </a:r>
            <a:endParaRPr lang="en-US" altLang="en-US" sz="3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 toàn hơn</a:t>
            </a:r>
            <a:endParaRPr lang="vi-VN" sz="3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Tiện lợi</a:t>
            </a:r>
            <a:endParaRPr lang="vi-VN" sz="3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Chính xác</a:t>
            </a:r>
            <a:endParaRPr lang="en-US" altLang="vi-VN" sz="3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eaLnBrk="1" hangingPunct="1">
              <a:buNone/>
            </a:pPr>
            <a:r>
              <a:rPr lang="en-US" sz="3000" b="1" dirty="0">
                <a:latin typeface="Times New Roman" panose="02020603050405020304" charset="0"/>
                <a:cs typeface="Times New Roman" panose="02020603050405020304" charset="0"/>
              </a:rPr>
              <a:t>3.Ứng dụng</a:t>
            </a:r>
            <a:endParaRPr lang="en-US" sz="3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Bảo mật và giám sát</a:t>
            </a:r>
            <a:endParaRPr lang="en-US" altLang="en-US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Chấm công và đ</a:t>
            </a: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iểm danh</a:t>
            </a:r>
            <a:endParaRPr lang="en-US" altLang="en-US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Mạng xã hội và ứng dụng di đ</a:t>
            </a: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ộng</a:t>
            </a:r>
            <a:endParaRPr lang="en-US" altLang="en-US" sz="3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0761" y="11659755"/>
            <a:ext cx="9074187" cy="964611"/>
          </a:xfrm>
          <a:prstGeom prst="rect">
            <a:avLst/>
          </a:prstGeom>
          <a:solidFill>
            <a:srgbClr val="233F99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Giới thiệu</a:t>
            </a:r>
            <a:endParaRPr lang="en-US" sz="5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Text Box 194"/>
          <p:cNvSpPr txBox="1">
            <a:spLocks noChangeArrowheads="1"/>
          </p:cNvSpPr>
          <p:nvPr/>
        </p:nvSpPr>
        <p:spPr bwMode="auto">
          <a:xfrm>
            <a:off x="967105" y="21701125"/>
            <a:ext cx="8617585" cy="18009870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l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indent="457200" algn="l" eaLnBrk="1" hangingPunct="1"/>
            <a:r>
              <a:rPr lang="en-US" sz="3000" b="1" dirty="0">
                <a:latin typeface="Times New Roman" panose="02020603050405020304" charset="0"/>
                <a:cs typeface="Times New Roman" panose="02020603050405020304" charset="0"/>
              </a:rPr>
              <a:t>Thu thập dữ liệu:</a:t>
            </a:r>
            <a:endParaRPr lang="en-US" sz="3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charset="0"/>
                <a:cs typeface="Times New Roman" panose="02020603050405020304" charset="0"/>
              </a:rPr>
              <a:t>Lưu dữ liệu của các thành viên</a:t>
            </a:r>
            <a:endParaRPr lang="en-US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Chuyển ảnh thành grayscale để giảm nhiễu và đơn giản hóa dữ liệu.</a:t>
            </a:r>
            <a:endParaRPr lang="vi-VN" sz="3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Triển khai mô hình 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LBPH</a:t>
            </a:r>
            <a: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để nhận diện khuôn mặt</a:t>
            </a:r>
            <a:endParaRPr lang="vi-VN" sz="3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endParaRPr lang="vi-VN" sz="3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457200" algn="l" eaLnBrk="1" hangingPunct="1"/>
            <a:endParaRPr lang="en-US" sz="3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 eaLnBrk="1" hangingPunct="1"/>
            <a:endParaRPr lang="en-US" sz="3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 eaLnBrk="1" hangingPunct="1"/>
            <a:endParaRPr lang="en-US" sz="3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 eaLnBrk="1" hangingPunct="1"/>
            <a:endParaRPr lang="en-US" sz="3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 eaLnBrk="1" hangingPunct="1"/>
            <a:endParaRPr lang="en-US" sz="3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 eaLnBrk="1" hangingPunct="1"/>
            <a:endParaRPr lang="en-US" sz="3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 eaLnBrk="1" hangingPunct="1"/>
            <a:endParaRPr lang="en-US" sz="3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endParaRPr lang="vi-VN" sz="3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 algn="l" eaLnBrk="1" hangingPunct="1">
              <a:buFont typeface="Arial" panose="020B0604020202020204" pitchFamily="34" charset="0"/>
              <a:buNone/>
            </a:pPr>
            <a:r>
              <a:rPr lang="en-US" altLang="vi-VN" sz="3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Phát hiện và cảnh báo:</a:t>
            </a:r>
            <a:endParaRPr lang="en-US" altLang="vi-VN" sz="3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Lập trình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cửa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sổ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hiển thị thông tin và gửi cảnh báo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Ảnh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kẻ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đột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nhập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sẽ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được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lưu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tại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thư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mục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intruder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sau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mỗi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9s</a:t>
            </a:r>
            <a:endParaRPr lang="en-US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Kèm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phát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âm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thanh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báo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động</a:t>
            </a:r>
            <a:endParaRPr lang="vi-VN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 eaLnBrk="1" hangingPunct="1"/>
            <a:endParaRPr lang="en-US" sz="3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ctr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ctr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ctr" eaLnBrk="1" hangingPunct="1"/>
            <a:endParaRPr lang="en-US" sz="3000" b="1" dirty="0"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618595" y="20615285"/>
            <a:ext cx="8667640" cy="1007349"/>
          </a:xfrm>
          <a:prstGeom prst="rect">
            <a:avLst/>
          </a:prstGeom>
          <a:solidFill>
            <a:srgbClr val="233F99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Kết quả</a:t>
            </a:r>
            <a:endParaRPr lang="en-US" sz="5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Text Box 191"/>
          <p:cNvSpPr txBox="1">
            <a:spLocks noChangeArrowheads="1"/>
          </p:cNvSpPr>
          <p:nvPr/>
        </p:nvSpPr>
        <p:spPr bwMode="auto">
          <a:xfrm>
            <a:off x="19604355" y="21668105"/>
            <a:ext cx="8711565" cy="18054320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algn="ctr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ctr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ctr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ctr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ctr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ctr" eaLnBrk="1" hangingPunct="1"/>
            <a:endParaRPr lang="en-US" sz="3000" b="1" dirty="0">
              <a:latin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045022" y="11665207"/>
            <a:ext cx="18335070" cy="1002860"/>
          </a:xfrm>
          <a:prstGeom prst="rect">
            <a:avLst/>
          </a:prstGeom>
          <a:solidFill>
            <a:srgbClr val="233F99"/>
          </a:solidFill>
          <a:ln w="57150">
            <a:solidFill>
              <a:srgbClr val="233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altLang="vi-VN" sz="5400" b="1" dirty="0">
                <a:solidFill>
                  <a:schemeClr val="bg1"/>
                </a:solidFill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Sơ đồ hệ thống</a:t>
            </a:r>
            <a:endParaRPr lang="en-US" altLang="vi-VN" sz="5400" b="1" dirty="0">
              <a:solidFill>
                <a:schemeClr val="bg1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22" name="Text Box 190"/>
          <p:cNvSpPr txBox="1">
            <a:spLocks noChangeArrowheads="1"/>
          </p:cNvSpPr>
          <p:nvPr/>
        </p:nvSpPr>
        <p:spPr bwMode="auto">
          <a:xfrm>
            <a:off x="10067925" y="21701125"/>
            <a:ext cx="9103995" cy="18012410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000" dirty="0">
                <a:latin typeface="+mn-lt"/>
              </a:rPr>
              <a:t>                                          </a:t>
            </a:r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algn="ctr" eaLnBrk="1" hangingPunct="1"/>
            <a:r>
              <a:rPr lang="en-US" sz="3000" dirty="0">
                <a:latin typeface="+mn-lt"/>
              </a:rPr>
              <a:t>	</a:t>
            </a:r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1264" y="20625321"/>
            <a:ext cx="9074187" cy="947416"/>
          </a:xfrm>
          <a:prstGeom prst="rect">
            <a:avLst/>
          </a:prstGeom>
          <a:solidFill>
            <a:srgbClr val="233F99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Phương pháp sử dụng</a:t>
            </a:r>
            <a:endParaRPr lang="en-US" sz="5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Rectangle: Rounded Corners 33"/>
          <p:cNvSpPr/>
          <p:nvPr/>
        </p:nvSpPr>
        <p:spPr>
          <a:xfrm>
            <a:off x="10400030" y="21790025"/>
            <a:ext cx="8438515" cy="4390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latin typeface="Times New Roman" panose="02020603050405020304" charset="0"/>
                <a:cs typeface="Times New Roman" panose="02020603050405020304" charset="0"/>
              </a:rPr>
              <a:t>Yêu cầu với tập dữ liệu:</a:t>
            </a:r>
            <a:endParaRPr lang="en-US" sz="3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Ảnh cần chứa nhiều góc độ khuôn mặt khác nhau</a:t>
            </a:r>
            <a:endParaRPr lang="en-US" altLang="en-US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mô hình nhận diện khuôn mặt chấp nhận định dạng JPG, PNG, BMP.</a:t>
            </a:r>
            <a:endParaRPr lang="en-US" altLang="en-US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Nhãn dữ liệu (để phân biệt khuôn mặt đ</a:t>
            </a: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ã biết và chưa biết)</a:t>
            </a:r>
            <a:endParaRPr lang="en-US" altLang="en-US" sz="3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8" name="Rectangle: Rounded Corners 37"/>
          <p:cNvSpPr/>
          <p:nvPr/>
        </p:nvSpPr>
        <p:spPr>
          <a:xfrm>
            <a:off x="19993610" y="21884005"/>
            <a:ext cx="7698740" cy="3774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>
              <a:buFont typeface="Arial" panose="020B0604020202020204" pitchFamily="34" charset="0"/>
              <a:buNone/>
            </a:pPr>
            <a:r>
              <a:rPr lang="en-US" sz="30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Kết quả đạt được:</a:t>
            </a:r>
            <a:endParaRPr lang="en-US" sz="3000" b="1" dirty="0" err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Chương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trình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chạy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thành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công</a:t>
            </a:r>
            <a:endParaRPr lang="en-US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Hiển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thị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thông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tin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người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quen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khi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nhận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diện</a:t>
            </a:r>
            <a:endParaRPr lang="en-US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Báo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động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và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chụp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ảnh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khi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phát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hiện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người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lạ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trong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camera</a:t>
            </a:r>
            <a:endParaRPr lang="vi-VN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Log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báo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cáo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thông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tin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về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ID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và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độ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chính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xác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phản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hồi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về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máy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chủ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liên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tục</a:t>
            </a:r>
            <a:endParaRPr lang="vi-VN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sz="3000" dirty="0"/>
          </a:p>
        </p:txBody>
      </p:sp>
      <p:sp>
        <p:nvSpPr>
          <p:cNvPr id="49" name="Rectangle 48"/>
          <p:cNvSpPr/>
          <p:nvPr/>
        </p:nvSpPr>
        <p:spPr>
          <a:xfrm>
            <a:off x="693955" y="39976146"/>
            <a:ext cx="27821867" cy="959132"/>
          </a:xfrm>
          <a:prstGeom prst="rect">
            <a:avLst/>
          </a:prstGeom>
          <a:solidFill>
            <a:srgbClr val="233F99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Kết luận và các công việc trong tương lai</a:t>
            </a:r>
            <a:endParaRPr lang="en-US" sz="5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0" name="Text Box 194"/>
          <p:cNvSpPr txBox="1">
            <a:spLocks noChangeArrowheads="1"/>
          </p:cNvSpPr>
          <p:nvPr/>
        </p:nvSpPr>
        <p:spPr bwMode="auto">
          <a:xfrm>
            <a:off x="2289175" y="40935275"/>
            <a:ext cx="12275185" cy="3503930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500" b="1" dirty="0">
                <a:latin typeface="Times New Roman" panose="02020603050405020304" charset="0"/>
                <a:cs typeface="Times New Roman" panose="02020603050405020304" charset="0"/>
              </a:rPr>
              <a:t>Kết luận: </a:t>
            </a:r>
            <a:endParaRPr lang="en-US" sz="35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vi-VN" altLang="vi-VN" sz="3500" dirty="0">
                <a:ln>
                  <a:noFill/>
                </a:ln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Hệ thống mang lại giải pháp an ninh thông minh, hiệu quả </a:t>
            </a:r>
            <a:endParaRPr kumimoji="0" lang="vi-VN" altLang="vi-VN" sz="3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vi-VN" altLang="vi-VN" sz="3500" dirty="0">
                <a:ln>
                  <a:noFill/>
                </a:ln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Ứng dụng công nghệ AI giúp nhận diện nhanh, chính xác </a:t>
            </a:r>
            <a:endParaRPr lang="vi-VN" altLang="vi-VN" sz="3500" dirty="0">
              <a:ln>
                <a:noFill/>
              </a:ln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vi-VN" altLang="vi-VN" sz="3500" dirty="0">
                <a:ln>
                  <a:noFill/>
                </a:ln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Là bước tiến trong việc bảo vệ an ninh gia đình</a:t>
            </a:r>
            <a:endParaRPr kumimoji="0" lang="vi-VN" altLang="vi-VN" sz="3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5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0" name="Rectangle: Rounded Corners 59"/>
          <p:cNvSpPr/>
          <p:nvPr/>
        </p:nvSpPr>
        <p:spPr>
          <a:xfrm>
            <a:off x="20026630" y="30174565"/>
            <a:ext cx="7698740" cy="6871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b="1" dirty="0">
                <a:latin typeface="Times New Roman" panose="02020603050405020304" charset="0"/>
                <a:cs typeface="Times New Roman" panose="02020603050405020304" charset="0"/>
              </a:rPr>
              <a:t>Đánh giá hệ thống:</a:t>
            </a:r>
            <a:endParaRPr lang="en-US" sz="3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vi-VN" sz="3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Điểm mạnh </a:t>
            </a:r>
            <a:r>
              <a:rPr lang="en-US" sz="3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:</a:t>
            </a:r>
            <a:endParaRPr lang="en-US" sz="3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✔️ Đơn giản, dễ triển khai.</a:t>
            </a:r>
            <a:b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✔️ Hoạt động tốt với ảnh nhỏ.</a:t>
            </a:r>
            <a:b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✔️ Không bị ảnh hưởng nhiều bởi điều kiện ánh sáng</a:t>
            </a:r>
            <a:endParaRPr lang="vi-VN" sz="3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 sz="3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vi-VN" sz="3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Hạn chế:</a:t>
            </a:r>
            <a:b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❌ </a:t>
            </a:r>
            <a: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Dễ bị ảnh hưởng bởi thay đổi góc nhìn hoặc biểu cảm.</a:t>
            </a:r>
            <a:b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❌ </a:t>
            </a:r>
            <a: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Độ chính xác thấp hơn các phương pháp deep learning như </a:t>
            </a:r>
            <a:r>
              <a:rPr lang="vi-VN" sz="3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FaceNet, dlib, hoặc YOLO</a:t>
            </a:r>
            <a:r>
              <a:rPr lang="vi-VN"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5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25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10614660" y="30105985"/>
            <a:ext cx="8438515" cy="5171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latin typeface="Times New Roman" panose="02020603050405020304" charset="0"/>
                <a:cs typeface="Times New Roman" panose="02020603050405020304" charset="0"/>
              </a:rPr>
              <a:t>Phần cứng và phần mềm:</a:t>
            </a:r>
            <a:endParaRPr lang="en-US" sz="3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3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charset="0"/>
                <a:cs typeface="Times New Roman" panose="02020603050405020304" charset="0"/>
              </a:rPr>
              <a:t>Camera giám sát</a:t>
            </a:r>
            <a:endParaRPr lang="en-US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charset="0"/>
                <a:cs typeface="Times New Roman" panose="02020603050405020304" charset="0"/>
              </a:rPr>
              <a:t>Bộ xử lý</a:t>
            </a:r>
            <a:endParaRPr lang="en-US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charset="0"/>
                <a:cs typeface="Times New Roman" panose="02020603050405020304" charset="0"/>
              </a:rPr>
              <a:t>Hệ thống cảnh báo</a:t>
            </a:r>
            <a:endParaRPr lang="en-US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charset="0"/>
                <a:cs typeface="Times New Roman" panose="02020603050405020304" charset="0"/>
              </a:rPr>
              <a:t>Công nghệ LBPH để nhận diện khuôn mặt</a:t>
            </a:r>
            <a:endParaRPr lang="en-US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charset="0"/>
                <a:cs typeface="Times New Roman" panose="02020603050405020304" charset="0"/>
              </a:rPr>
              <a:t>OpenCV</a:t>
            </a:r>
            <a:endParaRPr lang="en-US" sz="3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67981" y="20615282"/>
            <a:ext cx="9074187" cy="947416"/>
          </a:xfrm>
          <a:prstGeom prst="rect">
            <a:avLst/>
          </a:prstGeom>
          <a:solidFill>
            <a:srgbClr val="233F99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altLang="vi-VN" sz="5400" b="1" dirty="0">
                <a:solidFill>
                  <a:schemeClr val="bg1"/>
                </a:solidFill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Tập dữ liệu</a:t>
            </a:r>
            <a:endParaRPr lang="en-US" altLang="vi-VN" sz="5400" b="1" dirty="0">
              <a:solidFill>
                <a:schemeClr val="bg1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08610" y="10752991"/>
            <a:ext cx="10946130" cy="62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500" b="1" i="1">
                <a:latin typeface="Times New Roman" panose="02020603050405020304" charset="0"/>
                <a:cs typeface="Times New Roman" panose="02020603050405020304" charset="0"/>
              </a:rPr>
              <a:t>Github: </a:t>
            </a:r>
            <a:r>
              <a:rPr lang="en-US" altLang="en-US" sz="3500" i="1">
                <a:latin typeface="Times New Roman" panose="02020603050405020304" charset="0"/>
                <a:cs typeface="Times New Roman" panose="02020603050405020304" charset="0"/>
              </a:rPr>
              <a:t>https://github.com/anhminhvdvn/CanhBaoDotNhap</a:t>
            </a:r>
            <a:endParaRPr lang="en-US" altLang="en-US" sz="35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8551"/>
            <a:ext cx="28803600" cy="655653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0097479" y="280631"/>
            <a:ext cx="8052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</a:rPr>
              <a:t>TRƯỜNG ĐẠI HỌC ĐẠI NAM</a:t>
            </a:r>
            <a:endParaRPr lang="en-US" sz="4800" b="1">
              <a:solidFill>
                <a:schemeClr val="bg1"/>
              </a:solidFill>
            </a:endParaRPr>
          </a:p>
          <a:p>
            <a:pPr algn="ctr"/>
            <a:r>
              <a:rPr lang="en-US" sz="4800" b="1">
                <a:solidFill>
                  <a:schemeClr val="bg1"/>
                </a:solidFill>
              </a:rPr>
              <a:t>KHOA CÔNG NGHỆ THÔNG TIN</a:t>
            </a:r>
            <a:endParaRPr lang="en-US" sz="4800" b="1">
              <a:solidFill>
                <a:schemeClr val="bg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930" y="31503620"/>
            <a:ext cx="4377055" cy="323151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175" y="26584275"/>
            <a:ext cx="2524760" cy="325818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6365" y="26407745"/>
            <a:ext cx="2620010" cy="31432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115" y="25298400"/>
            <a:ext cx="4699635" cy="31432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5020" y="35832415"/>
            <a:ext cx="5895340" cy="37668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68050" y="26240105"/>
            <a:ext cx="4237990" cy="3352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10730" y="26280110"/>
            <a:ext cx="3911600" cy="3108325"/>
          </a:xfrm>
          <a:prstGeom prst="rect">
            <a:avLst/>
          </a:prstGeom>
        </p:spPr>
      </p:pic>
      <p:sp>
        <p:nvSpPr>
          <p:cNvPr id="43" name="Text Box 194"/>
          <p:cNvSpPr txBox="1">
            <a:spLocks noChangeArrowheads="1"/>
          </p:cNvSpPr>
          <p:nvPr/>
        </p:nvSpPr>
        <p:spPr bwMode="auto">
          <a:xfrm>
            <a:off x="14564360" y="40991790"/>
            <a:ext cx="12296140" cy="3438525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vi-VN" sz="3500" dirty="0">
                <a:ln>
                  <a:noFill/>
                </a:ln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500" b="1" dirty="0">
                <a:latin typeface="Times New Roman" panose="02020603050405020304" charset="0"/>
                <a:cs typeface="Times New Roman" panose="02020603050405020304" charset="0"/>
              </a:rPr>
              <a:t>Công việc tương lai:</a:t>
            </a:r>
            <a:endParaRPr lang="en-US" sz="35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500" dirty="0">
                <a:latin typeface="Times New Roman" panose="02020603050405020304" charset="0"/>
                <a:cs typeface="Times New Roman" panose="02020603050405020304" charset="0"/>
              </a:rPr>
              <a:t>Tối ưu hệ thống</a:t>
            </a:r>
            <a:endParaRPr lang="en-US" sz="35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500" dirty="0">
                <a:latin typeface="Times New Roman" panose="02020603050405020304" charset="0"/>
                <a:cs typeface="Times New Roman" panose="02020603050405020304" charset="0"/>
              </a:rPr>
              <a:t>Cải thiện độ chính xác</a:t>
            </a:r>
            <a:endParaRPr lang="en-US" sz="35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500" dirty="0">
                <a:latin typeface="Times New Roman" panose="02020603050405020304" charset="0"/>
                <a:cs typeface="Times New Roman" panose="02020603050405020304" charset="0"/>
              </a:rPr>
              <a:t>Kết hợp với các công nghệ AI khác</a:t>
            </a:r>
            <a:endParaRPr lang="en-US" sz="35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5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58" name="Picture 10" descr="Công nghệ nhận diện khuôn mặt là gì? Nguyên lí hoạt động và ứng dụ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130" y="14712950"/>
            <a:ext cx="3380740" cy="338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3810" y="12679045"/>
            <a:ext cx="15930245" cy="767461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60000" y="7472680"/>
            <a:ext cx="4000500" cy="3952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7775" y="7223125"/>
            <a:ext cx="4000500" cy="3952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1984</Words>
  <Application>WPS Presentation</Application>
  <PresentationFormat>Custom</PresentationFormat>
  <Paragraphs>160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Thái Khánh Nguyễn</dc:creator>
  <cp:lastModifiedBy>Namdz</cp:lastModifiedBy>
  <cp:revision>72</cp:revision>
  <dcterms:created xsi:type="dcterms:W3CDTF">2023-07-02T07:57:00Z</dcterms:created>
  <dcterms:modified xsi:type="dcterms:W3CDTF">2025-03-20T04:45:08Z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3C608E23315F437CA05648498A834A94_12</vt:lpwstr>
  </property>
  <property fmtid="{D5CDD505-2E9C-101B-9397-08002B2CF9AE}" pid="3" name="KSOProductBuildVer">
    <vt:lpwstr>1033-12.2.0.20326</vt:lpwstr>
  </property>
</Properties>
</file>