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3"/>
  </p:notesMasterIdLst>
  <p:handoutMasterIdLst>
    <p:handoutMasterId r:id="rId44"/>
  </p:handoutMasterIdLst>
  <p:sldIdLst>
    <p:sldId id="274" r:id="rId2"/>
    <p:sldId id="544" r:id="rId3"/>
    <p:sldId id="492" r:id="rId4"/>
    <p:sldId id="493" r:id="rId5"/>
    <p:sldId id="406" r:id="rId6"/>
    <p:sldId id="552" r:id="rId7"/>
    <p:sldId id="553" r:id="rId8"/>
    <p:sldId id="555" r:id="rId9"/>
    <p:sldId id="556" r:id="rId10"/>
    <p:sldId id="596" r:id="rId11"/>
    <p:sldId id="557" r:id="rId12"/>
    <p:sldId id="585" r:id="rId13"/>
    <p:sldId id="586" r:id="rId14"/>
    <p:sldId id="558" r:id="rId15"/>
    <p:sldId id="559" r:id="rId16"/>
    <p:sldId id="607" r:id="rId17"/>
    <p:sldId id="600" r:id="rId18"/>
    <p:sldId id="601" r:id="rId19"/>
    <p:sldId id="602" r:id="rId20"/>
    <p:sldId id="603" r:id="rId21"/>
    <p:sldId id="591" r:id="rId22"/>
    <p:sldId id="592" r:id="rId23"/>
    <p:sldId id="560" r:id="rId24"/>
    <p:sldId id="561" r:id="rId25"/>
    <p:sldId id="562" r:id="rId26"/>
    <p:sldId id="563" r:id="rId27"/>
    <p:sldId id="564" r:id="rId28"/>
    <p:sldId id="593" r:id="rId29"/>
    <p:sldId id="594" r:id="rId30"/>
    <p:sldId id="565" r:id="rId31"/>
    <p:sldId id="566" r:id="rId32"/>
    <p:sldId id="595" r:id="rId33"/>
    <p:sldId id="610" r:id="rId34"/>
    <p:sldId id="597" r:id="rId35"/>
    <p:sldId id="598" r:id="rId36"/>
    <p:sldId id="542" r:id="rId37"/>
    <p:sldId id="401" r:id="rId38"/>
    <p:sldId id="608" r:id="rId39"/>
    <p:sldId id="609" r:id="rId40"/>
    <p:sldId id="606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6F62A7-376B-4AA3-B24C-974EE4569B3D}">
          <p14:sldIdLst>
            <p14:sldId id="274"/>
            <p14:sldId id="544"/>
            <p14:sldId id="492"/>
          </p14:sldIdLst>
        </p14:section>
        <p14:section name="What is Data Type" id="{4EB0B0F0-56AA-46D3-AAF5-0AA2144D8150}">
          <p14:sldIdLst>
            <p14:sldId id="493"/>
            <p14:sldId id="406"/>
            <p14:sldId id="552"/>
            <p14:sldId id="553"/>
          </p14:sldIdLst>
        </p14:section>
        <p14:section name="Strings" id="{A5BD02C1-6DB1-4CA2-8721-49915E8DCBA9}">
          <p14:sldIdLst>
            <p14:sldId id="555"/>
            <p14:sldId id="556"/>
            <p14:sldId id="596"/>
            <p14:sldId id="557"/>
            <p14:sldId id="585"/>
            <p14:sldId id="586"/>
          </p14:sldIdLst>
        </p14:section>
        <p14:section name="Numbers" id="{05E539C0-880C-44AB-94A4-B6A010E53C26}">
          <p14:sldIdLst>
            <p14:sldId id="558"/>
            <p14:sldId id="559"/>
            <p14:sldId id="607"/>
            <p14:sldId id="600"/>
            <p14:sldId id="601"/>
            <p14:sldId id="602"/>
            <p14:sldId id="603"/>
            <p14:sldId id="591"/>
            <p14:sldId id="592"/>
          </p14:sldIdLst>
        </p14:section>
        <p14:section name="Booleans" id="{8F284948-4CBC-49A2-8FB4-B70F08B4E796}">
          <p14:sldIdLst>
            <p14:sldId id="560"/>
            <p14:sldId id="561"/>
            <p14:sldId id="562"/>
            <p14:sldId id="563"/>
            <p14:sldId id="564"/>
            <p14:sldId id="593"/>
            <p14:sldId id="594"/>
          </p14:sldIdLst>
        </p14:section>
        <p14:section name="Additional Datatypes" id="{CECC8F05-55C8-496E-BE0E-F7D9BB1C3774}">
          <p14:sldIdLst>
            <p14:sldId id="565"/>
            <p14:sldId id="566"/>
            <p14:sldId id="595"/>
            <p14:sldId id="610"/>
          </p14:sldIdLst>
        </p14:section>
        <p14:section name="None" id="{4BED72BD-31FF-466B-89D1-A8A89CFDCE6F}">
          <p14:sldIdLst>
            <p14:sldId id="597"/>
            <p14:sldId id="598"/>
          </p14:sldIdLst>
        </p14:section>
        <p14:section name="Conclusion" id="{2D2E1409-CBE6-4B12-BE56-1E6218690F44}">
          <p14:sldIdLst>
            <p14:sldId id="542"/>
            <p14:sldId id="401"/>
            <p14:sldId id="608"/>
            <p14:sldId id="609"/>
            <p14:sldId id="606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9" d="100"/>
          <a:sy n="79" d="100"/>
        </p:scale>
        <p:origin x="797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32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D493CC-2A5F-4127-B809-5E1C9BA325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7114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E7720C-06FE-4854-803F-10FF79267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9759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EC9E1-EA60-44E4-A77C-0EBC834303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6779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E7720C-06FE-4854-803F-10FF79267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7814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3527C1C-4EFD-4F1A-A3E0-F548EC335C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6781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829310-371C-48B8-8E29-A9B0A53F6F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296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38871C-DE36-498D-8986-335CA12980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8455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8AF04F-2EBB-40E1-B08C-32A18D7F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1714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57AEB1-F4F5-44D8-BAF9-C1F4E72853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807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77A41B-782C-4C59-A621-C9CB52FE98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62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3E57D01-BAC9-4529-83B5-F69B38329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41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9397ED0-D162-42FC-A376-82C366C4B1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0875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AFCC0EF-9EA6-4DFC-B909-EB7FE220A2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11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F80DC6-AD73-44F9-8998-9723B80E0C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4594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54970-9363-40CB-B877-E05898DA74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11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CF3DB-C49B-434E-A728-2D4BD0977C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2737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48D68E-4165-4E1E-BD64-B828EF65A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917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C33F40B-68D3-4EE8-B214-7B2380ED19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38F6D352-62D7-45EB-B398-264BDF6054C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FBB825F-3A87-4D41-A714-6463F76A1A2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C0882E6-33A4-4C04-98AB-04ED672E49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9DF581A-8E92-4035-B5FD-199870CA2B6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BB7BE15-B492-4022-BDDC-BE4D70DBE18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E3309B77-66B8-435C-BC2D-66160EC2BAA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8C46AC7-1518-4077-B6AF-699F02692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A6DDDE-E9F5-44A3-8D62-023C7B952A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89B9D88-8E8F-4DD6-8739-E126DF582E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B14AB92-58BD-4625-826A-BCCDB9975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FAECC3F3-8248-49B5-A40D-A1C736327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B633C4B-3414-4850-9285-58153489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6943D41-6B81-4CAE-B202-D5ACA83CB8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F5CED6AA-018E-4415-BBAE-1AE46CAFAF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A2F81BD-C228-4299-AC5E-1DBB916EEA2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018233DC-6A1A-4795-AAFA-487EC466C52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373DE6B-8850-4A46-958C-9298480BEC2A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392DC5-BEEC-4EA2-8A57-AAA06D3555C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48A0ED6-E28A-4AEB-9A53-8A68C6DEFC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5C85E43-7655-42FC-8C5D-6809147372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847C2DC-5AB4-42DD-B2FB-34BFE2721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0B6B03E4-C2EA-4581-9F78-380E9093051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7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4DDF632-EBE4-4FE5-A1E3-288BD2C864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10E6E9D-9966-4671-97D0-D784750E3E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741AA4B-D43A-4ED8-B150-FFBDE976000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691691AB-FE70-4FB9-9343-66285934E16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28ABF0F-23BE-4736-8E2A-C2F7A839BA0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9392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131FA61E-89B0-491B-9073-F60455D2E58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788155E-0C68-4BE0-A302-43D0EB1443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8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9CE9936-A71D-469D-8A24-016BF5555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9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A1BD0E7-AFEE-4E39-B488-43E9F6DED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3DF6F13-3410-4D66-8F55-2CF4F91CDA0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BD61A9BF-C17A-4E4D-9FEE-D8DBE258B1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34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0BD0682-C356-49AE-A1AF-5349E0FA3BF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EBBAB68-4EAF-4503-B309-4E1D63E829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8C0F7C1-CF55-4A49-A47C-6D27F17E343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7D549DCC-E920-4ABC-AE1A-D233104521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6F30F0E-A3DA-4A8B-90C2-EBA76D88F89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26CC813-DEA3-4A63-B724-5B54F37025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3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73D6A9E8-5F54-47AB-B61A-E05581512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5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7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548500" y="2485526"/>
            <a:ext cx="2551614" cy="2297322"/>
            <a:chOff x="562740" y="2351427"/>
            <a:chExt cx="3167213" cy="27957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String literals in Python are surrounded by either single quotation marks or double quotation marks:</a:t>
            </a:r>
          </a:p>
          <a:p>
            <a:pPr marL="0" indent="0">
              <a:buNone/>
            </a:pPr>
            <a:r>
              <a:rPr lang="en-US" sz="3400" b="1" dirty="0">
                <a:solidFill>
                  <a:schemeClr val="bg1"/>
                </a:solidFill>
              </a:rPr>
              <a:t>    '</a:t>
            </a:r>
            <a:r>
              <a:rPr lang="en-US" sz="3400" dirty="0"/>
              <a:t>hello</a:t>
            </a:r>
            <a:r>
              <a:rPr lang="en-US" sz="3400" b="1" dirty="0">
                <a:solidFill>
                  <a:schemeClr val="bg1"/>
                </a:solidFill>
              </a:rPr>
              <a:t>'</a:t>
            </a:r>
            <a:r>
              <a:rPr lang="en-US" sz="3400" dirty="0"/>
              <a:t> is the same as </a:t>
            </a:r>
            <a:r>
              <a:rPr lang="en-US" sz="3400" b="1" dirty="0">
                <a:solidFill>
                  <a:schemeClr val="bg1"/>
                </a:solidFill>
              </a:rPr>
              <a:t>"</a:t>
            </a:r>
            <a:r>
              <a:rPr lang="en-US" sz="3400" dirty="0"/>
              <a:t>hello</a:t>
            </a:r>
            <a:r>
              <a:rPr lang="en-US" sz="3400" b="1" dirty="0">
                <a:solidFill>
                  <a:schemeClr val="bg1"/>
                </a:solidFill>
              </a:rPr>
              <a:t>"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len() </a:t>
            </a:r>
            <a:r>
              <a:rPr lang="en-US" sz="3400" dirty="0"/>
              <a:t>method returns  the length of a string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6477" y="3834000"/>
            <a:ext cx="4144523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anose="020B0609020204030204" pitchFamily="49" charset="0"/>
              </a:rPr>
              <a:t>a = "Hello, World!"</a:t>
            </a:r>
          </a:p>
          <a:p>
            <a:r>
              <a:rPr lang="en-GB" sz="2600" b="1" dirty="0">
                <a:latin typeface="Consolas" panose="020B0609020204030204" pitchFamily="49" charset="0"/>
              </a:rPr>
              <a:t>print(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len(</a:t>
            </a:r>
            <a:r>
              <a:rPr lang="en-GB" sz="2600" b="1" dirty="0">
                <a:latin typeface="Consolas" panose="020B0609020204030204" pitchFamily="49" charset="0"/>
              </a:rPr>
              <a:t>a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GB" sz="2600" b="1" dirty="0">
                <a:latin typeface="Consolas" panose="020B0609020204030204" pitchFamily="49" charset="0"/>
              </a:rPr>
              <a:t>) </a:t>
            </a: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13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9C6369-300A-41E3-A94D-336E6131CB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2501" y="1406496"/>
            <a:ext cx="10129234" cy="4871589"/>
          </a:xfrm>
        </p:spPr>
        <p:txBody>
          <a:bodyPr>
            <a:normAutofit/>
          </a:bodyPr>
          <a:lstStyle/>
          <a:p>
            <a:r>
              <a:rPr lang="en-US" sz="3400" dirty="0"/>
              <a:t>Unlike in languages like C, Python strings </a:t>
            </a:r>
            <a:br>
              <a:rPr lang="en-US" sz="3400" dirty="0"/>
            </a:br>
            <a:r>
              <a:rPr lang="en-US" sz="3400" dirty="0"/>
              <a:t>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  <a:p>
            <a:pPr lvl="1"/>
            <a:r>
              <a:rPr lang="en-US" sz="3200" dirty="0"/>
              <a:t>This means that once a string is created, 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b="1" dirty="0"/>
              <a:t>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05491" y="3879000"/>
            <a:ext cx="439550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name = 'George'</a:t>
            </a:r>
          </a:p>
          <a:p>
            <a:r>
              <a:rPr lang="en-GB" sz="2600" b="1" dirty="0">
                <a:latin typeface="Consolas" pitchFamily="49" charset="0"/>
              </a:rPr>
              <a:t>name[0] = 'P' </a:t>
            </a:r>
            <a:r>
              <a:rPr lang="en-GB" sz="2600" b="1" i="1" dirty="0">
                <a:solidFill>
                  <a:schemeClr val="accent2"/>
                </a:solidFill>
                <a:latin typeface="Consolas" pitchFamily="49" charset="0"/>
              </a:rPr>
              <a:t># Error</a:t>
            </a: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998887" y="379885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11DF163-96F6-4BE4-92F6-8B1A7B3CD6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6737" y="1277770"/>
            <a:ext cx="9810000" cy="5385857"/>
          </a:xfrm>
        </p:spPr>
        <p:txBody>
          <a:bodyPr/>
          <a:lstStyle/>
          <a:p>
            <a:r>
              <a:rPr lang="en-US" dirty="0"/>
              <a:t>From Python 3.6+ we can use </a:t>
            </a:r>
            <a:r>
              <a:rPr lang="en-US" b="1" dirty="0">
                <a:solidFill>
                  <a:schemeClr val="bg1"/>
                </a:solidFill>
              </a:rPr>
              <a:t>string interpolation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These are string literals that allow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169523" y="3159000"/>
            <a:ext cx="6886477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name = 'Rick'</a:t>
            </a:r>
          </a:p>
          <a:p>
            <a:r>
              <a:rPr lang="en-GB" sz="2600" b="1" dirty="0">
                <a:latin typeface="Consolas" pitchFamily="49" charset="0"/>
              </a:rPr>
              <a:t>age = 18</a:t>
            </a:r>
          </a:p>
          <a:p>
            <a:r>
              <a:rPr lang="en-GB" sz="2600" b="1" dirty="0">
                <a:latin typeface="Consolas" pitchFamily="49" charset="0"/>
              </a:rPr>
              <a:t>print(</a:t>
            </a:r>
            <a:r>
              <a:rPr lang="en-GB" sz="2600" b="1" dirty="0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GB" sz="2600" b="1" dirty="0">
                <a:latin typeface="Consolas" pitchFamily="49" charset="0"/>
              </a:rPr>
              <a:t>'{name} = {age}') </a:t>
            </a:r>
            <a:r>
              <a:rPr lang="en-GB" sz="2600" b="1" i="1" dirty="0">
                <a:solidFill>
                  <a:schemeClr val="accent2"/>
                </a:solidFill>
                <a:latin typeface="Consolas" pitchFamily="49" charset="0"/>
              </a:rPr>
              <a:t># Rick = 18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41DCA5D-A376-4DE1-8BCA-54552B01C5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094432" y="4881868"/>
            <a:ext cx="4951477" cy="492443"/>
          </a:xfrm>
          <a:custGeom>
            <a:avLst/>
            <a:gdLst>
              <a:gd name="connsiteX0" fmla="*/ 0 w 6509724"/>
              <a:gd name="connsiteY0" fmla="*/ 96482 h 578882"/>
              <a:gd name="connsiteX1" fmla="*/ 96482 w 6509724"/>
              <a:gd name="connsiteY1" fmla="*/ 0 h 578882"/>
              <a:gd name="connsiteX2" fmla="*/ 1084954 w 6509724"/>
              <a:gd name="connsiteY2" fmla="*/ 0 h 578882"/>
              <a:gd name="connsiteX3" fmla="*/ 906544 w 6509724"/>
              <a:gd name="connsiteY3" fmla="*/ -259970 h 578882"/>
              <a:gd name="connsiteX4" fmla="*/ 2712385 w 6509724"/>
              <a:gd name="connsiteY4" fmla="*/ 0 h 578882"/>
              <a:gd name="connsiteX5" fmla="*/ 6413242 w 6509724"/>
              <a:gd name="connsiteY5" fmla="*/ 0 h 578882"/>
              <a:gd name="connsiteX6" fmla="*/ 6509724 w 6509724"/>
              <a:gd name="connsiteY6" fmla="*/ 96482 h 578882"/>
              <a:gd name="connsiteX7" fmla="*/ 6509724 w 6509724"/>
              <a:gd name="connsiteY7" fmla="*/ 96480 h 578882"/>
              <a:gd name="connsiteX8" fmla="*/ 6509724 w 6509724"/>
              <a:gd name="connsiteY8" fmla="*/ 96480 h 578882"/>
              <a:gd name="connsiteX9" fmla="*/ 6509724 w 6509724"/>
              <a:gd name="connsiteY9" fmla="*/ 241201 h 578882"/>
              <a:gd name="connsiteX10" fmla="*/ 6509724 w 6509724"/>
              <a:gd name="connsiteY10" fmla="*/ 482400 h 578882"/>
              <a:gd name="connsiteX11" fmla="*/ 6413242 w 6509724"/>
              <a:gd name="connsiteY11" fmla="*/ 578882 h 578882"/>
              <a:gd name="connsiteX12" fmla="*/ 2712385 w 6509724"/>
              <a:gd name="connsiteY12" fmla="*/ 578882 h 578882"/>
              <a:gd name="connsiteX13" fmla="*/ 1084954 w 6509724"/>
              <a:gd name="connsiteY13" fmla="*/ 578882 h 578882"/>
              <a:gd name="connsiteX14" fmla="*/ 1084954 w 6509724"/>
              <a:gd name="connsiteY14" fmla="*/ 578882 h 578882"/>
              <a:gd name="connsiteX15" fmla="*/ 96482 w 6509724"/>
              <a:gd name="connsiteY15" fmla="*/ 578882 h 578882"/>
              <a:gd name="connsiteX16" fmla="*/ 0 w 6509724"/>
              <a:gd name="connsiteY16" fmla="*/ 482400 h 578882"/>
              <a:gd name="connsiteX17" fmla="*/ 0 w 6509724"/>
              <a:gd name="connsiteY17" fmla="*/ 241201 h 578882"/>
              <a:gd name="connsiteX18" fmla="*/ 0 w 6509724"/>
              <a:gd name="connsiteY18" fmla="*/ 96480 h 578882"/>
              <a:gd name="connsiteX19" fmla="*/ 0 w 6509724"/>
              <a:gd name="connsiteY19" fmla="*/ 96480 h 578882"/>
              <a:gd name="connsiteX20" fmla="*/ 0 w 6509724"/>
              <a:gd name="connsiteY20" fmla="*/ 96482 h 578882"/>
              <a:gd name="connsiteX0" fmla="*/ 0 w 6509724"/>
              <a:gd name="connsiteY0" fmla="*/ 96482 h 578882"/>
              <a:gd name="connsiteX1" fmla="*/ 96482 w 6509724"/>
              <a:gd name="connsiteY1" fmla="*/ 0 h 578882"/>
              <a:gd name="connsiteX2" fmla="*/ 1084954 w 6509724"/>
              <a:gd name="connsiteY2" fmla="*/ 0 h 578882"/>
              <a:gd name="connsiteX3" fmla="*/ 2712385 w 6509724"/>
              <a:gd name="connsiteY3" fmla="*/ 0 h 578882"/>
              <a:gd name="connsiteX4" fmla="*/ 6413242 w 6509724"/>
              <a:gd name="connsiteY4" fmla="*/ 0 h 578882"/>
              <a:gd name="connsiteX5" fmla="*/ 6509724 w 6509724"/>
              <a:gd name="connsiteY5" fmla="*/ 96482 h 578882"/>
              <a:gd name="connsiteX6" fmla="*/ 6509724 w 6509724"/>
              <a:gd name="connsiteY6" fmla="*/ 96480 h 578882"/>
              <a:gd name="connsiteX7" fmla="*/ 6509724 w 6509724"/>
              <a:gd name="connsiteY7" fmla="*/ 96480 h 578882"/>
              <a:gd name="connsiteX8" fmla="*/ 6509724 w 6509724"/>
              <a:gd name="connsiteY8" fmla="*/ 241201 h 578882"/>
              <a:gd name="connsiteX9" fmla="*/ 6509724 w 6509724"/>
              <a:gd name="connsiteY9" fmla="*/ 482400 h 578882"/>
              <a:gd name="connsiteX10" fmla="*/ 6413242 w 6509724"/>
              <a:gd name="connsiteY10" fmla="*/ 578882 h 578882"/>
              <a:gd name="connsiteX11" fmla="*/ 2712385 w 6509724"/>
              <a:gd name="connsiteY11" fmla="*/ 578882 h 578882"/>
              <a:gd name="connsiteX12" fmla="*/ 1084954 w 6509724"/>
              <a:gd name="connsiteY12" fmla="*/ 578882 h 578882"/>
              <a:gd name="connsiteX13" fmla="*/ 1084954 w 6509724"/>
              <a:gd name="connsiteY13" fmla="*/ 578882 h 578882"/>
              <a:gd name="connsiteX14" fmla="*/ 96482 w 6509724"/>
              <a:gd name="connsiteY14" fmla="*/ 578882 h 578882"/>
              <a:gd name="connsiteX15" fmla="*/ 0 w 6509724"/>
              <a:gd name="connsiteY15" fmla="*/ 482400 h 578882"/>
              <a:gd name="connsiteX16" fmla="*/ 0 w 6509724"/>
              <a:gd name="connsiteY16" fmla="*/ 241201 h 578882"/>
              <a:gd name="connsiteX17" fmla="*/ 0 w 6509724"/>
              <a:gd name="connsiteY17" fmla="*/ 96480 h 578882"/>
              <a:gd name="connsiteX18" fmla="*/ 0 w 6509724"/>
              <a:gd name="connsiteY18" fmla="*/ 96480 h 578882"/>
              <a:gd name="connsiteX19" fmla="*/ 0 w 6509724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509724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1084954" y="0"/>
                </a:lnTo>
                <a:lnTo>
                  <a:pt x="2712385" y="0"/>
                </a:lnTo>
                <a:lnTo>
                  <a:pt x="6413242" y="0"/>
                </a:lnTo>
                <a:cubicBezTo>
                  <a:pt x="6466528" y="0"/>
                  <a:pt x="6509724" y="43196"/>
                  <a:pt x="6509724" y="96482"/>
                </a:cubicBezTo>
                <a:lnTo>
                  <a:pt x="6509724" y="96480"/>
                </a:lnTo>
                <a:lnTo>
                  <a:pt x="6509724" y="96480"/>
                </a:lnTo>
                <a:lnTo>
                  <a:pt x="6509724" y="241201"/>
                </a:lnTo>
                <a:lnTo>
                  <a:pt x="6509724" y="482400"/>
                </a:lnTo>
                <a:cubicBezTo>
                  <a:pt x="6509724" y="535686"/>
                  <a:pt x="6466528" y="578882"/>
                  <a:pt x="6413242" y="578882"/>
                </a:cubicBezTo>
                <a:lnTo>
                  <a:pt x="2712385" y="578882"/>
                </a:lnTo>
                <a:lnTo>
                  <a:pt x="1084954" y="578882"/>
                </a:lnTo>
                <a:lnTo>
                  <a:pt x="1084954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Place your </a:t>
            </a:r>
            <a:r>
              <a:rPr lang="en-US" sz="2600" b="1" dirty="0">
                <a:solidFill>
                  <a:schemeClr val="bg1"/>
                </a:solidFill>
              </a:rPr>
              <a:t>variables inside {}</a:t>
            </a:r>
          </a:p>
        </p:txBody>
      </p:sp>
    </p:spTree>
    <p:extLst>
      <p:ext uri="{BB962C8B-B14F-4D97-AF65-F5344CB8AC3E}">
        <p14:creationId xmlns:p14="http://schemas.microsoft.com/office/powerpoint/2010/main" val="130304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45244CAA-EC09-4FFC-8EE1-B0F033287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/>
              <a:t> 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569953"/>
            <a:ext cx="1396849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John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Smith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-&gt;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8392" y="3059346"/>
            <a:ext cx="216445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2201637" y="318620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77850" y="2569953"/>
            <a:ext cx="139685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White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&lt;-&gt;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71322" y="3069028"/>
            <a:ext cx="23715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6951528" y="318620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51000" y="4401201"/>
            <a:ext cx="7515000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first_name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second_name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delimiter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print(f'{first_name}{delimiter}{second_name}')</a:t>
            </a:r>
          </a:p>
        </p:txBody>
      </p:sp>
    </p:spTree>
    <p:extLst>
      <p:ext uri="{BB962C8B-B14F-4D97-AF65-F5344CB8AC3E}">
        <p14:creationId xmlns:p14="http://schemas.microsoft.com/office/powerpoint/2010/main" val="42586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54E3D122-9FAD-4360-8A35-342ED757B25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E6BDB-B0EF-4CFE-BFE8-3A4EEC9AC3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5020224" y="1943878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09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111" y="123717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integer</a:t>
            </a:r>
            <a:r>
              <a:rPr lang="en-US" sz="3400" dirty="0"/>
              <a:t> is a whole number, positive or negative, </a:t>
            </a:r>
            <a:br>
              <a:rPr lang="en-US" sz="3400" dirty="0"/>
            </a:br>
            <a:r>
              <a:rPr lang="en-US" sz="3400" dirty="0"/>
              <a:t>without decimals, of unlimited length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Python integers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3249000"/>
            <a:ext cx="6833392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x = 1           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  <a:p>
            <a:r>
              <a:rPr lang="en-US" sz="3200" dirty="0">
                <a:solidFill>
                  <a:schemeClr val="tx1"/>
                </a:solidFill>
              </a:rPr>
              <a:t>y = 231223423352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  <a:p>
            <a:r>
              <a:rPr lang="en-US" sz="3200" dirty="0">
                <a:solidFill>
                  <a:schemeClr val="tx1"/>
                </a:solidFill>
              </a:rPr>
              <a:t>z = -2312312    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6AD696-ABAF-4DE1-AECD-0B2773E9E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8821" y="1240284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Float </a:t>
            </a:r>
            <a:r>
              <a:rPr lang="en-US" sz="3400" dirty="0"/>
              <a:t>is a floating-point real number, positive or negative, written with a decimal point dividing the integer and fractional parts, of unlimited length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Python floats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3778072"/>
            <a:ext cx="6833392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x = 1.1            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  <a:p>
            <a:r>
              <a:rPr lang="en-US" sz="3200" dirty="0">
                <a:solidFill>
                  <a:schemeClr val="tx1"/>
                </a:solidFill>
              </a:rPr>
              <a:t>y = 231223423352.24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  <a:p>
            <a:r>
              <a:rPr lang="en-US" sz="3200" dirty="0">
                <a:solidFill>
                  <a:schemeClr val="tx1"/>
                </a:solidFill>
              </a:rPr>
              <a:t>z = -2312312.689     </a:t>
            </a:r>
            <a:r>
              <a:rPr lang="en-US" sz="3200" i="1" dirty="0">
                <a:solidFill>
                  <a:schemeClr val="accent2"/>
                </a:solidFill>
              </a:rPr>
              <a:t># float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6AD696-ABAF-4DE1-AECD-0B2773E9E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2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872CFEE4-FEAF-407E-9C7D-D1CBC43C38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converts meters to kilometers formatted to the second decimal point.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Meters to Kilometers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664001"/>
            <a:ext cx="131504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1852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200509" y="2711611"/>
            <a:ext cx="553356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4611" y="2664000"/>
            <a:ext cx="124268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1.85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1000" y="3808438"/>
            <a:ext cx="131504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798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200509" y="3856048"/>
            <a:ext cx="553356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04611" y="3808437"/>
            <a:ext cx="1242684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0.80</a:t>
            </a:r>
            <a:endParaRPr lang="da-DK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8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4F6F930-3CA3-47DE-82E2-6F068ECE3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Meters to Kilometers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46000" y="2664000"/>
            <a:ext cx="7976844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meters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kilometers = meters/1000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print(f'{kilometers:.2f}')</a:t>
            </a:r>
          </a:p>
        </p:txBody>
      </p:sp>
    </p:spTree>
    <p:extLst>
      <p:ext uri="{BB962C8B-B14F-4D97-AF65-F5344CB8AC3E}">
        <p14:creationId xmlns:p14="http://schemas.microsoft.com/office/powerpoint/2010/main" val="103243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C607553-A744-4DA0-AAD6-C027D7E19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which converts British pounds to US dollars formatted to the 3</a:t>
            </a:r>
            <a:r>
              <a:rPr lang="en-GB" baseline="30000" dirty="0"/>
              <a:t>rd</a:t>
            </a:r>
            <a:r>
              <a:rPr lang="en-GB" dirty="0"/>
              <a:t> decimal point</a:t>
            </a:r>
          </a:p>
          <a:p>
            <a:pPr lvl="1"/>
            <a:r>
              <a:rPr lang="en-GB" dirty="0"/>
              <a:t>1 British Pound = 1.31 Dollars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3158926"/>
            <a:ext cx="7656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80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16422" y="3251580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07972" y="3158926"/>
            <a:ext cx="1578028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104.800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01000" y="4097104"/>
            <a:ext cx="7656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39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111031" y="4176678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12686" y="4097104"/>
            <a:ext cx="141481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51.090</a:t>
            </a:r>
            <a:endParaRPr lang="da-DK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1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data type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Booleans</a:t>
            </a:r>
          </a:p>
          <a:p>
            <a:r>
              <a:rPr lang="en-US" dirty="0"/>
              <a:t>Additional Data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66CD61-3A3F-4718-855D-8145DE0F7C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7E9AEFA-F18C-4EE0-AD4E-EDA5F7596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Pounds to Dollars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1000" y="2664000"/>
            <a:ext cx="6435000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pounds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dollars = pounds * 1.31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print(f'{dollars:.3f}')</a:t>
            </a:r>
          </a:p>
        </p:txBody>
      </p:sp>
    </p:spTree>
    <p:extLst>
      <p:ext uri="{BB962C8B-B14F-4D97-AF65-F5344CB8AC3E}">
        <p14:creationId xmlns:p14="http://schemas.microsoft.com/office/powerpoint/2010/main" val="24325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4D9E82AC-101E-4333-9445-14A763417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5859007" y="3615740"/>
            <a:ext cx="473984" cy="334764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821121" y="2843753"/>
            <a:ext cx="254975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96000" y="4165827"/>
            <a:ext cx="1118131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</p:spTree>
    <p:extLst>
      <p:ext uri="{BB962C8B-B14F-4D97-AF65-F5344CB8AC3E}">
        <p14:creationId xmlns:p14="http://schemas.microsoft.com/office/powerpoint/2010/main" val="28947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000" y="1944000"/>
            <a:ext cx="11509197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centuries = int(input())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years = centuries * 100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days = int(years * 365.2422)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hours = 24 * days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minutes = 60 * hours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print(f"{centuries} centuries = {years} years = {days} days = {hours} hours = {minutes} minutes")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71000" y="3384000"/>
            <a:ext cx="2858244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float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71000" y="2110897"/>
            <a:ext cx="2743915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9F55DAC-9E3A-4994-8A76-A12B04A0D8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4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4D162C15-8E1F-4BFE-95FA-D5E8176E8B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Conditions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95CD1-259E-4324-B533-893DD0BD3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Booleans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658651" y="1046256"/>
            <a:ext cx="287469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1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r>
              <a:rPr lang="en-US" sz="3400" dirty="0"/>
              <a:t>Boolean represents a logical entity and can have two </a:t>
            </a:r>
            <a:br>
              <a:rPr lang="en-US" sz="3400" dirty="0"/>
            </a:br>
            <a:r>
              <a:rPr lang="en-US" sz="3400" dirty="0"/>
              <a:t>values: 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 and 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You can use the </a:t>
            </a:r>
            <a:r>
              <a:rPr lang="en-US" sz="3400" b="1" dirty="0">
                <a:solidFill>
                  <a:schemeClr val="bg1"/>
                </a:solidFill>
              </a:rPr>
              <a:t>bool()</a:t>
            </a:r>
            <a:r>
              <a:rPr lang="en-US" sz="3400" b="1" dirty="0"/>
              <a:t> </a:t>
            </a:r>
            <a:r>
              <a:rPr lang="en-US" sz="3400" dirty="0"/>
              <a:t>function to find out if an </a:t>
            </a:r>
            <a:br>
              <a:rPr lang="en-US" sz="3400" dirty="0"/>
            </a:br>
            <a:r>
              <a:rPr lang="en-US" sz="3400" dirty="0"/>
              <a:t>expression (or a variable) is true:</a:t>
            </a:r>
          </a:p>
          <a:p>
            <a:endParaRPr lang="en-US" sz="3400" dirty="0"/>
          </a:p>
          <a:p>
            <a:r>
              <a:rPr lang="en-US" sz="34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61448" y="3603474"/>
            <a:ext cx="51095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print(bool(10 &gt; 9))	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True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61449" y="4914000"/>
            <a:ext cx="510955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print(10 &gt; 9)		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True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01" y="3608156"/>
            <a:ext cx="2128700" cy="2128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CF220FA-4C77-4471-9517-A9DDFD670E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99D1378-7E12-488D-A237-3719A81EC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02399"/>
              </p:ext>
            </p:extLst>
          </p:nvPr>
        </p:nvGraphicFramePr>
        <p:xfrm>
          <a:off x="1909894" y="2034000"/>
          <a:ext cx="7921106" cy="3502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86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equal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greater than</a:t>
                      </a:r>
                      <a:r>
                        <a:rPr lang="en-US" sz="2600" baseline="0" dirty="0"/>
                        <a:t> 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(age</a:t>
                      </a:r>
                      <a:r>
                        <a:rPr lang="en-US" sz="2600" baseline="0" dirty="0"/>
                        <a:t> &lt; 18</a:t>
                      </a:r>
                      <a:r>
                        <a:rPr lang="en-US" sz="2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item is in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</a:rPr>
                        <a:t>'a' </a:t>
                      </a:r>
                      <a:r>
                        <a:rPr lang="en-US" sz="2600" b="1" i="0" dirty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US" sz="2600" b="0" i="0" baseline="0" dirty="0">
                          <a:solidFill>
                            <a:schemeClr val="tx1"/>
                          </a:solidFill>
                        </a:rPr>
                        <a:t> 'abc'</a:t>
                      </a:r>
                      <a:r>
                        <a:rPr lang="en-US" sz="2600" b="1" i="1" baseline="0" dirty="0">
                          <a:solidFill>
                            <a:schemeClr val="accent2"/>
                          </a:solidFill>
                        </a:rPr>
                        <a:t>   # True</a:t>
                      </a:r>
                      <a:endParaRPr lang="en-US" sz="2600" b="1" i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01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2177068D-B4B3-44E7-9435-CD8BB0705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Everything with a "value" is 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</a:p>
          <a:p>
            <a:pPr marL="0" indent="0">
              <a:buNone/>
            </a:pPr>
            <a:endParaRPr lang="en-US" sz="3400" b="1" dirty="0"/>
          </a:p>
          <a:p>
            <a:pPr marL="0" indent="0">
              <a:buNone/>
            </a:pPr>
            <a:endParaRPr lang="en-US" sz="3400" b="1" dirty="0"/>
          </a:p>
          <a:p>
            <a:r>
              <a:rPr lang="en-US" sz="3400" dirty="0"/>
              <a:t>Everything without a "value" is 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1890835"/>
            <a:ext cx="47565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number = 1</a:t>
            </a:r>
          </a:p>
          <a:p>
            <a:r>
              <a:rPr lang="en-US" sz="2200" b="1" dirty="0">
                <a:latin typeface="Consolas" pitchFamily="49" charset="0"/>
              </a:rPr>
              <a:t>if (number):</a:t>
            </a:r>
          </a:p>
          <a:p>
            <a:r>
              <a:rPr lang="en-US" sz="2200" b="1" dirty="0">
                <a:latin typeface="Consolas" pitchFamily="49" charset="0"/>
              </a:rPr>
              <a:t>  print(number) 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# 1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66657" y="1941527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51001" y="4058452"/>
            <a:ext cx="47565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number = None</a:t>
            </a:r>
          </a:p>
          <a:p>
            <a:r>
              <a:rPr lang="en-US" sz="2200" b="1" dirty="0">
                <a:latin typeface="Consolas" pitchFamily="49" charset="0"/>
              </a:rPr>
              <a:t>if (number):</a:t>
            </a:r>
          </a:p>
          <a:p>
            <a:r>
              <a:rPr lang="en-US" sz="2200" b="1" dirty="0">
                <a:latin typeface="Consolas" pitchFamily="49" charset="0"/>
              </a:rPr>
              <a:t>  print(number)</a:t>
            </a:r>
          </a:p>
          <a:p>
            <a:r>
              <a:rPr lang="en-US" sz="2200" b="1" dirty="0">
                <a:latin typeface="Consolas" pitchFamily="49" charset="0"/>
              </a:rPr>
              <a:t>else:</a:t>
            </a:r>
          </a:p>
          <a:p>
            <a:r>
              <a:rPr lang="en-US" sz="2200" b="1" dirty="0">
                <a:latin typeface="Consolas" pitchFamily="49" charset="0"/>
              </a:rPr>
              <a:t>  print('false')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84865" y="4231130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E7C81BBF-DF58-42D8-80A1-A93EAD273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82278" y="1835249"/>
            <a:ext cx="393185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x = 0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  <a:p>
            <a:r>
              <a:rPr lang="en-US" sz="2600" b="1" dirty="0">
                <a:latin typeface="Consolas" pitchFamily="49" charset="0"/>
              </a:rPr>
              <a:t>x = -0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''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False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None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00" y="1835249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F371F621-34F7-4CD8-A53D-880D43463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which reads an integer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. For all numbers in the range </a:t>
            </a:r>
            <a:r>
              <a:rPr lang="en-US" sz="3200" b="1" dirty="0">
                <a:solidFill>
                  <a:schemeClr val="bg1"/>
                </a:solidFill>
              </a:rPr>
              <a:t>1…n</a:t>
            </a:r>
            <a:r>
              <a:rPr lang="en-US" sz="3200" dirty="0"/>
              <a:t> print the number and if it is special or not (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A number is </a:t>
            </a:r>
            <a:r>
              <a:rPr lang="en-US" sz="3000" b="1" dirty="0">
                <a:solidFill>
                  <a:schemeClr val="bg1"/>
                </a:solidFill>
              </a:rPr>
              <a:t>special</a:t>
            </a:r>
            <a:r>
              <a:rPr lang="en-US" sz="3000" dirty="0"/>
              <a:t> when the </a:t>
            </a:r>
            <a:r>
              <a:rPr lang="en-US" sz="3000" b="1" dirty="0">
                <a:solidFill>
                  <a:schemeClr val="bg1"/>
                </a:solidFill>
              </a:rPr>
              <a:t>sum</a:t>
            </a:r>
            <a:r>
              <a:rPr lang="en-US" sz="3000" b="1" dirty="0"/>
              <a:t> </a:t>
            </a:r>
            <a:r>
              <a:rPr lang="en-US" sz="3000" dirty="0"/>
              <a:t>of its digits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is 5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7 </a:t>
            </a:r>
            <a:r>
              <a:rPr lang="en-US" sz="3000" dirty="0"/>
              <a:t>or</a:t>
            </a:r>
            <a:r>
              <a:rPr lang="en-US" sz="3000" b="1" dirty="0">
                <a:solidFill>
                  <a:schemeClr val="bg1"/>
                </a:solidFill>
              </a:rPr>
              <a:t> 11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9368" y="4377794"/>
            <a:ext cx="76569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61836" y="3159000"/>
            <a:ext cx="2479163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4790" y="4425404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41000" y="3159000"/>
            <a:ext cx="2664176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05175" y="3159000"/>
            <a:ext cx="2594994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7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25DCBE1-1122-44B9-BEAD-B3261181F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4558" y="1449000"/>
            <a:ext cx="8002884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n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for num in range(1, n + 1):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sum_of_digits 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digits = num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while digits &gt; 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    sum_of_digits += digits %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    digits = int(digits /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i="1" noProof="1">
                <a:solidFill>
                  <a:schemeClr val="accent2"/>
                </a:solidFill>
                <a:latin typeface="Consolas" pitchFamily="49" charset="0"/>
              </a:rPr>
              <a:t># TODO: check whether the sum is special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E247A28-E72D-4DA0-B74D-C99E302CD9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86436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E965E134-2386-436A-BA8A-5379CFC0EC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List, Tuple, Set,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7008F-2277-4A1A-B986-683085291D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Additional Datatypes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5318619" y="1046256"/>
            <a:ext cx="1316951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[]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{}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39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737" y="1194904"/>
            <a:ext cx="9945000" cy="5460596"/>
          </a:xfrm>
        </p:spPr>
        <p:txBody>
          <a:bodyPr>
            <a:no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r>
              <a:rPr lang="en-US" sz="3400" dirty="0"/>
              <a:t> contains items separated by commas and enclosed within square brackets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tuple</a:t>
            </a:r>
            <a:r>
              <a:rPr lang="en-US" sz="3400" dirty="0"/>
              <a:t> is a collection which is ordered and </a:t>
            </a:r>
            <a:r>
              <a:rPr lang="en-US" sz="3400" b="1" dirty="0">
                <a:solidFill>
                  <a:schemeClr val="bg1"/>
                </a:solidFill>
              </a:rPr>
              <a:t>unchangeable</a:t>
            </a:r>
            <a:r>
              <a:rPr lang="en-US" sz="3400" dirty="0"/>
              <a:t>.</a:t>
            </a:r>
            <a:r>
              <a:rPr lang="en-US" sz="3400" b="1" dirty="0"/>
              <a:t> </a:t>
            </a:r>
            <a:r>
              <a:rPr lang="en-US" sz="3400" dirty="0"/>
              <a:t>In Python tuples are written with round brackets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 (1)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22455" y="2377011"/>
            <a:ext cx="775854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cars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</a:rPr>
              <a:t>"Saab"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"Volvo"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"BMW"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32905" y="4914000"/>
            <a:ext cx="774809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example_tuple =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"apple", "banana", 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print(example_tuple)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0810D7-1D25-4BE1-8DC7-BD72E09CEB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646" y="1080316"/>
            <a:ext cx="9929724" cy="5426684"/>
          </a:xfrm>
        </p:spPr>
        <p:txBody>
          <a:bodyPr>
            <a:no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set</a:t>
            </a:r>
            <a:r>
              <a:rPr lang="en-US" sz="3400" dirty="0"/>
              <a:t> is a collection which is unordered and unindexed. Sets are written with curly brackets.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dictionary</a:t>
            </a:r>
            <a:r>
              <a:rPr lang="en-US" sz="3400" dirty="0"/>
              <a:t> is a collection which is unordered, </a:t>
            </a:r>
            <a:br>
              <a:rPr lang="en-US" sz="3400" dirty="0"/>
            </a:br>
            <a:r>
              <a:rPr lang="en-US" sz="3400" dirty="0"/>
              <a:t>changeable and indexed. They have keys and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 (2)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59726" y="2394000"/>
            <a:ext cx="9036273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example_set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2400" b="1" dirty="0">
                <a:latin typeface="Consolas" panose="020B0609020204030204" pitchFamily="49" charset="0"/>
              </a:rPr>
              <a:t>"apple", "banana", "cherry"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print(example_set)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451000" y="5004000"/>
            <a:ext cx="904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example_dict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"brand": "Ford", "model": "Mustang"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print(</a:t>
            </a:r>
            <a:r>
              <a:rPr lang="en-US" sz="2400" b="1" dirty="0" err="1">
                <a:latin typeface="Consolas" panose="020B0609020204030204" pitchFamily="49" charset="0"/>
              </a:rPr>
              <a:t>example_dict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ED5274-A5A0-44FF-A4DF-C272ABC934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2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F371F621-34F7-4CD8-A53D-880D43463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91000" y="1196125"/>
            <a:ext cx="11717498" cy="5528766"/>
          </a:xfrm>
        </p:spPr>
        <p:txBody>
          <a:bodyPr/>
          <a:lstStyle/>
          <a:p>
            <a:r>
              <a:rPr lang="en-US" sz="3400" dirty="0"/>
              <a:t>Happy Year is the year with </a:t>
            </a:r>
            <a:r>
              <a:rPr lang="en-US" sz="3400" b="1" dirty="0">
                <a:solidFill>
                  <a:schemeClr val="bg1"/>
                </a:solidFill>
              </a:rPr>
              <a:t>only distinct digits</a:t>
            </a:r>
            <a:endParaRPr lang="bg-BG" sz="3400" dirty="0"/>
          </a:p>
          <a:p>
            <a:pPr lvl="1"/>
            <a:r>
              <a:rPr lang="en-US" sz="3200" dirty="0"/>
              <a:t>for example, </a:t>
            </a:r>
            <a:r>
              <a:rPr lang="en-US" sz="3200" b="1" dirty="0">
                <a:solidFill>
                  <a:schemeClr val="bg1"/>
                </a:solidFill>
              </a:rPr>
              <a:t>2018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Write a program that receives an </a:t>
            </a:r>
            <a:r>
              <a:rPr lang="en-US" sz="3400" b="1" dirty="0">
                <a:solidFill>
                  <a:schemeClr val="bg1"/>
                </a:solidFill>
              </a:rPr>
              <a:t>integer</a:t>
            </a:r>
            <a:r>
              <a:rPr lang="en-US" sz="3400" dirty="0"/>
              <a:t> number and </a:t>
            </a:r>
            <a:r>
              <a:rPr lang="en-US" sz="3400" b="1" dirty="0">
                <a:solidFill>
                  <a:schemeClr val="bg1"/>
                </a:solidFill>
              </a:rPr>
              <a:t>finds the next happy year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Next Happy Year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79907" y="4404835"/>
            <a:ext cx="2101981" cy="5259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8989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792784" y="4473434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FC90B-B57A-4250-A83B-EA556A7FB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999" y="5125207"/>
            <a:ext cx="2101981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1023</a:t>
            </a:r>
            <a:endParaRPr lang="en-US" sz="27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FC8A6-CDDD-4396-9E8B-B8C18EC33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907" y="5119770"/>
            <a:ext cx="2101981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1001</a:t>
            </a:r>
            <a:endParaRPr lang="en-US" sz="27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D80590-A164-4D03-A564-F1A3F530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019" y="4401843"/>
            <a:ext cx="2101981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9012</a:t>
            </a:r>
            <a:endParaRPr lang="en-US" sz="27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6">
            <a:extLst>
              <a:ext uri="{FF2B5EF4-FFF2-40B4-BE49-F238E27FC236}">
                <a16:creationId xmlns:a16="http://schemas.microsoft.com/office/drawing/2014/main" id="{D71EDE6D-427D-4F07-BA50-4A55CFDE4420}"/>
              </a:ext>
            </a:extLst>
          </p:cNvPr>
          <p:cNvSpPr/>
          <p:nvPr/>
        </p:nvSpPr>
        <p:spPr>
          <a:xfrm>
            <a:off x="5792783" y="5191361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1000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7A75-4E86-48DB-9114-E7B0613331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None Keyword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142232" y="1975100"/>
            <a:ext cx="3529584" cy="192121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None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0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21142"/>
            <a:ext cx="9707030" cy="5502858"/>
          </a:xfrm>
        </p:spPr>
        <p:txBody>
          <a:bodyPr wrap="square"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None</a:t>
            </a:r>
            <a:r>
              <a:rPr lang="en-US" sz="3400" dirty="0"/>
              <a:t> keyword is used to define a null value or </a:t>
            </a:r>
            <a:br>
              <a:rPr lang="en-US" sz="3400" dirty="0"/>
            </a:br>
            <a:r>
              <a:rPr lang="en-US" sz="3400" dirty="0"/>
              <a:t>no value at all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There are two ways to check if a variable is None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One way can be performed by using the </a:t>
            </a:r>
            <a:r>
              <a:rPr lang="en-US" sz="3200" b="1" dirty="0">
                <a:solidFill>
                  <a:schemeClr val="bg1"/>
                </a:solidFill>
              </a:rPr>
              <a:t>is</a:t>
            </a:r>
            <a:r>
              <a:rPr lang="en-US" sz="3200" dirty="0"/>
              <a:t> keyword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Another is using the </a:t>
            </a:r>
            <a:r>
              <a:rPr lang="en-US" sz="3200" b="1" dirty="0">
                <a:solidFill>
                  <a:schemeClr val="bg1"/>
                </a:solidFill>
              </a:rPr>
              <a:t>==</a:t>
            </a:r>
            <a:r>
              <a:rPr lang="en-US" sz="3200" dirty="0"/>
              <a:t> syntax</a:t>
            </a:r>
            <a:endParaRPr lang="en-US" sz="3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None?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46000" y="4445137"/>
            <a:ext cx="641223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if null_variable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400" b="1" dirty="0">
                <a:latin typeface="Consolas" panose="020B0609020204030204" pitchFamily="49" charset="0"/>
              </a:rPr>
              <a:t> None:</a:t>
            </a:r>
          </a:p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    print('null_variable is None')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46000" y="5554056"/>
            <a:ext cx="641223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if null_variable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 None:</a:t>
            </a:r>
          </a:p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    print('null_variable is None')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AC7F8D-993A-41A6-8092-1B99D4B3F1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4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DD447541-E325-491D-9850-032B471E9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06000" y="1716562"/>
            <a:ext cx="7844937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Python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supports the following data types: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String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Bool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 Int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 Float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 List, Tuple, Set, Dict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None</a:t>
            </a:r>
            <a:r>
              <a:rPr lang="en-US" sz="3200" dirty="0">
                <a:solidFill>
                  <a:schemeClr val="bg2"/>
                </a:solidFill>
              </a:rPr>
              <a:t> is nothing</a:t>
            </a:r>
          </a:p>
        </p:txBody>
      </p:sp>
    </p:spTree>
    <p:extLst>
      <p:ext uri="{BB962C8B-B14F-4D97-AF65-F5344CB8AC3E}">
        <p14:creationId xmlns:p14="http://schemas.microsoft.com/office/powerpoint/2010/main" val="32117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2511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2304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7B15F7A3-0823-46BD-9297-F930C7956F4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Examples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8086D-27B5-43F2-A39D-DCC98EE00B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Data Type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73075" y="1200647"/>
            <a:ext cx="3625591" cy="2785200"/>
            <a:chOff x="562740" y="2351427"/>
            <a:chExt cx="3167213" cy="27957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6A4086C-8B97-49D2-97F3-B106FCEF5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0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0204A2-0FA9-4D31-BBC6-2832F66E18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5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31282" y="932688"/>
            <a:ext cx="9927138" cy="566928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data type</a:t>
            </a:r>
            <a:r>
              <a:rPr lang="bg-BG" sz="3400" dirty="0"/>
              <a:t>,</a:t>
            </a:r>
            <a:r>
              <a:rPr lang="bg-BG" sz="3400" b="1" dirty="0"/>
              <a:t> </a:t>
            </a:r>
            <a:r>
              <a:rPr lang="en-US" sz="3400" dirty="0"/>
              <a:t>is a classification that specifies which </a:t>
            </a:r>
            <a:br>
              <a:rPr lang="bg-BG" sz="3400" dirty="0"/>
            </a:br>
            <a:r>
              <a:rPr lang="en-US" sz="3400" dirty="0"/>
              <a:t>type of value a variable has and what type of </a:t>
            </a:r>
            <a:br>
              <a:rPr lang="bg-BG" sz="3400" dirty="0"/>
            </a:br>
            <a:r>
              <a:rPr lang="en-US" sz="3400" dirty="0"/>
              <a:t>operations can be applied to it</a:t>
            </a:r>
            <a:endParaRPr lang="bg-BG" sz="3400" dirty="0"/>
          </a:p>
          <a:p>
            <a:r>
              <a:rPr lang="en-US" sz="3400" dirty="0"/>
              <a:t>In Python we have the following data types:</a:t>
            </a:r>
          </a:p>
          <a:p>
            <a:pPr lvl="1"/>
            <a:r>
              <a:rPr lang="en-US" sz="3200" dirty="0"/>
              <a:t>Numeric Types: int, float, complex</a:t>
            </a:r>
          </a:p>
          <a:p>
            <a:pPr lvl="1"/>
            <a:r>
              <a:rPr lang="en-US" sz="3200" dirty="0"/>
              <a:t>String</a:t>
            </a:r>
          </a:p>
          <a:p>
            <a:pPr lvl="1"/>
            <a:r>
              <a:rPr lang="en-US" sz="3200" dirty="0"/>
              <a:t>List, Set, Tuple, Dictionary</a:t>
            </a:r>
          </a:p>
          <a:p>
            <a:pPr lvl="1"/>
            <a:r>
              <a:rPr lang="en-US" sz="3200" dirty="0"/>
              <a:t>Boolean</a:t>
            </a:r>
            <a:endParaRPr lang="en-US" sz="3600" dirty="0"/>
          </a:p>
        </p:txBody>
      </p:sp>
      <p:pic>
        <p:nvPicPr>
          <p:cNvPr id="1026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000" y="4226020"/>
            <a:ext cx="2772092" cy="207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D2CEEA9-647C-43D5-876D-DD7A0E28FC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E240E6B-1AC9-465F-9773-183D9D408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0375" y="2349000"/>
            <a:ext cx="11378905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800" b="1" dirty="0">
                <a:latin typeface="Consolas" pitchFamily="49" charset="0"/>
              </a:rPr>
              <a:t>int_num = 10	</a:t>
            </a:r>
            <a:r>
              <a:rPr lang="en-US" sz="2800" b="1" i="1" dirty="0">
                <a:latin typeface="Consolas" pitchFamily="49" charset="0"/>
              </a:rPr>
              <a:t>              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int value</a:t>
            </a:r>
            <a:endParaRPr lang="en-US" sz="2800" b="1" dirty="0">
              <a:latin typeface="Consolas" pitchFamily="49" charset="0"/>
            </a:endParaRPr>
          </a:p>
          <a:p>
            <a:pPr lvl="1"/>
            <a:r>
              <a:rPr lang="en-US" sz="2800" b="1" dirty="0" err="1">
                <a:latin typeface="Consolas" pitchFamily="49" charset="0"/>
              </a:rPr>
              <a:t>float_num</a:t>
            </a:r>
            <a:r>
              <a:rPr lang="en-US" sz="2800" b="1" dirty="0">
                <a:latin typeface="Consolas" pitchFamily="49" charset="0"/>
              </a:rPr>
              <a:t> = 10.2	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float value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a_str = 'Hello world'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str value</a:t>
            </a:r>
          </a:p>
          <a:p>
            <a:pPr lvl="1"/>
            <a:r>
              <a:rPr lang="en-US" sz="2800" b="1" dirty="0" err="1">
                <a:latin typeface="Consolas" pitchFamily="49" charset="0"/>
              </a:rPr>
              <a:t>is_true</a:t>
            </a:r>
            <a:r>
              <a:rPr lang="en-US" sz="2800" b="1" dirty="0">
                <a:latin typeface="Consolas" pitchFamily="49" charset="0"/>
              </a:rPr>
              <a:t> = True	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bool value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list = [123, 'abcd', 10.2, 'd'] 	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list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dict = {'name': 'Amy', 'age': 10}	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dictionary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58FD36A-5602-41CA-92C0-2E8675E15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Are Dynamic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5438" y="4554000"/>
            <a:ext cx="9215562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variable = 42       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variable is now int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'bar'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# variable is now a string 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True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  # variable is now a boolean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90406" y="1323830"/>
            <a:ext cx="11562624" cy="51831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3400" dirty="0"/>
              <a:t>Python is a </a:t>
            </a:r>
            <a:r>
              <a:rPr lang="en-US" sz="3400" b="1" dirty="0">
                <a:solidFill>
                  <a:schemeClr val="bg1"/>
                </a:solidFill>
              </a:rPr>
              <a:t>dynamic</a:t>
            </a:r>
            <a:r>
              <a:rPr lang="en-US" sz="3400" dirty="0"/>
              <a:t> language</a:t>
            </a:r>
            <a:endParaRPr lang="bg-BG" sz="3400" dirty="0"/>
          </a:p>
          <a:p>
            <a:pPr latinLnBrk="0"/>
            <a:r>
              <a:rPr lang="en-US" sz="3400" dirty="0"/>
              <a:t>Variables are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directly associated with any particular</a:t>
            </a:r>
            <a:br>
              <a:rPr lang="en-US" sz="3400" dirty="0"/>
            </a:br>
            <a:r>
              <a:rPr lang="en-US" sz="3400" dirty="0"/>
              <a:t> value type</a:t>
            </a:r>
            <a:endParaRPr lang="bg-BG" sz="3400" dirty="0"/>
          </a:p>
          <a:p>
            <a:pPr latinLnBrk="0"/>
            <a:r>
              <a:rPr lang="en-US" sz="3400" dirty="0"/>
              <a:t>Any variable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(and </a:t>
            </a:r>
            <a:r>
              <a:rPr lang="en-US" sz="3400" b="1" dirty="0">
                <a:solidFill>
                  <a:schemeClr val="bg1"/>
                </a:solidFill>
              </a:rPr>
              <a:t>re-assigned</a:t>
            </a:r>
            <a:r>
              <a:rPr lang="en-US" sz="3400" dirty="0"/>
              <a:t>) values </a:t>
            </a:r>
            <a:br>
              <a:rPr lang="en-US" sz="3400" dirty="0"/>
            </a:br>
            <a:r>
              <a:rPr lang="en-US" sz="3400" dirty="0"/>
              <a:t>of all types:</a:t>
            </a:r>
          </a:p>
        </p:txBody>
      </p:sp>
    </p:spTree>
    <p:extLst>
      <p:ext uri="{BB962C8B-B14F-4D97-AF65-F5344CB8AC3E}">
        <p14:creationId xmlns:p14="http://schemas.microsoft.com/office/powerpoint/2010/main" val="34490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0DA2F897-177A-469C-8355-65DBE77B3D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6F018-7F49-4D87-86D6-CC4748E02A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601039" y="1943878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8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546589"/>
          </a:xfrm>
        </p:spPr>
        <p:txBody>
          <a:bodyPr>
            <a:normAutofit/>
          </a:bodyPr>
          <a:lstStyle/>
          <a:p>
            <a:r>
              <a:rPr lang="en-US" sz="3400" dirty="0"/>
              <a:t>Used to represent </a:t>
            </a:r>
            <a:r>
              <a:rPr lang="en-US" sz="3400" b="1" dirty="0">
                <a:solidFill>
                  <a:schemeClr val="bg1"/>
                </a:solidFill>
              </a:rPr>
              <a:t>textual data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Each element in the String occupies a </a:t>
            </a:r>
            <a:r>
              <a:rPr lang="en-US" sz="3400" b="1" dirty="0">
                <a:solidFill>
                  <a:schemeClr val="bg1"/>
                </a:solidFill>
              </a:rPr>
              <a:t>position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3400" dirty="0"/>
              <a:t>in the String 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element is at </a:t>
            </a:r>
            <a:r>
              <a:rPr lang="en-US" sz="3400" b="1" dirty="0">
                <a:solidFill>
                  <a:schemeClr val="bg1"/>
                </a:solidFill>
              </a:rPr>
              <a:t>index 0</a:t>
            </a:r>
            <a:r>
              <a:rPr lang="en-US" sz="3400" dirty="0"/>
              <a:t>, the next at index 1, and so on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  <a:r>
              <a:rPr lang="en-US" sz="34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72225" y="5269711"/>
            <a:ext cx="4446275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name = 'George'</a:t>
            </a:r>
          </a:p>
          <a:p>
            <a:r>
              <a:rPr lang="en-US" sz="2600" b="1" dirty="0">
                <a:latin typeface="Consolas" pitchFamily="49" charset="0"/>
              </a:rPr>
              <a:t>print(name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600" b="1" dirty="0">
                <a:latin typeface="Consolas" pitchFamily="49" charset="0"/>
              </a:rPr>
              <a:t>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#'G'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D11F79-6E54-43CC-A7D8-7B8414F360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49936" y="5533181"/>
            <a:ext cx="4404221" cy="491387"/>
          </a:xfrm>
          <a:prstGeom prst="wedgeRoundRectCallout">
            <a:avLst>
              <a:gd name="adj1" fmla="val -16735"/>
              <a:gd name="adj2" fmla="val 4777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Accessing element at index</a:t>
            </a:r>
          </a:p>
        </p:txBody>
      </p:sp>
    </p:spTree>
    <p:extLst>
      <p:ext uri="{BB962C8B-B14F-4D97-AF65-F5344CB8AC3E}">
        <p14:creationId xmlns:p14="http://schemas.microsoft.com/office/powerpoint/2010/main" val="40044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3773</TotalTime>
  <Words>2095</Words>
  <Application>Microsoft Office PowerPoint</Application>
  <PresentationFormat>Widescreen</PresentationFormat>
  <Paragraphs>361</Paragraphs>
  <Slides>41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1_SoftUni</vt:lpstr>
      <vt:lpstr>Data Types and Variables</vt:lpstr>
      <vt:lpstr>Table of Contents</vt:lpstr>
      <vt:lpstr>Have a Question?</vt:lpstr>
      <vt:lpstr>What is Data Type</vt:lpstr>
      <vt:lpstr>What is Data Type?</vt:lpstr>
      <vt:lpstr>Examples</vt:lpstr>
      <vt:lpstr>Data Types Are Dynamic</vt:lpstr>
      <vt:lpstr>Strings</vt:lpstr>
      <vt:lpstr>What is a String?</vt:lpstr>
      <vt:lpstr>String Literal</vt:lpstr>
      <vt:lpstr>Strings Are Immutable</vt:lpstr>
      <vt:lpstr>String Interpolation</vt:lpstr>
      <vt:lpstr>Problem: Concatenate Names</vt:lpstr>
      <vt:lpstr>Numbers</vt:lpstr>
      <vt:lpstr>Integer</vt:lpstr>
      <vt:lpstr>Float</vt:lpstr>
      <vt:lpstr>Problem: Meters to Kilometers</vt:lpstr>
      <vt:lpstr>Solution: Meters to Kilometers</vt:lpstr>
      <vt:lpstr>Problem: Pounds to Dollars</vt:lpstr>
      <vt:lpstr>Solution: Pounds to Dollars</vt:lpstr>
      <vt:lpstr>Problem: Centuries to Minutes</vt:lpstr>
      <vt:lpstr>Solution: Centuries to Minutes</vt:lpstr>
      <vt:lpstr>Booleans</vt:lpstr>
      <vt:lpstr>What is a Boolean?</vt:lpstr>
      <vt:lpstr>Comparisons and Conditions</vt:lpstr>
      <vt:lpstr>Booleans Examples (1)</vt:lpstr>
      <vt:lpstr>Booleans Examples (2)</vt:lpstr>
      <vt:lpstr>Problem: Special Numbers</vt:lpstr>
      <vt:lpstr>Solution: Special Numbers</vt:lpstr>
      <vt:lpstr>Additional Datatypes</vt:lpstr>
      <vt:lpstr>Definition and Examples (1)</vt:lpstr>
      <vt:lpstr>Definition and Examples (2)</vt:lpstr>
      <vt:lpstr>Problem: Next Happy Year</vt:lpstr>
      <vt:lpstr>None Keyword</vt:lpstr>
      <vt:lpstr>What is None? 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Data Types and Variables</dc:title>
  <dc:subject>Software Development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97</cp:revision>
  <dcterms:created xsi:type="dcterms:W3CDTF">2018-05-23T13:08:44Z</dcterms:created>
  <dcterms:modified xsi:type="dcterms:W3CDTF">2021-12-23T08:13:04Z</dcterms:modified>
  <cp:category>Python Fundamentals Course @ SoftUni: https://softuni.bg/trainings/2442/python-fundamentals-september-2019</cp:category>
</cp:coreProperties>
</file>